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FBF91-33E6-4023-B914-AB11EB9F42EF}" type="datetimeFigureOut">
              <a:rPr lang="ru-RU" smtClean="0"/>
              <a:t>28.01.2023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10F05-5079-4737-B1A1-CBEA4C189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59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8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8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2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3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224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ru-RU" sz="660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endParaRPr lang="ru-RU"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6133" y="4020146"/>
            <a:ext cx="5357600" cy="1160213"/>
          </a:xfrm>
        </p:spPr>
        <p:txBody>
          <a:bodyPr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ru-RU" sz="2000" dirty="0"/>
              <a:t>Студент: Малинин Михаил 3ПКС-120</a:t>
            </a:r>
          </a:p>
          <a:p>
            <a:pPr algn="ctr">
              <a:lnSpc>
                <a:spcPct val="110000"/>
              </a:lnSpc>
            </a:pPr>
            <a:r>
              <a:rPr lang="ru-RU" sz="2000" dirty="0"/>
              <a:t>Преподаватель: Сибирев Иван Валерьевич</a:t>
            </a:r>
          </a:p>
        </p:txBody>
      </p:sp>
    </p:spTree>
    <p:extLst>
      <p:ext uri="{BB962C8B-B14F-4D97-AF65-F5344CB8AC3E}">
        <p14:creationId xmlns:p14="http://schemas.microsoft.com/office/powerpoint/2010/main" val="2297060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Пример использования команды </a:t>
            </a:r>
            <a:r>
              <a:rPr lang="en-US" dirty="0"/>
              <a:t>Ping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3DC3AA-12C9-E10A-4164-24850A0A3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0887"/>
            <a:ext cx="7772400" cy="4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239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Пример использования команды </a:t>
            </a:r>
            <a:r>
              <a:rPr lang="en-US" dirty="0"/>
              <a:t>Ping</a:t>
            </a: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F7A8EE-0653-C2F5-759E-E9F215ED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0887"/>
            <a:ext cx="7772400" cy="4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847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Пример использования команды </a:t>
            </a:r>
            <a:r>
              <a:rPr lang="en-US" dirty="0"/>
              <a:t>Ping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4D2827-1021-EB4E-BA07-F748B9B6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0887"/>
            <a:ext cx="7772400" cy="4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2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Пример использования команды </a:t>
            </a:r>
            <a:r>
              <a:rPr lang="en-US" dirty="0"/>
              <a:t>Ping</a:t>
            </a: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FB6D66C-F838-A105-437D-FA0851BC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0887"/>
            <a:ext cx="7772400" cy="4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57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D48A2-477C-7283-8310-0B797E79B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4611" r="-1" b="5387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Команда Ping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0579" y="2052116"/>
            <a:ext cx="7959560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500" dirty="0"/>
              <a:t>Данная команда п</a:t>
            </a:r>
            <a:r>
              <a:rPr lang="en-US" sz="1500" dirty="0" err="1"/>
              <a:t>роверяет</a:t>
            </a:r>
            <a:r>
              <a:rPr lang="en-US" sz="1500" dirty="0"/>
              <a:t> </a:t>
            </a:r>
            <a:r>
              <a:rPr lang="en-US" sz="1500" dirty="0" err="1"/>
              <a:t>подключение</a:t>
            </a:r>
            <a:r>
              <a:rPr lang="en-US" sz="1500" dirty="0"/>
              <a:t> </a:t>
            </a:r>
            <a:r>
              <a:rPr lang="en-US" sz="1500" dirty="0" err="1"/>
              <a:t>на</a:t>
            </a:r>
            <a:r>
              <a:rPr lang="en-US" sz="1500" dirty="0"/>
              <a:t> </a:t>
            </a:r>
            <a:r>
              <a:rPr lang="en-US" sz="1500" dirty="0" err="1"/>
              <a:t>уровне</a:t>
            </a:r>
            <a:r>
              <a:rPr lang="en-US" sz="1500" dirty="0"/>
              <a:t> IP </a:t>
            </a:r>
            <a:r>
              <a:rPr lang="en-US" sz="1500" dirty="0" err="1"/>
              <a:t>к</a:t>
            </a:r>
            <a:r>
              <a:rPr lang="en-US" sz="1500" dirty="0"/>
              <a:t> </a:t>
            </a:r>
            <a:r>
              <a:rPr lang="en-US" sz="1500" dirty="0" err="1"/>
              <a:t>другому</a:t>
            </a:r>
            <a:r>
              <a:rPr lang="en-US" sz="1500" dirty="0"/>
              <a:t> </a:t>
            </a:r>
            <a:r>
              <a:rPr lang="en-US" sz="1500" dirty="0" err="1"/>
              <a:t>компьютеру</a:t>
            </a:r>
            <a:r>
              <a:rPr lang="en-US" sz="1500" dirty="0"/>
              <a:t> TCP/IP, </a:t>
            </a:r>
            <a:r>
              <a:rPr lang="en-US" sz="1500" dirty="0" err="1"/>
              <a:t>отправляя</a:t>
            </a:r>
            <a:r>
              <a:rPr lang="en-US" sz="1500" dirty="0"/>
              <a:t> </a:t>
            </a:r>
            <a:r>
              <a:rPr lang="en-US" sz="1500" dirty="0" err="1"/>
              <a:t>сообщения</a:t>
            </a:r>
            <a:r>
              <a:rPr lang="en-US" sz="1500" dirty="0"/>
              <a:t> </a:t>
            </a:r>
            <a:r>
              <a:rPr lang="en-US" sz="1500" dirty="0" err="1"/>
              <a:t>эхо-запросов</a:t>
            </a:r>
            <a:r>
              <a:rPr lang="en-US" sz="1500" dirty="0"/>
              <a:t> </a:t>
            </a:r>
            <a:r>
              <a:rPr lang="en-US" sz="1500" dirty="0" err="1"/>
              <a:t>протокола</a:t>
            </a:r>
            <a:r>
              <a:rPr lang="en-US" sz="1500" dirty="0"/>
              <a:t> ICMP. </a:t>
            </a:r>
            <a:r>
              <a:rPr lang="en-US" sz="1500" dirty="0" err="1"/>
              <a:t>Отображаются</a:t>
            </a:r>
            <a:r>
              <a:rPr lang="en-US" sz="1500" dirty="0"/>
              <a:t> </a:t>
            </a:r>
            <a:r>
              <a:rPr lang="en-US" sz="1500" dirty="0" err="1"/>
              <a:t>сообщения</a:t>
            </a:r>
            <a:r>
              <a:rPr lang="en-US" sz="1500" dirty="0"/>
              <a:t> </a:t>
            </a:r>
            <a:r>
              <a:rPr lang="en-US" sz="1500" dirty="0" err="1"/>
              <a:t>о</a:t>
            </a:r>
            <a:r>
              <a:rPr lang="en-US" sz="1500" dirty="0"/>
              <a:t> </a:t>
            </a:r>
            <a:r>
              <a:rPr lang="en-US" sz="1500" dirty="0" err="1"/>
              <a:t>получении</a:t>
            </a:r>
            <a:r>
              <a:rPr lang="en-US" sz="1500" dirty="0"/>
              <a:t> </a:t>
            </a:r>
            <a:r>
              <a:rPr lang="en-US" sz="1500" dirty="0" err="1"/>
              <a:t>соответствующих</a:t>
            </a:r>
            <a:r>
              <a:rPr lang="en-US" sz="1500" dirty="0"/>
              <a:t> </a:t>
            </a:r>
            <a:r>
              <a:rPr lang="en-US" sz="1500" dirty="0" err="1"/>
              <a:t>эхо-ответов</a:t>
            </a:r>
            <a:r>
              <a:rPr lang="en-US" sz="1500" dirty="0"/>
              <a:t>, </a:t>
            </a:r>
            <a:r>
              <a:rPr lang="en-US" sz="1500" dirty="0" err="1"/>
              <a:t>а</a:t>
            </a:r>
            <a:r>
              <a:rPr lang="en-US" sz="1500" dirty="0"/>
              <a:t> </a:t>
            </a:r>
            <a:r>
              <a:rPr lang="en-US" sz="1500" dirty="0" err="1"/>
              <a:t>также</a:t>
            </a:r>
            <a:r>
              <a:rPr lang="en-US" sz="1500" dirty="0"/>
              <a:t> </a:t>
            </a:r>
            <a:r>
              <a:rPr lang="en-US" sz="1500" dirty="0" err="1"/>
              <a:t>время</a:t>
            </a:r>
            <a:r>
              <a:rPr lang="en-US" sz="1500" dirty="0"/>
              <a:t> </a:t>
            </a:r>
            <a:r>
              <a:rPr lang="en-US" sz="1500" dirty="0" err="1"/>
              <a:t>кругового</a:t>
            </a:r>
            <a:r>
              <a:rPr lang="en-US" sz="1500" dirty="0"/>
              <a:t> </a:t>
            </a:r>
            <a:r>
              <a:rPr lang="en-US" sz="1500" dirty="0" err="1"/>
              <a:t>пути</a:t>
            </a:r>
            <a:r>
              <a:rPr lang="en-US" sz="1500" dirty="0"/>
              <a:t>. Ping — </a:t>
            </a:r>
            <a:r>
              <a:rPr lang="en-US" sz="1500" dirty="0" err="1"/>
              <a:t>это</a:t>
            </a:r>
            <a:r>
              <a:rPr lang="en-US" sz="1500" dirty="0"/>
              <a:t> </a:t>
            </a:r>
            <a:r>
              <a:rPr lang="en-US" sz="1500" dirty="0" err="1"/>
              <a:t>основная</a:t>
            </a:r>
            <a:r>
              <a:rPr lang="en-US" sz="1500" dirty="0"/>
              <a:t> </a:t>
            </a:r>
            <a:r>
              <a:rPr lang="en-US" sz="1500" dirty="0" err="1"/>
              <a:t>команда</a:t>
            </a:r>
            <a:r>
              <a:rPr lang="en-US" sz="1500" dirty="0"/>
              <a:t> TCP/IP, </a:t>
            </a:r>
            <a:r>
              <a:rPr lang="en-US" sz="1500" dirty="0" err="1"/>
              <a:t>используемая</a:t>
            </a:r>
            <a:r>
              <a:rPr lang="en-US" sz="1500" dirty="0"/>
              <a:t> </a:t>
            </a:r>
            <a:r>
              <a:rPr lang="en-US" sz="1500" dirty="0" err="1"/>
              <a:t>для</a:t>
            </a:r>
            <a:r>
              <a:rPr lang="en-US" sz="1500" dirty="0"/>
              <a:t> </a:t>
            </a:r>
            <a:r>
              <a:rPr lang="en-US" sz="1500" dirty="0" err="1"/>
              <a:t>устранения</a:t>
            </a:r>
            <a:r>
              <a:rPr lang="en-US" sz="1500" dirty="0"/>
              <a:t> </a:t>
            </a:r>
            <a:r>
              <a:rPr lang="en-US" sz="1500" dirty="0" err="1"/>
              <a:t>неполадок</a:t>
            </a:r>
            <a:r>
              <a:rPr lang="en-US" sz="1500" dirty="0"/>
              <a:t> </a:t>
            </a:r>
            <a:r>
              <a:rPr lang="en-US" sz="1500" dirty="0" err="1"/>
              <a:t>подключения</a:t>
            </a:r>
            <a:r>
              <a:rPr lang="en-US" sz="1500" dirty="0"/>
              <a:t>, </a:t>
            </a:r>
            <a:r>
              <a:rPr lang="en-US" sz="1500" dirty="0" err="1"/>
              <a:t>доступности</a:t>
            </a:r>
            <a:r>
              <a:rPr lang="en-US" sz="1500" dirty="0"/>
              <a:t> </a:t>
            </a:r>
            <a:r>
              <a:rPr lang="en-US" sz="1500" dirty="0" err="1"/>
              <a:t>и</a:t>
            </a:r>
            <a:r>
              <a:rPr lang="en-US" sz="1500" dirty="0"/>
              <a:t> </a:t>
            </a:r>
            <a:r>
              <a:rPr lang="en-US" sz="1500" dirty="0" err="1"/>
              <a:t>разрешения</a:t>
            </a:r>
            <a:r>
              <a:rPr lang="en-US" sz="1500" dirty="0"/>
              <a:t> </a:t>
            </a:r>
            <a:r>
              <a:rPr lang="en-US" sz="1500" dirty="0" err="1"/>
              <a:t>имен</a:t>
            </a:r>
            <a:r>
              <a:rPr lang="en-US" sz="1500" dirty="0"/>
              <a:t>. </a:t>
            </a:r>
            <a:r>
              <a:rPr lang="en-US" sz="1500" dirty="0" err="1"/>
              <a:t>При</a:t>
            </a:r>
            <a:r>
              <a:rPr lang="en-US" sz="1500" dirty="0"/>
              <a:t> </a:t>
            </a:r>
            <a:r>
              <a:rPr lang="en-US" sz="1500" dirty="0" err="1"/>
              <a:t>использовании</a:t>
            </a:r>
            <a:r>
              <a:rPr lang="en-US" sz="1500" dirty="0"/>
              <a:t> </a:t>
            </a:r>
            <a:r>
              <a:rPr lang="en-US" sz="1500" dirty="0" err="1"/>
              <a:t>без</a:t>
            </a:r>
            <a:r>
              <a:rPr lang="en-US" sz="1500" dirty="0"/>
              <a:t> </a:t>
            </a:r>
            <a:r>
              <a:rPr lang="en-US" sz="1500" dirty="0" err="1"/>
              <a:t>параметров</a:t>
            </a:r>
            <a:r>
              <a:rPr lang="en-US" sz="1500" dirty="0"/>
              <a:t> </a:t>
            </a:r>
            <a:r>
              <a:rPr lang="en-US" sz="1500" dirty="0" err="1"/>
              <a:t>эта</a:t>
            </a:r>
            <a:r>
              <a:rPr lang="en-US" sz="1500" dirty="0"/>
              <a:t> </a:t>
            </a:r>
            <a:r>
              <a:rPr lang="en-US" sz="1500" dirty="0" err="1"/>
              <a:t>команда</a:t>
            </a:r>
            <a:r>
              <a:rPr lang="en-US" sz="1500" dirty="0"/>
              <a:t> </a:t>
            </a:r>
            <a:r>
              <a:rPr lang="en-US" sz="1500" dirty="0" err="1"/>
              <a:t>отображает</a:t>
            </a:r>
            <a:r>
              <a:rPr lang="en-US" sz="1500" dirty="0"/>
              <a:t> </a:t>
            </a:r>
            <a:r>
              <a:rPr lang="en-US" sz="1500" dirty="0" err="1"/>
              <a:t>содержимое</a:t>
            </a:r>
            <a:r>
              <a:rPr lang="en-US" sz="1500" dirty="0"/>
              <a:t> </a:t>
            </a:r>
            <a:r>
              <a:rPr lang="en-US" sz="1500" dirty="0" err="1"/>
              <a:t>справки</a:t>
            </a:r>
            <a:r>
              <a:rPr lang="en-US" sz="1500" dirty="0"/>
              <a:t>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5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500" dirty="0" err="1"/>
              <a:t>Эту</a:t>
            </a:r>
            <a:r>
              <a:rPr lang="en-US" sz="1500" dirty="0"/>
              <a:t> </a:t>
            </a:r>
            <a:r>
              <a:rPr lang="en-US" sz="1500" dirty="0" err="1"/>
              <a:t>команду</a:t>
            </a:r>
            <a:r>
              <a:rPr lang="en-US" sz="1500" dirty="0"/>
              <a:t> </a:t>
            </a:r>
            <a:r>
              <a:rPr lang="en-US" sz="1500" dirty="0" err="1"/>
              <a:t>также</a:t>
            </a:r>
            <a:r>
              <a:rPr lang="en-US" sz="1500" dirty="0"/>
              <a:t> </a:t>
            </a:r>
            <a:r>
              <a:rPr lang="en-US" sz="1500" dirty="0" err="1"/>
              <a:t>можно</a:t>
            </a:r>
            <a:r>
              <a:rPr lang="en-US" sz="1500" dirty="0"/>
              <a:t> </a:t>
            </a:r>
            <a:r>
              <a:rPr lang="en-US" sz="1500" dirty="0" err="1"/>
              <a:t>использовать</a:t>
            </a:r>
            <a:r>
              <a:rPr lang="en-US" sz="1500" dirty="0"/>
              <a:t> </a:t>
            </a:r>
            <a:r>
              <a:rPr lang="en-US" sz="1500" dirty="0" err="1"/>
              <a:t>для</a:t>
            </a:r>
            <a:r>
              <a:rPr lang="en-US" sz="1500" dirty="0"/>
              <a:t> </a:t>
            </a:r>
            <a:r>
              <a:rPr lang="en-US" sz="1500" dirty="0" err="1"/>
              <a:t>проверки</a:t>
            </a:r>
            <a:r>
              <a:rPr lang="en-US" sz="1500" dirty="0"/>
              <a:t> </a:t>
            </a:r>
            <a:r>
              <a:rPr lang="en-US" sz="1500" dirty="0" err="1"/>
              <a:t>имени</a:t>
            </a:r>
            <a:r>
              <a:rPr lang="en-US" sz="1500" dirty="0"/>
              <a:t> </a:t>
            </a:r>
            <a:r>
              <a:rPr lang="en-US" sz="1500" dirty="0" err="1"/>
              <a:t>компьютера</a:t>
            </a:r>
            <a:r>
              <a:rPr lang="en-US" sz="1500" dirty="0"/>
              <a:t> </a:t>
            </a:r>
            <a:r>
              <a:rPr lang="en-US" sz="1500" dirty="0" err="1"/>
              <a:t>и</a:t>
            </a:r>
            <a:r>
              <a:rPr lang="en-US" sz="1500" dirty="0"/>
              <a:t> IP-</a:t>
            </a:r>
            <a:r>
              <a:rPr lang="en-US" sz="1500" dirty="0" err="1"/>
              <a:t>адреса</a:t>
            </a:r>
            <a:r>
              <a:rPr lang="en-US" sz="1500" dirty="0"/>
              <a:t> </a:t>
            </a:r>
            <a:r>
              <a:rPr lang="en-US" sz="1500" dirty="0" err="1"/>
              <a:t>компьютера</a:t>
            </a:r>
            <a:r>
              <a:rPr lang="en-US" sz="1500" dirty="0"/>
              <a:t>. </a:t>
            </a:r>
            <a:r>
              <a:rPr lang="en-US" sz="1500" dirty="0" err="1"/>
              <a:t>Если</a:t>
            </a:r>
            <a:r>
              <a:rPr lang="en-US" sz="1500" dirty="0"/>
              <a:t> </a:t>
            </a:r>
            <a:r>
              <a:rPr lang="en-US" sz="1500" dirty="0" err="1"/>
              <a:t>проверка</a:t>
            </a:r>
            <a:r>
              <a:rPr lang="en-US" sz="1500" dirty="0"/>
              <a:t> </a:t>
            </a:r>
            <a:r>
              <a:rPr lang="en-US" sz="1500" dirty="0" err="1"/>
              <a:t>связи</a:t>
            </a:r>
            <a:r>
              <a:rPr lang="en-US" sz="1500" dirty="0"/>
              <a:t> </a:t>
            </a:r>
            <a:r>
              <a:rPr lang="en-US" sz="1500" dirty="0" err="1"/>
              <a:t>с</a:t>
            </a:r>
            <a:r>
              <a:rPr lang="en-US" sz="1500" dirty="0"/>
              <a:t> IP-</a:t>
            </a:r>
            <a:r>
              <a:rPr lang="en-US" sz="1500" dirty="0" err="1"/>
              <a:t>адресом</a:t>
            </a:r>
            <a:r>
              <a:rPr lang="en-US" sz="1500" dirty="0"/>
              <a:t> </a:t>
            </a:r>
            <a:r>
              <a:rPr lang="en-US" sz="1500" dirty="0" err="1"/>
              <a:t>выполнена</a:t>
            </a:r>
            <a:r>
              <a:rPr lang="en-US" sz="1500" dirty="0"/>
              <a:t> </a:t>
            </a:r>
            <a:r>
              <a:rPr lang="en-US" sz="1500" dirty="0" err="1"/>
              <a:t>успешно</a:t>
            </a:r>
            <a:r>
              <a:rPr lang="en-US" sz="1500" dirty="0"/>
              <a:t>, </a:t>
            </a:r>
            <a:r>
              <a:rPr lang="en-US" sz="1500" dirty="0" err="1"/>
              <a:t>но</a:t>
            </a:r>
            <a:r>
              <a:rPr lang="en-US" sz="1500" dirty="0"/>
              <a:t> </a:t>
            </a:r>
            <a:r>
              <a:rPr lang="en-US" sz="1500" dirty="0" err="1"/>
              <a:t>проверка</a:t>
            </a:r>
            <a:r>
              <a:rPr lang="en-US" sz="1500" dirty="0"/>
              <a:t> </a:t>
            </a:r>
            <a:r>
              <a:rPr lang="en-US" sz="1500" dirty="0" err="1"/>
              <a:t>связи</a:t>
            </a:r>
            <a:r>
              <a:rPr lang="en-US" sz="1500" dirty="0"/>
              <a:t> </a:t>
            </a:r>
            <a:r>
              <a:rPr lang="en-US" sz="1500" dirty="0" err="1"/>
              <a:t>с</a:t>
            </a:r>
            <a:r>
              <a:rPr lang="en-US" sz="1500" dirty="0"/>
              <a:t> </a:t>
            </a:r>
            <a:r>
              <a:rPr lang="en-US" sz="1500" dirty="0" err="1"/>
              <a:t>именем</a:t>
            </a:r>
            <a:r>
              <a:rPr lang="en-US" sz="1500" dirty="0"/>
              <a:t> </a:t>
            </a:r>
            <a:r>
              <a:rPr lang="en-US" sz="1500" dirty="0" err="1"/>
              <a:t>компьютера</a:t>
            </a:r>
            <a:r>
              <a:rPr lang="en-US" sz="1500" dirty="0"/>
              <a:t> </a:t>
            </a:r>
            <a:r>
              <a:rPr lang="en-US" sz="1500" dirty="0" err="1"/>
              <a:t>не</a:t>
            </a:r>
            <a:r>
              <a:rPr lang="en-US" sz="1500" dirty="0"/>
              <a:t> </a:t>
            </a:r>
            <a:r>
              <a:rPr lang="en-US" sz="1500" dirty="0" err="1"/>
              <a:t>выполняется</a:t>
            </a:r>
            <a:r>
              <a:rPr lang="en-US" sz="1500" dirty="0"/>
              <a:t>, </a:t>
            </a:r>
            <a:r>
              <a:rPr lang="en-US" sz="1500" dirty="0" err="1"/>
              <a:t>может</a:t>
            </a:r>
            <a:r>
              <a:rPr lang="en-US" sz="1500" dirty="0"/>
              <a:t> </a:t>
            </a:r>
            <a:r>
              <a:rPr lang="en-US" sz="1500" dirty="0" err="1"/>
              <a:t>возникнуть</a:t>
            </a:r>
            <a:r>
              <a:rPr lang="en-US" sz="1500" dirty="0"/>
              <a:t> </a:t>
            </a:r>
            <a:r>
              <a:rPr lang="en-US" sz="1500" dirty="0" err="1"/>
              <a:t>проблема</a:t>
            </a:r>
            <a:r>
              <a:rPr lang="en-US" sz="1500" dirty="0"/>
              <a:t> </a:t>
            </a:r>
            <a:r>
              <a:rPr lang="en-US" sz="1500" dirty="0" err="1"/>
              <a:t>разрешения</a:t>
            </a:r>
            <a:r>
              <a:rPr lang="en-US" sz="1500" dirty="0"/>
              <a:t> </a:t>
            </a:r>
            <a:r>
              <a:rPr lang="en-US" sz="1500" dirty="0" err="1"/>
              <a:t>имен</a:t>
            </a:r>
            <a:r>
              <a:rPr lang="en-US" sz="1500" dirty="0"/>
              <a:t>. </a:t>
            </a:r>
            <a:r>
              <a:rPr lang="en-US" sz="1500" dirty="0" err="1"/>
              <a:t>В</a:t>
            </a:r>
            <a:r>
              <a:rPr lang="en-US" sz="1500" dirty="0"/>
              <a:t> </a:t>
            </a:r>
            <a:r>
              <a:rPr lang="en-US" sz="1500" dirty="0" err="1"/>
              <a:t>этом</a:t>
            </a:r>
            <a:r>
              <a:rPr lang="en-US" sz="1500" dirty="0"/>
              <a:t> </a:t>
            </a:r>
            <a:r>
              <a:rPr lang="en-US" sz="1500" dirty="0" err="1"/>
              <a:t>случае</a:t>
            </a:r>
            <a:r>
              <a:rPr lang="en-US" sz="1500" dirty="0"/>
              <a:t> </a:t>
            </a:r>
            <a:r>
              <a:rPr lang="en-US" sz="1500" dirty="0" err="1"/>
              <a:t>убедитесь</a:t>
            </a:r>
            <a:r>
              <a:rPr lang="en-US" sz="1500" dirty="0"/>
              <a:t>, </a:t>
            </a:r>
            <a:r>
              <a:rPr lang="en-US" sz="1500" dirty="0" err="1"/>
              <a:t>что</a:t>
            </a:r>
            <a:r>
              <a:rPr lang="en-US" sz="1500" dirty="0"/>
              <a:t> </a:t>
            </a:r>
            <a:r>
              <a:rPr lang="en-US" sz="1500" dirty="0" err="1"/>
              <a:t>указываемое</a:t>
            </a:r>
            <a:r>
              <a:rPr lang="en-US" sz="1500" dirty="0"/>
              <a:t> </a:t>
            </a:r>
            <a:r>
              <a:rPr lang="en-US" sz="1500" dirty="0" err="1"/>
              <a:t>имя</a:t>
            </a:r>
            <a:r>
              <a:rPr lang="en-US" sz="1500" dirty="0"/>
              <a:t> </a:t>
            </a:r>
            <a:r>
              <a:rPr lang="en-US" sz="1500" dirty="0" err="1"/>
              <a:t>компьютера</a:t>
            </a:r>
            <a:r>
              <a:rPr lang="en-US" sz="1500" dirty="0"/>
              <a:t> </a:t>
            </a:r>
            <a:r>
              <a:rPr lang="en-US" sz="1500" dirty="0" err="1"/>
              <a:t>можно</a:t>
            </a:r>
            <a:r>
              <a:rPr lang="en-US" sz="1500" dirty="0"/>
              <a:t> </a:t>
            </a:r>
            <a:r>
              <a:rPr lang="en-US" sz="1500" dirty="0" err="1"/>
              <a:t>разрешить</a:t>
            </a:r>
            <a:r>
              <a:rPr lang="en-US" sz="1500" dirty="0"/>
              <a:t> </a:t>
            </a:r>
            <a:r>
              <a:rPr lang="en-US" sz="1500" dirty="0" err="1"/>
              <a:t>через</a:t>
            </a:r>
            <a:r>
              <a:rPr lang="en-US" sz="1500" dirty="0"/>
              <a:t> </a:t>
            </a:r>
            <a:r>
              <a:rPr lang="en-US" sz="1500" dirty="0" err="1"/>
              <a:t>локальный</a:t>
            </a:r>
            <a:r>
              <a:rPr lang="en-US" sz="1500" dirty="0"/>
              <a:t> </a:t>
            </a:r>
            <a:r>
              <a:rPr lang="en-US" sz="1500" dirty="0" err="1"/>
              <a:t>файл</a:t>
            </a:r>
            <a:r>
              <a:rPr lang="en-US" sz="1500" dirty="0"/>
              <a:t> hosts </a:t>
            </a:r>
            <a:r>
              <a:rPr lang="en-US" sz="1500" dirty="0" err="1"/>
              <a:t>с</a:t>
            </a:r>
            <a:r>
              <a:rPr lang="en-US" sz="1500" dirty="0"/>
              <a:t> </a:t>
            </a:r>
            <a:r>
              <a:rPr lang="en-US" sz="1500" dirty="0" err="1"/>
              <a:t>помощью</a:t>
            </a:r>
            <a:r>
              <a:rPr lang="en-US" sz="1500" dirty="0"/>
              <a:t> </a:t>
            </a:r>
            <a:r>
              <a:rPr lang="en-US" sz="1500" dirty="0" err="1"/>
              <a:t>запросов</a:t>
            </a:r>
            <a:r>
              <a:rPr lang="en-US" sz="1500" dirty="0"/>
              <a:t> </a:t>
            </a:r>
            <a:r>
              <a:rPr lang="en-US" sz="1500" dirty="0" err="1"/>
              <a:t>службы</a:t>
            </a:r>
            <a:r>
              <a:rPr lang="en-US" sz="1500" dirty="0"/>
              <a:t> </a:t>
            </a:r>
            <a:r>
              <a:rPr lang="en-US" sz="1500" dirty="0" err="1"/>
              <a:t>доменных</a:t>
            </a:r>
            <a:r>
              <a:rPr lang="en-US" sz="1500" dirty="0"/>
              <a:t> </a:t>
            </a:r>
            <a:r>
              <a:rPr lang="en-US" sz="1500" dirty="0" err="1"/>
              <a:t>имен</a:t>
            </a:r>
            <a:r>
              <a:rPr lang="en-US" sz="1500" dirty="0"/>
              <a:t> (DNS) </a:t>
            </a:r>
            <a:r>
              <a:rPr lang="en-US" sz="1500" dirty="0" err="1"/>
              <a:t>или</a:t>
            </a:r>
            <a:r>
              <a:rPr lang="en-US" sz="1500" dirty="0"/>
              <a:t> </a:t>
            </a:r>
            <a:r>
              <a:rPr lang="en-US" sz="1500" dirty="0" err="1"/>
              <a:t>методов</a:t>
            </a:r>
            <a:r>
              <a:rPr lang="en-US" sz="1500" dirty="0"/>
              <a:t> </a:t>
            </a:r>
            <a:r>
              <a:rPr lang="en-US" sz="1500" dirty="0" err="1"/>
              <a:t>разрешения</a:t>
            </a:r>
            <a:r>
              <a:rPr lang="en-US" sz="1500" dirty="0"/>
              <a:t> </a:t>
            </a:r>
            <a:r>
              <a:rPr lang="en-US" sz="1500" dirty="0" err="1"/>
              <a:t>имен</a:t>
            </a:r>
            <a:r>
              <a:rPr lang="en-US" sz="1500" dirty="0"/>
              <a:t> NetBIOS.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0730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Синтаксис Команды</a:t>
            </a:r>
            <a:r>
              <a:rPr lang="en-US" dirty="0"/>
              <a:t> Ping</a:t>
            </a:r>
            <a:r>
              <a:rPr lang="ru-RU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8868" y="2057401"/>
            <a:ext cx="9666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 </a:t>
            </a:r>
            <a:r>
              <a:rPr lang="ru-RU" dirty="0" err="1"/>
              <a:t>ping</a:t>
            </a:r>
            <a:r>
              <a:rPr lang="ru-RU" dirty="0"/>
              <a:t> в командной строке должна обладать следующим синтаксисом: </a:t>
            </a:r>
            <a:r>
              <a:rPr lang="ru-RU" dirty="0" err="1"/>
              <a:t>Ping</a:t>
            </a:r>
            <a:r>
              <a:rPr lang="ru-RU" dirty="0"/>
              <a:t> </a:t>
            </a:r>
            <a:r>
              <a:rPr lang="ru-RU" dirty="0" err="1"/>
              <a:t>domain_name</a:t>
            </a:r>
            <a:r>
              <a:rPr lang="ru-RU" dirty="0"/>
              <a:t>, где </a:t>
            </a:r>
            <a:r>
              <a:rPr lang="ru-RU" dirty="0" err="1"/>
              <a:t>domain_name</a:t>
            </a:r>
            <a:r>
              <a:rPr lang="ru-RU" dirty="0"/>
              <a:t> - имя домена, который нужно проверить. Также вместо имени домена можно вести IP-адрес нужного веб-узла, шлюза или удаленного узла. Получить результат выполнения команды. Независимо от того, использовалась команда </a:t>
            </a:r>
            <a:r>
              <a:rPr lang="ru-RU" dirty="0" err="1"/>
              <a:t>ping</a:t>
            </a:r>
            <a:r>
              <a:rPr lang="ru-RU" dirty="0"/>
              <a:t> в CMD или в командной строке, открытой иным способом, вы увидите ход </a:t>
            </a:r>
            <a:r>
              <a:rPr lang="ru-RU" dirty="0" err="1"/>
              <a:t>пинга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/>
              <a:t>ping [/t] [/a] [/n &lt;count&gt;] [/l &lt;size&gt;] [/f] [/I &lt;TTL&gt;] [/v &lt;TOS&gt;] [/r &lt;count&gt;] [/s &lt;count&gt;] [{/j &lt;</a:t>
            </a:r>
            <a:r>
              <a:rPr lang="en-US" dirty="0" err="1"/>
              <a:t>hostlist</a:t>
            </a:r>
            <a:r>
              <a:rPr lang="en-US" dirty="0"/>
              <a:t>&gt; | /k &lt;</a:t>
            </a:r>
            <a:r>
              <a:rPr lang="en-US" dirty="0" err="1"/>
              <a:t>hostlist</a:t>
            </a:r>
            <a:r>
              <a:rPr lang="en-US" dirty="0"/>
              <a:t>&gt;}] [/w &lt;timeout&gt;] [/R] [/S &lt;</a:t>
            </a:r>
            <a:r>
              <a:rPr lang="en-US" dirty="0" err="1"/>
              <a:t>Srcaddr</a:t>
            </a:r>
            <a:r>
              <a:rPr lang="en-US" dirty="0"/>
              <a:t>&gt;] [/4] [/6] &lt;</a:t>
            </a:r>
            <a:r>
              <a:rPr lang="en-US" dirty="0" err="1"/>
              <a:t>targetname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7393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Ключи Параметры команды </a:t>
            </a:r>
            <a:r>
              <a:rPr lang="en-US" dirty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64246"/>
              </p:ext>
            </p:extLst>
          </p:nvPr>
        </p:nvGraphicFramePr>
        <p:xfrm>
          <a:off x="1637211" y="2057401"/>
          <a:ext cx="8917577" cy="4080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2252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7465325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116329">
                <a:tc>
                  <a:txBody>
                    <a:bodyPr/>
                    <a:lstStyle/>
                    <a:p>
                      <a:r>
                        <a:rPr lang="en-US" dirty="0"/>
                        <a:t>/t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Указывает, что команда </a:t>
                      </a:r>
                      <a:r>
                        <a:rPr lang="ru-RU" sz="1800" kern="1200" dirty="0" err="1">
                          <a:effectLst/>
                        </a:rPr>
                        <a:t>ping</a:t>
                      </a:r>
                      <a:r>
                        <a:rPr lang="ru-RU" sz="1800" kern="1200" dirty="0">
                          <a:effectLst/>
                        </a:rPr>
                        <a:t> </a:t>
                      </a:r>
                      <a:r>
                        <a:rPr lang="ru-RU" sz="1800" kern="1200" dirty="0" err="1">
                          <a:effectLst/>
                        </a:rPr>
                        <a:t>Continue</a:t>
                      </a:r>
                      <a:r>
                        <a:rPr lang="ru-RU" sz="1800" kern="1200" dirty="0">
                          <a:effectLst/>
                        </a:rPr>
                        <a:t> отправляет сообщения эхо-запросов в место назначения, пока не будет прервано. Чтобы прервать и отобразить статистику, нажмите клавиши CTRL + ВВОД. Чтобы прервать выполнение и выйти из этой команды, нажмите клавиши CTRL + 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769302">
                <a:tc>
                  <a:txBody>
                    <a:bodyPr/>
                    <a:lstStyle/>
                    <a:p>
                      <a:r>
                        <a:rPr lang="en-US" dirty="0"/>
                        <a:t>/a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Указывает, что разрешение имен должно выполняться на целевом IP-адресе. В случае успешного выполнения команды </a:t>
                      </a:r>
                      <a:r>
                        <a:rPr lang="ru-RU" sz="1800" kern="1200" dirty="0" err="1">
                          <a:effectLst/>
                        </a:rPr>
                        <a:t>Ping</a:t>
                      </a:r>
                      <a:r>
                        <a:rPr lang="ru-RU" sz="1800" kern="1200" dirty="0">
                          <a:effectLst/>
                        </a:rPr>
                        <a:t> отображает соответствующее имя узла.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  <a:tr h="538512">
                <a:tc>
                  <a:txBody>
                    <a:bodyPr/>
                    <a:lstStyle/>
                    <a:p>
                      <a:r>
                        <a:rPr lang="ru-RU" dirty="0"/>
                        <a:t>Параметра </a:t>
                      </a:r>
                      <a:r>
                        <a:rPr lang="en-US" dirty="0"/>
                        <a:t>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 число сообщений запроса эха, которые будут отправлены. Значение по умолчанию — 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04128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r>
                        <a:rPr lang="en-US" dirty="0"/>
                        <a:t>/l</a:t>
                      </a:r>
                      <a:r>
                        <a:rPr lang="en-US" baseline="0" dirty="0"/>
                        <a:t> &lt;size&gt;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Задает длину (в байтах) поля данных в сообщениях запроса эха. Значение по умолчанию — 32. Максимальный размер — 65 527.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3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5558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Ключи Параметры команды </a:t>
            </a:r>
            <a:r>
              <a:rPr lang="en-US" dirty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42647"/>
              </p:ext>
            </p:extLst>
          </p:nvPr>
        </p:nvGraphicFramePr>
        <p:xfrm>
          <a:off x="1280161" y="1909355"/>
          <a:ext cx="9657806" cy="44600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801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8085005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42412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792725">
                <a:tc>
                  <a:txBody>
                    <a:bodyPr/>
                    <a:lstStyle/>
                    <a:p>
                      <a:r>
                        <a:rPr lang="en-US" dirty="0"/>
                        <a:t>/f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kern="1200" dirty="0">
                          <a:effectLst/>
                        </a:rPr>
                        <a:t>Указывает, что сообщения эхо-запросов отправляются с флагом "не фрагментировать " в заголовке IP, установленном в значение 1 (доступно только в IPv4). Сообщения эхо-запроса не могут быть фрагментированы маршрутизаторами по пути к назначению. Этот параметр полезен для устранения неполадок с максимальным количеством блоков передачи (PMTU).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en-US" dirty="0"/>
                        <a:t>/l</a:t>
                      </a:r>
                      <a:r>
                        <a:rPr lang="en-US" baseline="0" dirty="0"/>
                        <a:t> &lt;TTL&gt;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значение поля срока жизни (TTL) в заголовке IP для отправленных сообщений эхо-запросов. По умолчанию используется значение TTL по умолчанию для узла. Максимальный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срок жизни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255.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en-US" dirty="0"/>
                        <a:t>/v</a:t>
                      </a:r>
                      <a:r>
                        <a:rPr lang="en-US" baseline="0" dirty="0"/>
                        <a:t> &lt;TOS&gt;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значение поля типа службы (TOS) в IP-заголовке для отправленных сообщений запроса эха (доступно только в IPv4). Значение по умолчанию равно 0.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задаются в виде десятичного значения от 0 до 255.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0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Ключи Параметры команды </a:t>
            </a:r>
            <a:r>
              <a:rPr lang="en-US" dirty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12157"/>
              </p:ext>
            </p:extLst>
          </p:nvPr>
        </p:nvGraphicFramePr>
        <p:xfrm>
          <a:off x="1280161" y="1909355"/>
          <a:ext cx="9657806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2801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8085005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42412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792725">
                <a:tc>
                  <a:txBody>
                    <a:bodyPr/>
                    <a:lstStyle/>
                    <a:p>
                      <a:r>
                        <a:rPr lang="en-US" dirty="0"/>
                        <a:t>/r 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записи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заголовке IP-адреса, который используется для записи пути, полученного сообщением запроса эха, и соответствующего сообщения о эхо-ответе (доступно только в IPv4). Каждый прыжок в пути использует запись в параметре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запись маршрута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. Если это возможно, укажите значение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счетчика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 равное или больше, чем число прыжков между источником и назначением.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должно быть не меньше 1 и не больше 9.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ru-RU" dirty="0"/>
                        <a:t>ключ </a:t>
                      </a:r>
                      <a:r>
                        <a:rPr lang="en-US" dirty="0"/>
                        <a:t>&lt;count&gt;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Указывает, что параметр 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отметка времени Интернета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заголовке IP используется для записи времени прибытия сообщения эхо-запроса и соответствующего сообщения эхо-ответа для каждого прыжка.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должно быть не меньше 1 и не больше 4. Это необходимо для адресов назначения, находящейся в локальной связи.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0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Ключи Параметры команды </a:t>
            </a:r>
            <a:r>
              <a:rPr lang="en-US" dirty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97198"/>
              </p:ext>
            </p:extLst>
          </p:nvPr>
        </p:nvGraphicFramePr>
        <p:xfrm>
          <a:off x="696686" y="1909355"/>
          <a:ext cx="10911839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7023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9134816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42412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792725">
                <a:tc>
                  <a:txBody>
                    <a:bodyPr/>
                    <a:lstStyle/>
                    <a:p>
                      <a:r>
                        <a:rPr lang="en-US" dirty="0"/>
                        <a:t>/j</a:t>
                      </a:r>
                      <a:r>
                        <a:rPr lang="en-US" baseline="0" dirty="0"/>
                        <a:t> &lt;</a:t>
                      </a:r>
                      <a:r>
                        <a:rPr lang="en-US" baseline="0" dirty="0" err="1"/>
                        <a:t>hostlist</a:t>
                      </a:r>
                      <a:r>
                        <a:rPr lang="en-US" baseline="0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Указывает, что сообщения эхо-запроса используют параметр свободного исходного маршрута в заголовке IP с набором промежуточных назначений, указанных в </a:t>
                      </a:r>
                      <a:r>
                        <a:rPr lang="ru-RU" sz="1800" kern="1200" dirty="0" err="1">
                          <a:effectLst/>
                        </a:rPr>
                        <a:t>hostlist</a:t>
                      </a:r>
                      <a:r>
                        <a:rPr lang="ru-RU" sz="1800" kern="1200" dirty="0">
                          <a:effectLst/>
                        </a:rPr>
                        <a:t> (только в IPv4). При свободной маршрутизации последовательные промежуточные назначения могут быть разделены одним или несколькими маршрутизаторами.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en-US" dirty="0"/>
                        <a:t>/k</a:t>
                      </a:r>
                      <a:r>
                        <a:rPr lang="en-US" baseline="0" dirty="0"/>
                        <a:t> &lt;</a:t>
                      </a:r>
                      <a:r>
                        <a:rPr lang="en-US" baseline="0" dirty="0" err="1"/>
                        <a:t>hostlist</a:t>
                      </a:r>
                      <a:r>
                        <a:rPr lang="en-US" baseline="0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Указывает, что сообщения эхо-запроса используют в заголовке IP параметр с максимальным исходным маршрутом с набором промежуточных назначений, указанных в </a:t>
                      </a:r>
                      <a:r>
                        <a:rPr lang="ru-RU" sz="1800" kern="1200" dirty="0" err="1">
                          <a:effectLst/>
                        </a:rPr>
                        <a:t>hostlist</a:t>
                      </a:r>
                      <a:r>
                        <a:rPr lang="ru-RU" sz="1800" kern="1200" dirty="0">
                          <a:effectLst/>
                        </a:rPr>
                        <a:t> (доступно только в IPv4). При использовании явной исходной маршрутизации следующее промежуточное назначение должно быть напрямую достижимо (оно должно быть соседом в интерфейсе маршрутизатора). Максимальное число адресов или имен в списке узлов равно 9. Список узлов представляет собой набор IP-адресов (в точечно-десятичной нотации), разделенных пробелами.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87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Ключи Параметры команды </a:t>
            </a:r>
            <a:r>
              <a:rPr lang="en-US" dirty="0"/>
              <a:t>Ping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4014"/>
              </p:ext>
            </p:extLst>
          </p:nvPr>
        </p:nvGraphicFramePr>
        <p:xfrm>
          <a:off x="1283425" y="2057401"/>
          <a:ext cx="9625149" cy="41525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7482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057667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07721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116329">
                <a:tc>
                  <a:txBody>
                    <a:bodyPr/>
                    <a:lstStyle/>
                    <a:p>
                      <a:r>
                        <a:rPr lang="en-US" dirty="0"/>
                        <a:t>/w</a:t>
                      </a:r>
                      <a:r>
                        <a:rPr lang="en-US" baseline="0" dirty="0"/>
                        <a:t> &lt;timeout&gt;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время ожидания сообщения эхо-ответа, соответствующего заданному сообщению запроса эха, в миллисекундах. Если ответное сообщение не получено в течение времени ожидания, отображается сообщение об ошибке "запрос был превышен). Время ожидания по умолчанию — 4000 (4 секунды).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769302">
                <a:tc>
                  <a:txBody>
                    <a:bodyPr/>
                    <a:lstStyle/>
                    <a:p>
                      <a:r>
                        <a:rPr lang="en-US" dirty="0"/>
                        <a:t>/R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путь к пути приема-передачи, который отслеживается (доступно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538512">
                <a:tc>
                  <a:txBody>
                    <a:bodyPr/>
                    <a:lstStyle/>
                    <a:p>
                      <a:r>
                        <a:rPr lang="ru-RU" dirty="0"/>
                        <a:t>Ключ 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Srcaddr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Указывает используемый исходный адрес (доступен только в IPv6).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737918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r>
                        <a:rPr lang="en-US" dirty="0"/>
                        <a:t>/4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IPv4, используемый для проверки связи. Этот параметр не требуется для определения целевого узла с IPv4-адресом. Необходимо только указать целевой узел по имени.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4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2567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ru-RU" dirty="0"/>
              <a:t>Ключи Параметры команды </a:t>
            </a:r>
            <a:r>
              <a:rPr lang="en-US" dirty="0"/>
              <a:t>Ping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08410"/>
              </p:ext>
            </p:extLst>
          </p:nvPr>
        </p:nvGraphicFramePr>
        <p:xfrm>
          <a:off x="1759131" y="2353492"/>
          <a:ext cx="8673737" cy="3271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2542">
                  <a:extLst>
                    <a:ext uri="{9D8B030D-6E8A-4147-A177-3AD203B41FA5}">
                      <a16:colId xmlns:a16="http://schemas.microsoft.com/office/drawing/2014/main" val="4188468659"/>
                    </a:ext>
                  </a:extLst>
                </a:gridCol>
                <a:gridCol w="7261195">
                  <a:extLst>
                    <a:ext uri="{9D8B030D-6E8A-4147-A177-3AD203B41FA5}">
                      <a16:colId xmlns:a16="http://schemas.microsoft.com/office/drawing/2014/main" val="2551017174"/>
                    </a:ext>
                  </a:extLst>
                </a:gridCol>
              </a:tblGrid>
              <a:tr h="342412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88282"/>
                  </a:ext>
                </a:extLst>
              </a:tr>
              <a:tr h="1792725">
                <a:tc>
                  <a:txBody>
                    <a:bodyPr/>
                    <a:lstStyle/>
                    <a:p>
                      <a:r>
                        <a:rPr lang="en-US" dirty="0"/>
                        <a:t>/6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IPv6, используемый для проверки связи. Этот параметр не требуется для определения целевого узла с IPv6-адресом. Необходимо только указать целевой узел по имени.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3679"/>
                  </a:ext>
                </a:extLst>
              </a:tr>
              <a:tr h="1112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targetname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имя узла или IP-адрес назначения.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14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{5FAC0218-371B-2D43-B09B-2EB5C950FE7D}tf16401378</Template>
  <TotalTime>110</TotalTime>
  <Words>1022</Words>
  <Application>Microsoft Macintosh PowerPoint</Application>
  <PresentationFormat>Широкоэкранный</PresentationFormat>
  <Paragraphs>68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MS Shell Dlg 2</vt:lpstr>
      <vt:lpstr>Times New Roman</vt:lpstr>
      <vt:lpstr>Wingdings</vt:lpstr>
      <vt:lpstr>Wingdings 3</vt:lpstr>
      <vt:lpstr>Мэдисон</vt:lpstr>
      <vt:lpstr>КОМАНДА PING</vt:lpstr>
      <vt:lpstr>Команда Ping </vt:lpstr>
      <vt:lpstr>Синтаксис Команды Ping 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Ключи Параметры команды Ping</vt:lpstr>
      <vt:lpstr>Пример использования команды Ping</vt:lpstr>
      <vt:lpstr>Пример использования команды Ping</vt:lpstr>
      <vt:lpstr>Пример использования команды Ping</vt:lpstr>
      <vt:lpstr>Пример использования команды Ping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II</dc:title>
  <dc:creator>Артемий Гладков</dc:creator>
  <cp:lastModifiedBy>Малинин Михаил Михайлович</cp:lastModifiedBy>
  <cp:revision>7</cp:revision>
  <dcterms:created xsi:type="dcterms:W3CDTF">2023-01-18T11:01:33Z</dcterms:created>
  <dcterms:modified xsi:type="dcterms:W3CDTF">2023-01-28T17:40:22Z</dcterms:modified>
</cp:coreProperties>
</file>