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9" r:id="rId8"/>
    <p:sldId id="258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4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82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7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28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9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9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5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69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5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1A6F-8F41-42AA-84E4-A5E8C8EBF16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5BA4A9-ED3A-420E-9940-1398BE0F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c.ru/docs/network/tcp-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EA053C-E6AF-3B25-0E4E-323D23717BF4}"/>
              </a:ext>
            </a:extLst>
          </p:cNvPr>
          <p:cNvSpPr txBox="1">
            <a:spLocks/>
          </p:cNvSpPr>
          <p:nvPr/>
        </p:nvSpPr>
        <p:spPr>
          <a:xfrm>
            <a:off x="339969" y="1597251"/>
            <a:ext cx="823468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>
                <a:solidFill>
                  <a:srgbClr val="FEBE57"/>
                </a:solidFill>
                <a:latin typeface="+mn-lt"/>
              </a:rPr>
              <a:t>Лабораторная работа №7</a:t>
            </a:r>
            <a:br>
              <a:rPr lang="ru-RU" sz="5400">
                <a:solidFill>
                  <a:srgbClr val="FEBE57"/>
                </a:solidFill>
                <a:latin typeface="+mn-lt"/>
              </a:rPr>
            </a:br>
            <a:r>
              <a:rPr lang="ru-RU" sz="2400">
                <a:solidFill>
                  <a:srgbClr val="FEBE57"/>
                </a:solidFill>
                <a:latin typeface="+mn-lt"/>
              </a:rPr>
              <a:t>Вариант №3</a:t>
            </a:r>
            <a:endParaRPr lang="en-UA" sz="5400" dirty="0">
              <a:solidFill>
                <a:srgbClr val="FEBE57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575588A-2F99-36D3-371E-209E95B1087E}"/>
              </a:ext>
            </a:extLst>
          </p:cNvPr>
          <p:cNvSpPr txBox="1">
            <a:spLocks/>
          </p:cNvSpPr>
          <p:nvPr/>
        </p:nvSpPr>
        <p:spPr>
          <a:xfrm>
            <a:off x="339970" y="4329967"/>
            <a:ext cx="50526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>
                <a:solidFill>
                  <a:srgbClr val="BF183F"/>
                </a:solidFill>
              </a:rPr>
              <a:t>Выполнил:</a:t>
            </a:r>
          </a:p>
          <a:p>
            <a:pPr algn="l"/>
            <a:r>
              <a:rPr lang="ru-RU" sz="2000">
                <a:solidFill>
                  <a:srgbClr val="BF183F"/>
                </a:solidFill>
              </a:rPr>
              <a:t>Долгунов Егор Андреевич</a:t>
            </a:r>
          </a:p>
          <a:p>
            <a:pPr algn="l"/>
            <a:r>
              <a:rPr lang="ru-RU" sz="2000">
                <a:solidFill>
                  <a:srgbClr val="BF183F"/>
                </a:solidFill>
              </a:rPr>
              <a:t>3ПКС-220</a:t>
            </a:r>
            <a:endParaRPr lang="en-UA" sz="2000" dirty="0">
              <a:solidFill>
                <a:srgbClr val="BF18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6" y="144638"/>
            <a:ext cx="10515600" cy="113092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EBE57"/>
                </a:solidFill>
              </a:rPr>
              <a:t>Команда </a:t>
            </a:r>
            <a:r>
              <a:rPr lang="en-US" b="1" dirty="0">
                <a:solidFill>
                  <a:srgbClr val="FEBE57"/>
                </a:solidFill>
              </a:rPr>
              <a:t>route</a:t>
            </a:r>
            <a:endParaRPr lang="en-UA" b="1" dirty="0">
              <a:solidFill>
                <a:srgbClr val="FEBE5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52798A-F25C-61B2-53EF-4684F0CC45E6}"/>
              </a:ext>
            </a:extLst>
          </p:cNvPr>
          <p:cNvSpPr txBox="1"/>
          <p:nvPr/>
        </p:nvSpPr>
        <p:spPr>
          <a:xfrm>
            <a:off x="442821" y="1496054"/>
            <a:ext cx="9230265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FEBE57"/>
                </a:solidFill>
              </a:rPr>
              <a:t>Команда </a:t>
            </a:r>
            <a:r>
              <a:rPr lang="ru-RU" sz="2400" dirty="0" err="1">
                <a:solidFill>
                  <a:srgbClr val="FEBE57"/>
                </a:solidFill>
              </a:rPr>
              <a:t>Route</a:t>
            </a:r>
            <a:r>
              <a:rPr lang="ru-RU" sz="2400" dirty="0">
                <a:solidFill>
                  <a:srgbClr val="FEBE57"/>
                </a:solidFill>
              </a:rPr>
              <a:t> выводит на экран все содержимое таблицы IP-маршрутизации и изменяет записи в командной строке операционной системы Windows. Запущенная без параметров, команда </a:t>
            </a:r>
            <a:r>
              <a:rPr lang="ru-RU" sz="2400" dirty="0" err="1">
                <a:solidFill>
                  <a:srgbClr val="FEBE57"/>
                </a:solidFill>
              </a:rPr>
              <a:t>route</a:t>
            </a:r>
            <a:r>
              <a:rPr lang="ru-RU" sz="2400" dirty="0">
                <a:solidFill>
                  <a:srgbClr val="FEBE57"/>
                </a:solidFill>
              </a:rPr>
              <a:t> выводит справку.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0DB74-B773-6842-C5A5-AD69C3419A68}"/>
              </a:ext>
            </a:extLst>
          </p:cNvPr>
          <p:cNvSpPr txBox="1"/>
          <p:nvPr/>
        </p:nvSpPr>
        <p:spPr>
          <a:xfrm>
            <a:off x="442821" y="4188095"/>
            <a:ext cx="973059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FEBE57"/>
                </a:solidFill>
              </a:rPr>
              <a:t>Синтаксис: </a:t>
            </a:r>
            <a:r>
              <a:rPr lang="ru-RU" sz="2400" dirty="0" err="1">
                <a:solidFill>
                  <a:srgbClr val="FEBE57"/>
                </a:solidFill>
              </a:rPr>
              <a:t>route</a:t>
            </a:r>
            <a:r>
              <a:rPr lang="ru-RU" sz="2400" dirty="0">
                <a:solidFill>
                  <a:srgbClr val="FEBE57"/>
                </a:solidFill>
              </a:rPr>
              <a:t> [-f] [-p] [команда [</a:t>
            </a:r>
            <a:r>
              <a:rPr lang="ru-RU" sz="2400" dirty="0" err="1">
                <a:solidFill>
                  <a:srgbClr val="FEBE57"/>
                </a:solidFill>
              </a:rPr>
              <a:t>конечная_точка</a:t>
            </a:r>
            <a:r>
              <a:rPr lang="ru-RU" sz="2400" dirty="0">
                <a:solidFill>
                  <a:srgbClr val="FEBE57"/>
                </a:solidFill>
              </a:rPr>
              <a:t>] [</a:t>
            </a:r>
            <a:r>
              <a:rPr lang="ru-RU" sz="2400" dirty="0" err="1">
                <a:solidFill>
                  <a:srgbClr val="FEBE57"/>
                </a:solidFill>
              </a:rPr>
              <a:t>mask</a:t>
            </a:r>
            <a:r>
              <a:rPr lang="ru-RU" sz="2400" dirty="0">
                <a:solidFill>
                  <a:srgbClr val="FEBE57"/>
                </a:solidFill>
              </a:rPr>
              <a:t> </a:t>
            </a:r>
            <a:r>
              <a:rPr lang="ru-RU" sz="2400" dirty="0" err="1">
                <a:solidFill>
                  <a:srgbClr val="FEBE57"/>
                </a:solidFill>
              </a:rPr>
              <a:t>маска_сети</a:t>
            </a:r>
            <a:r>
              <a:rPr lang="ru-RU" sz="2400" dirty="0">
                <a:solidFill>
                  <a:srgbClr val="FEBE57"/>
                </a:solidFill>
              </a:rPr>
              <a:t>] [шлюз] [</a:t>
            </a:r>
            <a:r>
              <a:rPr lang="ru-RU" sz="2400" dirty="0" err="1">
                <a:solidFill>
                  <a:srgbClr val="FEBE57"/>
                </a:solidFill>
              </a:rPr>
              <a:t>metric</a:t>
            </a:r>
            <a:r>
              <a:rPr lang="ru-RU" sz="2400" dirty="0">
                <a:solidFill>
                  <a:srgbClr val="FEBE57"/>
                </a:solidFill>
              </a:rPr>
              <a:t> метрика]] [</a:t>
            </a:r>
            <a:r>
              <a:rPr lang="ru-RU" sz="2400" dirty="0" err="1">
                <a:solidFill>
                  <a:srgbClr val="FEBE57"/>
                </a:solidFill>
              </a:rPr>
              <a:t>if</a:t>
            </a:r>
            <a:r>
              <a:rPr lang="ru-RU" sz="2400" dirty="0">
                <a:solidFill>
                  <a:srgbClr val="FEBE57"/>
                </a:solidFill>
              </a:rPr>
              <a:t> интерфейс]]</a:t>
            </a:r>
          </a:p>
        </p:txBody>
      </p:sp>
    </p:spTree>
    <p:extLst>
      <p:ext uri="{BB962C8B-B14F-4D97-AF65-F5344CB8AC3E}">
        <p14:creationId xmlns:p14="http://schemas.microsoft.com/office/powerpoint/2010/main" val="385980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Ключи параметры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DA47E444-D251-417C-F328-BD22E5430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612" y="1179443"/>
          <a:ext cx="10650897" cy="613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ru-RU" b="1" dirty="0">
                          <a:effectLst/>
                        </a:rPr>
                        <a:t>шлюз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effectLst/>
                        </a:rPr>
                        <a:t>metric </a:t>
                      </a:r>
                      <a:r>
                        <a:rPr lang="ru-RU" b="1">
                          <a:effectLst/>
                        </a:rPr>
                        <a:t>метрика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Задает целочисленную метрику стоимости маршрута (в пределах от 1 до 9999) для маршрута, которая используется при выборе в таблице маршрутизации одного из нескольких маршрутов, наиболее близко соответствующего адресу назначения пересылаемого пакета. Выбирается маршрут с наименьшей метрикой. Метрика отражает количество переходов, скорость прохождения пути, надежность пути, пропускную способность пути и средства администрирования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if </a:t>
                      </a:r>
                      <a:r>
                        <a:rPr lang="ru-RU" b="1">
                          <a:effectLst/>
                        </a:rPr>
                        <a:t>интерфейс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Указывает индекс интерфейса, через который доступна точка назначения. Для вывода списка интерфейсов и их соответствующих индексов используйте команду </a:t>
                      </a:r>
                      <a:r>
                        <a:rPr lang="ru-RU" dirty="0" err="1">
                          <a:effectLst/>
                        </a:rPr>
                        <a:t>route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. Значения индексов интерфейсов могут быть как десятичные, так и шестнадцатеричные. Перед шестнадцатеричными номерами вводится 0х. В случае, когда параметр </a:t>
                      </a:r>
                      <a:r>
                        <a:rPr lang="ru-RU" dirty="0" err="1">
                          <a:effectLst/>
                        </a:rPr>
                        <a:t>if</a:t>
                      </a:r>
                      <a:r>
                        <a:rPr lang="ru-RU" dirty="0">
                          <a:effectLst/>
                        </a:rPr>
                        <a:t> пропущен, интерфейс определяется из адреса шлюза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2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Ключи параметры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DA47E444-D251-417C-F328-BD22E5430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612" y="1179443"/>
          <a:ext cx="10650897" cy="530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команда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команду, которая будет запущена на удаленной системе. Доступны следующие команды: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 - Добавление маршрута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change</a:t>
                      </a:r>
                      <a:r>
                        <a:rPr lang="ru-RU" dirty="0">
                          <a:effectLst/>
                        </a:rPr>
                        <a:t> - Изменение существующего маршрута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delete</a:t>
                      </a:r>
                      <a:r>
                        <a:rPr lang="ru-RU" dirty="0">
                          <a:effectLst/>
                        </a:rPr>
                        <a:t> - Удаление маршрута или маршрутов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 - Печать маршрута или маршрутов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ru-RU" b="1">
                          <a:effectLst/>
                        </a:rPr>
                        <a:t>конечная_точка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Определяет конечную точку маршрута. Конечной точкой может быть сетевой IP-адрес (где разряды узла в сетевом адресе имеют значение 0), IP-адрес маршрута к узлу, или значение 0.0.0.0 для маршрута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mask </a:t>
                      </a:r>
                      <a:r>
                        <a:rPr lang="ru-RU" b="1" dirty="0" err="1">
                          <a:effectLst/>
                        </a:rPr>
                        <a:t>маска_сети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12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92119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Ключи параметры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DA47E444-D251-417C-F328-BD22E5430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275" y="1312399"/>
          <a:ext cx="10515600" cy="531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-f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Очищает таблицу маршрутизации от всех записей, которые не являются узловыми маршрутами (маршруты с маской подсети 255.255.255.255), сетевым маршрутом замыкания на себя (маршруты с конечной точкой 127.0.0.0 и маской подсети 255.0.0.0) или маршрутом многоадресной рассылки (маршруты с конечной точкой 224.0.0.0 и маской подсети 240.0.0.0). При использовании данного параметра совместно с одной из команд (таких, как </a:t>
                      </a:r>
                      <a:r>
                        <a:rPr lang="ru-RU" b="1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  <a:r>
                        <a:rPr lang="ru-RU" b="1" dirty="0" err="1">
                          <a:effectLst/>
                        </a:rPr>
                        <a:t>change</a:t>
                      </a:r>
                      <a:r>
                        <a:rPr lang="ru-RU" dirty="0">
                          <a:effectLst/>
                        </a:rPr>
                        <a:t> или </a:t>
                      </a:r>
                      <a:r>
                        <a:rPr lang="ru-RU" b="1" dirty="0" err="1">
                          <a:effectLst/>
                        </a:rPr>
                        <a:t>delete</a:t>
                      </a:r>
                      <a:r>
                        <a:rPr lang="ru-RU" dirty="0">
                          <a:effectLst/>
                        </a:rPr>
                        <a:t>) таблица очищается перед выполнением команды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-p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При использовании данного параметра с командой </a:t>
                      </a:r>
                      <a:r>
                        <a:rPr lang="ru-RU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 указанный маршрут добавляется в реестр и используется для инициализации таблицы IP-маршрутизации каждый раз при запуске протокола </a:t>
                      </a:r>
                      <a:r>
                        <a:rPr lang="ru-RU" b="1" u="none" strike="noStrike" dirty="0">
                          <a:solidFill>
                            <a:srgbClr val="FF5600"/>
                          </a:solidFill>
                          <a:effectLst/>
                          <a:hlinkClick r:id="rId2"/>
                        </a:rPr>
                        <a:t>TCP/IP</a:t>
                      </a:r>
                      <a:r>
                        <a:rPr lang="ru-RU" dirty="0">
                          <a:effectLst/>
                        </a:rPr>
                        <a:t>. По умолчанию добавленные маршруты не сохраняются при запуске протокола </a:t>
                      </a:r>
                      <a:r>
                        <a:rPr lang="ru-RU" b="1" u="none" strike="noStrike" dirty="0">
                          <a:solidFill>
                            <a:srgbClr val="FF5600"/>
                          </a:solidFill>
                          <a:effectLst/>
                          <a:hlinkClick r:id="rId2"/>
                        </a:rPr>
                        <a:t>TCP/IP</a:t>
                      </a:r>
                      <a:r>
                        <a:rPr lang="ru-RU" dirty="0">
                          <a:effectLst/>
                        </a:rPr>
                        <a:t>. При использовании параметра с командой </a:t>
                      </a:r>
                      <a:r>
                        <a:rPr lang="ru-RU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 выводит на экран список постоянных маршрутов. Все другие команды игнорируют этот параметр. Постоянные маршруты хранятся в реестре по адресу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pPr algn="just" fontAlgn="t"/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HKEY_LOCAL_MACHINE\SYSTEM\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CurrentControlSet</a:t>
                      </a:r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\Services\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Tcpip</a:t>
                      </a:r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Parameters</a:t>
                      </a:r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PersistentRoute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/?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Отображает справку в командной строке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0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Примеры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ACA6F-69C7-5851-2154-E2EC1A2144D6}"/>
              </a:ext>
            </a:extLst>
          </p:cNvPr>
          <p:cNvSpPr txBox="1"/>
          <p:nvPr/>
        </p:nvSpPr>
        <p:spPr>
          <a:xfrm>
            <a:off x="590909" y="1268862"/>
            <a:ext cx="97138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Чтобы вывести на экран все содержимое таблицы IP-маршрутизации,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print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вывести на экран маршруты из таблицы IP-маршрутизации, которые начинаются с 10.,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print</a:t>
            </a:r>
            <a:r>
              <a:rPr lang="ru-RU" i="1" dirty="0">
                <a:solidFill>
                  <a:srgbClr val="FF0000"/>
                </a:solidFill>
              </a:rPr>
              <a:t> 10.*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добавить маршрут по умолчанию с адресом стандартного шлюза 192.168.12.1,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add</a:t>
            </a:r>
            <a:r>
              <a:rPr lang="ru-RU" i="1" dirty="0">
                <a:solidFill>
                  <a:srgbClr val="FF0000"/>
                </a:solidFill>
              </a:rPr>
              <a:t> 0.0.0.0 </a:t>
            </a:r>
            <a:r>
              <a:rPr lang="ru-RU" i="1" dirty="0" err="1">
                <a:solidFill>
                  <a:srgbClr val="FF0000"/>
                </a:solidFill>
              </a:rPr>
              <a:t>mask</a:t>
            </a:r>
            <a:r>
              <a:rPr lang="ru-RU" i="1" dirty="0">
                <a:solidFill>
                  <a:srgbClr val="FF0000"/>
                </a:solidFill>
              </a:rPr>
              <a:t> 0.0.0.0 192.168.12.1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добавить маршрут к конечной точке 10.41.0.0 с маской подсети 255.255.0.0 и следующим адресом перехода 10.27.0.1,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add</a:t>
            </a:r>
            <a:r>
              <a:rPr lang="ru-RU" i="1" dirty="0">
                <a:solidFill>
                  <a:srgbClr val="FF0000"/>
                </a:solidFill>
              </a:rPr>
              <a:t> 10.41.0.0 </a:t>
            </a:r>
            <a:r>
              <a:rPr lang="ru-RU" i="1" dirty="0" err="1">
                <a:solidFill>
                  <a:srgbClr val="FF0000"/>
                </a:solidFill>
              </a:rPr>
              <a:t>mask</a:t>
            </a:r>
            <a:r>
              <a:rPr lang="ru-RU" i="1" dirty="0">
                <a:solidFill>
                  <a:srgbClr val="FF0000"/>
                </a:solidFill>
              </a:rPr>
              <a:t> 255.255.0.0 10.27.0.1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добавить постоянный маршрут к конечной точке 10.41.0.0 с маской подсети 255.255.0.0 и следующим адресом перехода 10.27.0.1,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-p </a:t>
            </a:r>
            <a:r>
              <a:rPr lang="ru-RU" i="1" dirty="0" err="1">
                <a:solidFill>
                  <a:srgbClr val="FF0000"/>
                </a:solidFill>
              </a:rPr>
              <a:t>add</a:t>
            </a:r>
            <a:r>
              <a:rPr lang="ru-RU" i="1" dirty="0">
                <a:solidFill>
                  <a:srgbClr val="FF0000"/>
                </a:solidFill>
              </a:rPr>
              <a:t> 10.41.0.0 </a:t>
            </a:r>
            <a:r>
              <a:rPr lang="ru-RU" i="1" dirty="0" err="1">
                <a:solidFill>
                  <a:srgbClr val="FF0000"/>
                </a:solidFill>
              </a:rPr>
              <a:t>mask</a:t>
            </a:r>
            <a:r>
              <a:rPr lang="ru-RU" i="1" dirty="0">
                <a:solidFill>
                  <a:srgbClr val="FF0000"/>
                </a:solidFill>
              </a:rPr>
              <a:t> 255.255.0.0 10.27.0.1</a:t>
            </a:r>
          </a:p>
        </p:txBody>
      </p:sp>
    </p:spTree>
    <p:extLst>
      <p:ext uri="{BB962C8B-B14F-4D97-AF65-F5344CB8AC3E}">
        <p14:creationId xmlns:p14="http://schemas.microsoft.com/office/powerpoint/2010/main" val="347784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Справочная информация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6F3675-2A8C-E647-2FCF-9A9887540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38"/>
          <a:stretch/>
        </p:blipFill>
        <p:spPr bwMode="auto">
          <a:xfrm>
            <a:off x="671105" y="1209947"/>
            <a:ext cx="5085866" cy="443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7490923-0846-5957-615D-174CE34D6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91"/>
          <a:stretch/>
        </p:blipFill>
        <p:spPr bwMode="auto">
          <a:xfrm>
            <a:off x="6331131" y="2442753"/>
            <a:ext cx="5323721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48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Пример использования</a:t>
            </a:r>
          </a:p>
        </p:txBody>
      </p:sp>
      <p:pic>
        <p:nvPicPr>
          <p:cNvPr id="4098" name="Picture 2" descr="route print">
            <a:extLst>
              <a:ext uri="{FF2B5EF4-FFF2-40B4-BE49-F238E27FC236}">
                <a16:creationId xmlns:a16="http://schemas.microsoft.com/office/drawing/2014/main" id="{1342C1DF-00E1-17A4-13CE-A03D50CD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98" y="1188719"/>
            <a:ext cx="5848803" cy="52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4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40B3EEF17A5AC468F295BB58E483E56" ma:contentTypeVersion="11" ma:contentTypeDescription="Создание документа." ma:contentTypeScope="" ma:versionID="992158937b4f63279ce5323f812d3e67">
  <xsd:schema xmlns:xsd="http://www.w3.org/2001/XMLSchema" xmlns:xs="http://www.w3.org/2001/XMLSchema" xmlns:p="http://schemas.microsoft.com/office/2006/metadata/properties" xmlns:ns3="0c351512-fc29-45c5-a6d7-557461c63995" xmlns:ns4="55e1a289-a8f3-4508-a273-5a2d526fe54f" targetNamespace="http://schemas.microsoft.com/office/2006/metadata/properties" ma:root="true" ma:fieldsID="7bd972e0d8cd5714792cd30160b3dbcd" ns3:_="" ns4:_="">
    <xsd:import namespace="0c351512-fc29-45c5-a6d7-557461c63995"/>
    <xsd:import namespace="55e1a289-a8f3-4508-a273-5a2d526fe54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1512-fc29-45c5-a6d7-557461c63995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1a289-a8f3-4508-a273-5a2d526fe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83BE1-7614-4B64-B821-F3B22E906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1512-fc29-45c5-a6d7-557461c63995"/>
    <ds:schemaRef ds:uri="55e1a289-a8f3-4508-a273-5a2d526fe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71E85-918E-4117-B620-BC4438C320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548EC-15CF-4467-AF23-D7C3DA62BEFA}">
  <ds:schemaRefs>
    <ds:schemaRef ds:uri="0c351512-fc29-45c5-a6d7-557461c63995"/>
    <ds:schemaRef ds:uri="55e1a289-a8f3-4508-a273-5a2d526fe54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718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Презентация PowerPoint</vt:lpstr>
      <vt:lpstr>Команда route</vt:lpstr>
      <vt:lpstr>Ключи параметры</vt:lpstr>
      <vt:lpstr>Ключи параметры</vt:lpstr>
      <vt:lpstr>Ключи параметры</vt:lpstr>
      <vt:lpstr>Примеры</vt:lpstr>
      <vt:lpstr>Справочная информация</vt:lpstr>
      <vt:lpstr>Пример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Долгунов Егор Андреевич</dc:creator>
  <cp:lastModifiedBy>Долгунов Егор Андреевич</cp:lastModifiedBy>
  <cp:revision>1</cp:revision>
  <dcterms:created xsi:type="dcterms:W3CDTF">2023-03-27T06:59:22Z</dcterms:created>
  <dcterms:modified xsi:type="dcterms:W3CDTF">2023-03-27T07:01:23Z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0x010100040B3EEF17A5AC468F295BB58E483E56</vt:lpwstr>
  </property>
</Properties>
</file>