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09C"/>
    <a:srgbClr val="44575F"/>
    <a:srgbClr val="4D606A"/>
    <a:srgbClr val="36464E"/>
    <a:srgbClr val="788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3DA923-4B97-41F5-A4F5-00760E1F0B2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62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43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278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3742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518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13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535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88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64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69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3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7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76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13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93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46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A923-4B97-41F5-A4F5-00760E1F0B2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41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DA923-4B97-41F5-A4F5-00760E1F0B2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2D2D5-56E4-4FC2-9714-361FDB633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390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912AD-8353-E303-42F4-307BA146F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612" y="1041400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№7</a:t>
            </a:r>
            <a:b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E674D6-5CEE-329F-9453-1A02FEA5E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400" y="5221288"/>
            <a:ext cx="5038725" cy="1379537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sz="2300" dirty="0">
                <a:solidFill>
                  <a:srgbClr val="7885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Студентка: Игнатова Светлана</a:t>
            </a:r>
          </a:p>
          <a:p>
            <a:pPr algn="r"/>
            <a:r>
              <a:rPr lang="ru-RU" sz="2300" dirty="0">
                <a:solidFill>
                  <a:srgbClr val="7885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2300" dirty="0">
                <a:solidFill>
                  <a:srgbClr val="7885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300" dirty="0">
                <a:solidFill>
                  <a:srgbClr val="7885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3ПКС-</a:t>
            </a:r>
            <a:r>
              <a:rPr lang="en-US" sz="2300" dirty="0">
                <a:solidFill>
                  <a:srgbClr val="7885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300" dirty="0">
                <a:solidFill>
                  <a:srgbClr val="7885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algn="r"/>
            <a:r>
              <a:rPr lang="ru-RU" sz="2300" dirty="0">
                <a:solidFill>
                  <a:srgbClr val="7885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Сибирев Иван Валерьевич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45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C2EE0-C4FD-ECA4-188C-574306C8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использования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A11C3F-F6CB-D438-A186-5BC6AFC68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6" t="20942" r="2519" b="2413"/>
          <a:stretch/>
        </p:blipFill>
        <p:spPr>
          <a:xfrm>
            <a:off x="1894814" y="2097088"/>
            <a:ext cx="8399196" cy="3762982"/>
          </a:xfrm>
        </p:spPr>
      </p:pic>
    </p:spTree>
    <p:extLst>
      <p:ext uri="{BB962C8B-B14F-4D97-AF65-F5344CB8AC3E}">
        <p14:creationId xmlns:p14="http://schemas.microsoft.com/office/powerpoint/2010/main" val="439438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C978A-8A3E-74B1-CA81-F5468449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GETMAC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819DDD-C9FF-4CEC-2E6E-E5A70BEE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GETMAC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озвращает MAC-адрес и список сетевых протоколов, связанных с каждым адресом, для всех сетевых карт на каждом компьютере как локально, так и по сети. Эта команда особенно полезна, если вы хотите ввести MAC-адрес в анализатор сети или если вам нужно знать, какие протоколы в настоящее время используются для каждого сетевого адаптера на компьютере.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5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69F64-01F8-97F3-33EF-30E02348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3702F4-D44C-7D6B-8AC9-3AD50374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[.exe][/s &lt;computer&gt; [/u &lt;domain\&lt;user&gt; [/p &lt;password&gt;]]][/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{table | list | csv}][/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][/v]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069C3-5852-373C-2D3F-44B600BF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179CACC-5169-6F04-94BD-F346F0B8C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415433"/>
              </p:ext>
            </p:extLst>
          </p:nvPr>
        </p:nvGraphicFramePr>
        <p:xfrm>
          <a:off x="1141413" y="2249488"/>
          <a:ext cx="9906000" cy="3139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5287">
                  <a:extLst>
                    <a:ext uri="{9D8B030D-6E8A-4147-A177-3AD203B41FA5}">
                      <a16:colId xmlns:a16="http://schemas.microsoft.com/office/drawing/2014/main" val="2248346074"/>
                    </a:ext>
                  </a:extLst>
                </a:gridCol>
                <a:gridCol w="6970713">
                  <a:extLst>
                    <a:ext uri="{9D8B030D-6E8A-4147-A177-3AD203B41FA5}">
                      <a16:colId xmlns:a16="http://schemas.microsoft.com/office/drawing/2014/main" val="8448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 &lt;computer&gt;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Указывает имя или IP-адрес удаленного компьютера (не используйте обратную косую черту). По умолчанию это локальный компьютер.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8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 &lt;domain&gt;\&lt;user&gt;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Выполняет команду с разрешениями учетной записи пользователя, указанного </a:t>
                      </a:r>
                      <a:r>
                        <a:rPr lang="ru-RU" i="1">
                          <a:effectLst/>
                        </a:rPr>
                        <a:t>пользователем</a:t>
                      </a:r>
                      <a:r>
                        <a:rPr lang="ru-RU">
                          <a:effectLst/>
                        </a:rPr>
                        <a:t> или </a:t>
                      </a:r>
                      <a:r>
                        <a:rPr lang="ru-RU" i="1">
                          <a:effectLst/>
                        </a:rPr>
                        <a:t>доменом\пользователь</a:t>
                      </a:r>
                      <a:r>
                        <a:rPr lang="ru-RU">
                          <a:effectLst/>
                        </a:rPr>
                        <a:t>. Значение по умолчанию — разрешения текущего пользователя, выполнившего вход в систему, на компьютере, выдающем команду.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/P &lt;password&gt;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Указывает пароль учетной записи пользователя, указанной в параметре </a:t>
                      </a:r>
                      <a:r>
                        <a:rPr lang="ru-RU" b="1" dirty="0">
                          <a:effectLst/>
                        </a:rPr>
                        <a:t>/u</a:t>
                      </a:r>
                      <a:r>
                        <a:rPr lang="ru-RU" dirty="0">
                          <a:effectLst/>
                        </a:rPr>
                        <a:t> 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72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69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114E8-8E42-5556-34FF-353172EB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B44C3A7-1B14-F93B-B9FD-FDDEA9329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203633"/>
              </p:ext>
            </p:extLst>
          </p:nvPr>
        </p:nvGraphicFramePr>
        <p:xfrm>
          <a:off x="1141413" y="2544763"/>
          <a:ext cx="9906000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7712">
                  <a:extLst>
                    <a:ext uri="{9D8B030D-6E8A-4147-A177-3AD203B41FA5}">
                      <a16:colId xmlns:a16="http://schemas.microsoft.com/office/drawing/2014/main" val="3226480576"/>
                    </a:ext>
                  </a:extLst>
                </a:gridCol>
                <a:gridCol w="6618288">
                  <a:extLst>
                    <a:ext uri="{9D8B030D-6E8A-4147-A177-3AD203B41FA5}">
                      <a16:colId xmlns:a16="http://schemas.microsoft.com/office/drawing/2014/main" val="2998645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8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{table | list | csv}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Задает формат, используемый для выходных данных запроса. Допустимые значения: </a:t>
                      </a:r>
                      <a:r>
                        <a:rPr lang="ru-RU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ru-RU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и </a:t>
                      </a:r>
                      <a:r>
                        <a:rPr lang="ru-RU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CSV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Формат выходных данных по умолчанию — </a:t>
                      </a:r>
                      <a:r>
                        <a:rPr lang="ru-RU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86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Подавляет заголовок столбца в выходных данных. Допустимо, если параметр </a:t>
                      </a:r>
                      <a:r>
                        <a:rPr lang="ru-RU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имеет значение </a:t>
                      </a:r>
                      <a:r>
                        <a:rPr lang="ru-RU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или </a:t>
                      </a:r>
                      <a:r>
                        <a:rPr lang="ru-RU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CSV</a:t>
                      </a:r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0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в выходных данных отображаются подробные сведения.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6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Отображение справки в командной строке.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76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94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A7848-5FD7-2F65-D982-A37E54CF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использования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0CF0998-967B-270C-A693-B02C734D2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170044"/>
            <a:ext cx="9906000" cy="1700600"/>
          </a:xfrm>
        </p:spPr>
      </p:pic>
    </p:spTree>
    <p:extLst>
      <p:ext uri="{BB962C8B-B14F-4D97-AF65-F5344CB8AC3E}">
        <p14:creationId xmlns:p14="http://schemas.microsoft.com/office/powerpoint/2010/main" val="2066566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4A427-58AF-5CBB-8AD9-38AFF124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Ping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79DFD-7341-6587-059A-0896E7AC3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 подключение на уровне IP к другому компьютеру TCP/IP, отправляя сообщения эхо-запросов протокола ICMP. Отображаются сообщения о получении соответствующих эхо-ответов, а также время кругового пути. Ping — это основная команда TCP/IP, используемая для устранения неполадок подключения, доступности и разрешения имен. При использовании без параметров эта команда отображает содержимое справки.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Эту команду также можно использовать для проверки имени компьютера и IP-адреса компьютера. Если проверка связи с IP-адресом выполнена успешно, но проверка связи с именем компьютера не выполняется, может возникнуть проблема разрешения имен. В этом случае убедитесь, что указываемое имя компьютера можно разрешить через локальный файл hosts с помощью запросов службы доменных имен (DNS) или методов разрешения имен NetBIOS.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5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70DF-2FE6-A253-77D6-DC8060C9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Команды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Ping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0FE84D-5490-CE2C-55E3-745F8E2E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ping в командной строке должна обладать следующим синтаксисом: Ping domain_name, где domain_name - имя домена, который нужно проверить. Также вместо имени домена можно вести IP-адрес нужного веб-узла, шлюза или удаленного узла. Получить результат выполнения команды. Независимо от того, использовалась команда ping в CMD или в командной строке, открытой иным способом, вы увидите ход пинга.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ping [/t] [/a] [/n &lt;count&gt;] [/l &lt;size&gt;] [/f] [/I &lt;TTL&gt;] [/v &lt;TOS&gt;] [/r &lt;count&gt;] [/s &lt;count&gt;] [{/j 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hostlist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 | /k 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hostlist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&gt;}] [/w &lt;timeout&gt;] [/R] [/S 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Srcaddr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&gt;] [/4] [/6] 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targetname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3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C3C61-63C4-2383-5523-E3024D93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32F7827-0218-65AA-BCEA-4C5361B3D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752703"/>
              </p:ext>
            </p:extLst>
          </p:nvPr>
        </p:nvGraphicFramePr>
        <p:xfrm>
          <a:off x="1235075" y="1724023"/>
          <a:ext cx="9812336" cy="47434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3698">
                  <a:extLst>
                    <a:ext uri="{9D8B030D-6E8A-4147-A177-3AD203B41FA5}">
                      <a16:colId xmlns:a16="http://schemas.microsoft.com/office/drawing/2014/main" val="3523422531"/>
                    </a:ext>
                  </a:extLst>
                </a:gridCol>
                <a:gridCol w="7508638">
                  <a:extLst>
                    <a:ext uri="{9D8B030D-6E8A-4147-A177-3AD203B41FA5}">
                      <a16:colId xmlns:a16="http://schemas.microsoft.com/office/drawing/2014/main" val="996023349"/>
                    </a:ext>
                  </a:extLst>
                </a:gridCol>
              </a:tblGrid>
              <a:tr h="749198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Параметр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Описание</a:t>
                      </a:r>
                    </a:p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37857"/>
                  </a:ext>
                </a:extLst>
              </a:tr>
              <a:tr h="1400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/t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команда ping </a:t>
                      </a:r>
                      <a:r>
                        <a:rPr lang="ru-RU" sz="160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</a:t>
                      </a:r>
                      <a:r>
                        <a:rPr lang="ru-RU" sz="16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отправляет сообщения эхо-запросов в место назначения, пока не будет прервано. Чтобы прервать и отобразить статистику, нажмите клавиши CTRL + ВВОД. Чтобы прервать выполнение и выйти из этой команды, нажмите клавиши CTRL + C.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84202"/>
                  </a:ext>
                </a:extLst>
              </a:tr>
              <a:tr h="834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разрешение имен должно выполняться на целевом IP-адресе. В случае успешного выполнения команды Ping отображает соответствующее имя узла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17786"/>
                  </a:ext>
                </a:extLst>
              </a:tr>
              <a:tr h="879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Параметра 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&lt;count&gt;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 число сообщений запроса эха, которые будут отправлены. Значение по умолчанию — 4.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62544"/>
                  </a:ext>
                </a:extLst>
              </a:tr>
              <a:tr h="879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/l</a:t>
                      </a:r>
                      <a:r>
                        <a:rPr lang="en-U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&lt;size&gt;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Задает длину (в байтах) поля данных в сообщениях запроса эха. Значение по умолчанию — 32. Максимальный размер — 65 527.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4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4333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8B830-12DC-8819-DB29-7B401002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0566D98-5525-1CD7-F95E-1FB934BF3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280847"/>
              </p:ext>
            </p:extLst>
          </p:nvPr>
        </p:nvGraphicFramePr>
        <p:xfrm>
          <a:off x="1470023" y="1944688"/>
          <a:ext cx="9248777" cy="43992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4079">
                  <a:extLst>
                    <a:ext uri="{9D8B030D-6E8A-4147-A177-3AD203B41FA5}">
                      <a16:colId xmlns:a16="http://schemas.microsoft.com/office/drawing/2014/main" val="848839597"/>
                    </a:ext>
                  </a:extLst>
                </a:gridCol>
                <a:gridCol w="7854698">
                  <a:extLst>
                    <a:ext uri="{9D8B030D-6E8A-4147-A177-3AD203B41FA5}">
                      <a16:colId xmlns:a16="http://schemas.microsoft.com/office/drawing/2014/main" val="2528929965"/>
                    </a:ext>
                  </a:extLst>
                </a:gridCol>
              </a:tblGrid>
              <a:tr h="83304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291503"/>
                  </a:ext>
                </a:extLst>
              </a:tr>
              <a:tr h="833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/f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сообщения эхо-запросов отправляются с флагом "не фрагментировать " в заголовке IP, установленном в значение 1 (доступно только в IPv4). Сообщения эхо-запроса не могут быть фрагментированы маршрутизаторами по пути к назначению. Этот параметр полезен для устранения неполадок с максимальным количеством блоков передачи (PMTU).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144429"/>
                  </a:ext>
                </a:extLst>
              </a:tr>
              <a:tr h="833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/l</a:t>
                      </a:r>
                      <a:r>
                        <a:rPr lang="en-U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&lt;TTL&gt;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Задает значение поля срока жизни (TTL) в заголовке IP для отправленных сообщений эхо-запросов. По умолчанию используется значение TTL по умолчанию для узла. Максимальный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срок жизни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— 255.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82383"/>
                  </a:ext>
                </a:extLst>
              </a:tr>
              <a:tr h="833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/v</a:t>
                      </a:r>
                      <a:r>
                        <a:rPr lang="en-U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&lt;TOS&gt;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 значение поля типа службы (TOS) в IP-заголовке для отправленных сообщений запроса эха (доступно только в IPv4). Значение по умолчанию равно 0.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TOS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задаются в виде десятичного значения от 0 до 255.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20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3985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50200-9F73-E9C9-4222-BA71428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F1B9C6A-24AD-3496-6C62-0944E0E99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952191"/>
              </p:ext>
            </p:extLst>
          </p:nvPr>
        </p:nvGraphicFramePr>
        <p:xfrm>
          <a:off x="1141411" y="1982788"/>
          <a:ext cx="9906000" cy="3870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1812">
                  <a:extLst>
                    <a:ext uri="{9D8B030D-6E8A-4147-A177-3AD203B41FA5}">
                      <a16:colId xmlns:a16="http://schemas.microsoft.com/office/drawing/2014/main" val="2725477211"/>
                    </a:ext>
                  </a:extLst>
                </a:gridCol>
                <a:gridCol w="8104188">
                  <a:extLst>
                    <a:ext uri="{9D8B030D-6E8A-4147-A177-3AD203B41FA5}">
                      <a16:colId xmlns:a16="http://schemas.microsoft.com/office/drawing/2014/main" val="2797279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92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/r &lt;count&gt;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 параметр 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записи маршрута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в заголовке IP-адреса, который используется для записи пути, полученного сообщением запроса эха, и соответствующего сообщения о эхо-ответе (доступно только в IPv4). Каждый прыжок в пути использует запись в параметре 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запись маршрута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. Если это возможно, укажите значение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счетчика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, равное или больше, чем число прыжков между источником и назначением.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Число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должно быть не меньше 1 и не больше 9.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4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 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&lt;count&gt;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Указывает, что параметр 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отметка времени Интернета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в заголовке IP используется для записи времени прибытия сообщения эхо-запроса и соответствующего сообщения эхо-ответа для каждого прыжка.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Число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должно быть не меньше 1 и не больше 4. Это необходимо для адресов назначения, находящейся в локальной связи.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518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0118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4BF0C-2A35-EA6D-BB27-5314C004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576A1F-0116-913F-8FDA-6DF7B7D4F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516644"/>
              </p:ext>
            </p:extLst>
          </p:nvPr>
        </p:nvGraphicFramePr>
        <p:xfrm>
          <a:off x="1045368" y="1673225"/>
          <a:ext cx="10098087" cy="50415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0815">
                  <a:extLst>
                    <a:ext uri="{9D8B030D-6E8A-4147-A177-3AD203B41FA5}">
                      <a16:colId xmlns:a16="http://schemas.microsoft.com/office/drawing/2014/main" val="1899728254"/>
                    </a:ext>
                  </a:extLst>
                </a:gridCol>
                <a:gridCol w="8397272">
                  <a:extLst>
                    <a:ext uri="{9D8B030D-6E8A-4147-A177-3AD203B41FA5}">
                      <a16:colId xmlns:a16="http://schemas.microsoft.com/office/drawing/2014/main" val="2193329965"/>
                    </a:ext>
                  </a:extLst>
                </a:gridCol>
              </a:tblGrid>
              <a:tr h="74390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8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/j</a:t>
                      </a:r>
                      <a:r>
                        <a:rPr lang="en-US" sz="2000" b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</a:t>
                      </a:r>
                      <a:r>
                        <a:rPr lang="en-US" sz="2000" b="0" baseline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hostlist</a:t>
                      </a:r>
                      <a:r>
                        <a:rPr lang="en-US" sz="2000" b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сообщения эхо-запроса используют параметр свободного исходного маршрута в заголовке IP с набором промежуточных назначений, указанных в </a:t>
                      </a:r>
                      <a:r>
                        <a:rPr lang="ru-RU" sz="180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hostlist</a:t>
                      </a:r>
                      <a:r>
                        <a:rPr lang="ru-RU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(только в IPv4). При свободной маршрутизации последовательные промежуточные назначения могут быть разделены одним или несколькими маршрутизаторами. Максимальное число адресов или имен в списке узлов равно 9. Список узлов представляет собой набор IP-адресов (в точечно-десятичной нотации), разделенных пробелами.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6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/k</a:t>
                      </a:r>
                      <a:r>
                        <a:rPr lang="en-US" sz="2000" b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</a:t>
                      </a:r>
                      <a:r>
                        <a:rPr lang="en-US" sz="2000" b="0" baseline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hostlist</a:t>
                      </a:r>
                      <a:r>
                        <a:rPr lang="en-US" sz="2000" b="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Указывает, что сообщения эхо-запроса используют в заголовке IP параметр с максимальным исходным маршрутом с набором промежуточных назначений, указанных в </a:t>
                      </a:r>
                      <a:r>
                        <a:rPr lang="ru-RU" sz="180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hostlist</a:t>
                      </a:r>
                      <a:r>
                        <a:rPr lang="ru-RU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(доступно только в IPv4). При использовании явной исходной маршрутизации следующее промежуточное назначение должно быть напрямую достижимо (оно должно быть соседом в интерфейсе маршрутизатора). Максимальное число адресов или имен в списке узлов равно 9. Список узлов представляет собой набор IP-адресов (в точечно-десятичной нотации), разделенных пробелами.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30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2833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2E71B-9F40-C524-C500-BCB5D9E5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9C27FD-3C18-4092-F891-87C5209B8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742903"/>
              </p:ext>
            </p:extLst>
          </p:nvPr>
        </p:nvGraphicFramePr>
        <p:xfrm>
          <a:off x="1246186" y="1954213"/>
          <a:ext cx="9906000" cy="4379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2789">
                  <a:extLst>
                    <a:ext uri="{9D8B030D-6E8A-4147-A177-3AD203B41FA5}">
                      <a16:colId xmlns:a16="http://schemas.microsoft.com/office/drawing/2014/main" val="2941090809"/>
                    </a:ext>
                  </a:extLst>
                </a:gridCol>
                <a:gridCol w="7923211">
                  <a:extLst>
                    <a:ext uri="{9D8B030D-6E8A-4147-A177-3AD203B41FA5}">
                      <a16:colId xmlns:a16="http://schemas.microsoft.com/office/drawing/2014/main" val="1276296374"/>
                    </a:ext>
                  </a:extLst>
                </a:gridCol>
              </a:tblGrid>
              <a:tr h="45551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32805"/>
                  </a:ext>
                </a:extLst>
              </a:tr>
              <a:tr h="16818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/w</a:t>
                      </a:r>
                      <a:r>
                        <a:rPr lang="en-U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&lt;timeout&gt;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 время ожидания сообщения эхо-ответа, соответствующего заданному сообщению запроса эха, в миллисекундах. Если ответное сообщение не получено в течение времени ожидания, отображается сообщение об ошибке «запрос был превышен»). Время ожидания по умолчанию — 4000 (4 секунды).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67177"/>
                  </a:ext>
                </a:extLst>
              </a:tr>
              <a:tr h="7358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/R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 путь к пути приема-передачи, который отслеживается (доступно только в IPv6).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267664"/>
                  </a:ext>
                </a:extLst>
              </a:tr>
              <a:tr h="45551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 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Srcaddr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Указывает используемый исходный адрес (доступен только в IPv6).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64503"/>
                  </a:ext>
                </a:extLst>
              </a:tr>
              <a:tr h="10511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/4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 IPv4, используемый для проверки связи. Этот параметр не требуется для определения целевого узла с IPv4-адресом. Необходимо только указать целевой узел по имени.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5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8363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715E0-7AC0-7906-B4CE-33D9076B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 Параметры команды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CA14B8B-54D7-F32E-8564-C8559BC99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792571"/>
              </p:ext>
            </p:extLst>
          </p:nvPr>
        </p:nvGraphicFramePr>
        <p:xfrm>
          <a:off x="1141413" y="2575560"/>
          <a:ext cx="9906000" cy="170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6812">
                  <a:extLst>
                    <a:ext uri="{9D8B030D-6E8A-4147-A177-3AD203B41FA5}">
                      <a16:colId xmlns:a16="http://schemas.microsoft.com/office/drawing/2014/main" val="915382790"/>
                    </a:ext>
                  </a:extLst>
                </a:gridCol>
                <a:gridCol w="6199188">
                  <a:extLst>
                    <a:ext uri="{9D8B030D-6E8A-4147-A177-3AD203B41FA5}">
                      <a16:colId xmlns:a16="http://schemas.microsoft.com/office/drawing/2014/main" val="46164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8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/6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 IPv6, используемый для проверки связи. Этот параметр не требуется для определения целевого узла с IPv6-адресом. Необходимо только указать целевой узел по имени.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91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targetname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Указывает имя узла или IP-адрес назначения.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9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67530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144</TotalTime>
  <Words>1282</Words>
  <Application>Microsoft Office PowerPoint</Application>
  <PresentationFormat>Широкоэкранный</PresentationFormat>
  <Paragraphs>90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Tw Cen MT</vt:lpstr>
      <vt:lpstr>Контур</vt:lpstr>
      <vt:lpstr>Лабораторная работа №7 </vt:lpstr>
      <vt:lpstr>Команда Ping </vt:lpstr>
      <vt:lpstr>Синтаксис Команды Ping </vt:lpstr>
      <vt:lpstr>Ключи Параметры команды Ping</vt:lpstr>
      <vt:lpstr>Ключи Параметры команды Ping</vt:lpstr>
      <vt:lpstr>Ключи Параметры команды Ping</vt:lpstr>
      <vt:lpstr>Ключи Параметры команды Ping</vt:lpstr>
      <vt:lpstr>Ключи Параметры команды Ping</vt:lpstr>
      <vt:lpstr>Ключи Параметры команды Ping</vt:lpstr>
      <vt:lpstr>Пример использования команды Ping</vt:lpstr>
      <vt:lpstr>Команда GETMAC</vt:lpstr>
      <vt:lpstr>Синтаксис Команды GETMAC</vt:lpstr>
      <vt:lpstr>Ключи Параметры команды GETMAC </vt:lpstr>
      <vt:lpstr>Ключи Параметры команды GETMAC</vt:lpstr>
      <vt:lpstr>Пример использования команды GETMAC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 Вариант I и 6</dc:title>
  <dc:creator>Игнатова Светлана Игоревна</dc:creator>
  <cp:lastModifiedBy>Игнатова Светлана Игоревна</cp:lastModifiedBy>
  <cp:revision>2</cp:revision>
  <dcterms:created xsi:type="dcterms:W3CDTF">2023-03-12T14:24:31Z</dcterms:created>
  <dcterms:modified xsi:type="dcterms:W3CDTF">2023-03-12T16:50:01Z</dcterms:modified>
</cp:coreProperties>
</file>