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F9194-6B1E-4CCE-862D-23F164FAFF27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E19F-779C-4CA7-B7EE-67BDFC337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7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E19F-779C-4CA7-B7EE-67BDFC3373D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E19F-779C-4CA7-B7EE-67BDFC3373D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7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69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99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1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3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5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6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8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CE4A-1DA6-4194-96A7-F97F4E34CBA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4E620E-B09E-4BA8-9B4A-CC586B9DA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№7</a:t>
            </a:r>
            <a:br>
              <a:rPr lang="ru-RU" dirty="0"/>
            </a:br>
            <a:r>
              <a:rPr lang="ru-RU" sz="3600" dirty="0"/>
              <a:t>Вариант </a:t>
            </a:r>
            <a:r>
              <a:rPr lang="en-US" sz="3600" dirty="0"/>
              <a:t>I </a:t>
            </a:r>
            <a:r>
              <a:rPr lang="ru-RU" sz="3600" dirty="0"/>
              <a:t>и </a:t>
            </a:r>
            <a:r>
              <a:rPr lang="en-US" sz="3600" dirty="0"/>
              <a:t>III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Абакумов Кирилл Андреевич 3ПКС120</a:t>
            </a:r>
          </a:p>
        </p:txBody>
      </p:sp>
    </p:spTree>
    <p:extLst>
      <p:ext uri="{BB962C8B-B14F-4D97-AF65-F5344CB8AC3E}">
        <p14:creationId xmlns:p14="http://schemas.microsoft.com/office/powerpoint/2010/main" val="13922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355072"/>
              </p:ext>
            </p:extLst>
          </p:nvPr>
        </p:nvGraphicFramePr>
        <p:xfrm>
          <a:off x="549442" y="1616744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ru-RU">
                          <a:effectLst/>
                        </a:rPr>
                        <a:t>Указывает команду, которую вы хотите запустить. Допустимые команды включают в себя:</a:t>
                      </a:r>
                      <a:r>
                        <a:rPr lang="ru-RU" b="1">
                          <a:effectLst/>
                        </a:rPr>
                        <a:t>add</a:t>
                      </a:r>
                      <a:r>
                        <a:rPr lang="ru-RU">
                          <a:effectLst/>
                        </a:rPr>
                        <a:t> — добавляет маршрут.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ru-RU" b="1">
                          <a:effectLst/>
                        </a:rPr>
                        <a:t>change</a:t>
                      </a:r>
                      <a:r>
                        <a:rPr lang="ru-RU">
                          <a:effectLst/>
                        </a:rPr>
                        <a:t> — изменяет существующий маршрут.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ru-RU" b="1">
                          <a:effectLst/>
                        </a:rPr>
                        <a:t>удалить:</a:t>
                      </a:r>
                      <a:r>
                        <a:rPr lang="ru-RU">
                          <a:effectLst/>
                        </a:rPr>
                        <a:t> - Удаляет маршрут или маршруты.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ru-RU" b="1">
                          <a:effectLst/>
                        </a:rPr>
                        <a:t>print</a:t>
                      </a:r>
                      <a:r>
                        <a:rPr lang="ru-RU">
                          <a:effectLst/>
                        </a:rPr>
                        <a:t> - Печатает маршрут или маршруты.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&lt;destination&gt;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Указывает сетевой пункт назначения маршрута. Пунктом назначения может быть сетевой IP-адрес (где биты узла сетевого адреса установлены на 0), IP-адрес для маршрута узла или 0.0.0.0 для маршрута по умолчанию.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&lt;mask&gt;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Указывает следующий параметр для значения 'netmask'.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&lt;netmask&gt;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сетевую маску подсети назначения. По умолчанию 255.255.255.255, если не указано иное.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417337"/>
              </p:ext>
            </p:extLst>
          </p:nvPr>
        </p:nvGraphicFramePr>
        <p:xfrm>
          <a:off x="549442" y="1616744"/>
          <a:ext cx="10515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&lt;gateway&gt;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Указывает IP-адрес переадресации или следующего перехода, по которому доступен набор адресов, определенных сетевым назначением и маской подсети. Для локально подключенных маршрутов подсети адрес шлюза — это IP-адрес, назначенный интерфейсу, подключенному к подсети. Для удаленных маршрутов, доступных через один или несколько маршрутизаторов, адрес шлюза представляет собой непосредственно доступный IP-адрес, назначенный соседнему маршрутизатору.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метрика&lt;</a:t>
                      </a:r>
                      <a:r>
                        <a:rPr lang="en-US">
                          <a:effectLst/>
                        </a:rPr>
                        <a:t>metric&gt;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целочисленную метрику стоимости (в диапазоне от 1 до 9999) для маршрута, которая используется при выборе среди нескольких маршрутов в таблице маршрутизации, которые наиболее точно соответствуют адресу назначения пересылаемого пакета. Выбирается маршрут с наименьшей метрикой. Метрика может отражать количество переходов, скорость пути, надежность пути, пропускную способность пути или административные свойства.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3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213"/>
              </p:ext>
            </p:extLst>
          </p:nvPr>
        </p:nvGraphicFramePr>
        <p:xfrm>
          <a:off x="549442" y="1616744"/>
          <a:ext cx="105156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если&lt;</a:t>
                      </a:r>
                      <a:r>
                        <a:rPr lang="en-US">
                          <a:effectLst/>
                        </a:rPr>
                        <a:t>interface&gt;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Указывает индекс интерфейса для интерфейса, через который доступен пункт назначения. Для получения списка интерфейсов и соответствующих им индексов интерфейсов используйте отображение команды route print. Вы можете использовать как десятичные, так и шестнадцатеричные значения для индекса интерфейса. Для шестнадцатеричных значений перед шестнадцатеричным числом следует поставить 0x. Когда параметр if опущен, интерфейс определяется по адресу шлюза.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Отображает справку в командной строке.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C29AB-E5A2-12F6-EE77-20CEDED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8EAEE-FBD2-5609-1B94-01A3A07A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8FD72-1620-7EA4-B7DA-302823D5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97" y="0"/>
            <a:ext cx="5186542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9286FB-8BD9-5505-7A56-2E8D4C5F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6" y="2160589"/>
            <a:ext cx="535732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Проверяет подключение на уровне </a:t>
            </a:r>
            <a:r>
              <a:rPr lang="en-US" dirty="0"/>
              <a:t>IP </a:t>
            </a:r>
            <a:r>
              <a:rPr lang="ru-RU" dirty="0"/>
              <a:t>к другому компьютеру, отправляя сообщения эхо-запросов протокола </a:t>
            </a:r>
            <a:r>
              <a:rPr lang="en-US" dirty="0"/>
              <a:t>ICMP. </a:t>
            </a:r>
            <a:r>
              <a:rPr lang="ru-RU" dirty="0"/>
              <a:t>Отображаются сообщения о получении соответствующих эхо-ответов, а также время </a:t>
            </a:r>
            <a:r>
              <a:rPr lang="ru-RU" dirty="0" err="1"/>
              <a:t>крукового</a:t>
            </a:r>
            <a:r>
              <a:rPr lang="ru-RU" dirty="0"/>
              <a:t> пути.</a:t>
            </a:r>
          </a:p>
          <a:p>
            <a:r>
              <a:rPr lang="ru-RU" dirty="0"/>
              <a:t>Синтаксис:</a:t>
            </a:r>
            <a:br>
              <a:rPr lang="ru-RU" dirty="0"/>
            </a:br>
            <a:r>
              <a:rPr lang="en-US" dirty="0"/>
              <a:t>ping [/t] [/a] [/n &lt;count&gt;] [/l &lt;size&gt;] [/f] [/I &lt;TTL&gt;] [/v &lt;TOS&gt;] [/r &lt;count&gt;] [/s &lt;count&gt;] [{/j &lt;</a:t>
            </a:r>
            <a:r>
              <a:rPr lang="en-US" dirty="0" err="1"/>
              <a:t>hostlist</a:t>
            </a:r>
            <a:r>
              <a:rPr lang="en-US" dirty="0"/>
              <a:t>&gt; | /k &lt;</a:t>
            </a:r>
            <a:r>
              <a:rPr lang="en-US" dirty="0" err="1"/>
              <a:t>hostlist</a:t>
            </a:r>
            <a:r>
              <a:rPr lang="en-US" dirty="0"/>
              <a:t>&gt;}] [/w &lt;timeout&gt;] [/R] [/S &lt;</a:t>
            </a:r>
            <a:r>
              <a:rPr lang="en-US" dirty="0" err="1"/>
              <a:t>Srcaddr</a:t>
            </a:r>
            <a:r>
              <a:rPr lang="en-US" dirty="0"/>
              <a:t>&gt;] [/4] [/6] &lt;</a:t>
            </a:r>
            <a:r>
              <a:rPr lang="en-US" dirty="0" err="1"/>
              <a:t>targetname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3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55024"/>
              </p:ext>
            </p:extLst>
          </p:nvPr>
        </p:nvGraphicFramePr>
        <p:xfrm>
          <a:off x="838200" y="1600702"/>
          <a:ext cx="10515600" cy="521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команда </a:t>
                      </a:r>
                      <a:r>
                        <a:rPr lang="ru-RU" sz="1800" kern="1200" dirty="0" err="1">
                          <a:effectLst/>
                        </a:rPr>
                        <a:t>ping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</a:rPr>
                        <a:t>Continue</a:t>
                      </a:r>
                      <a:r>
                        <a:rPr lang="ru-RU" sz="1800" kern="1200" dirty="0">
                          <a:effectLst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разрешение имен должно выполняться на целевом IP-адресе. В случае успешного выполнения команды </a:t>
                      </a:r>
                      <a:r>
                        <a:rPr lang="ru-RU" sz="1800" kern="1200" dirty="0" err="1">
                          <a:effectLst/>
                        </a:rPr>
                        <a:t>Ping</a:t>
                      </a:r>
                      <a:r>
                        <a:rPr lang="ru-RU" sz="1800" kern="1200" dirty="0">
                          <a:effectLst/>
                        </a:rPr>
                        <a:t> отображает соответствующее имя узла.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Параметра </a:t>
                      </a:r>
                      <a:r>
                        <a:rPr lang="en-US" dirty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  <a:r>
                        <a:rPr lang="en-US" baseline="0" dirty="0"/>
                        <a:t> &lt;size&gt;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Задает длину (в байтах) поля данных в сообщениях запроса эха. Значение по умолчанию — 32. Максимальный размер — 65 527.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>
                          <a:effectLst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881235"/>
              </p:ext>
            </p:extLst>
          </p:nvPr>
        </p:nvGraphicFramePr>
        <p:xfrm>
          <a:off x="677334" y="1270000"/>
          <a:ext cx="10515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  <a:r>
                        <a:rPr lang="en-US" baseline="0" dirty="0"/>
                        <a:t> &lt;TTL&gt;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 жизни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/v</a:t>
                      </a:r>
                      <a:r>
                        <a:rPr lang="en-US" baseline="0" dirty="0"/>
                        <a:t> &lt;TOS&gt;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задаются в виде десятичного значения от 0 до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/r 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записи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запись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счетчика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9.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</a:t>
                      </a:r>
                      <a:r>
                        <a:rPr lang="en-US" dirty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что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отметка времени Интернета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7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57836"/>
              </p:ext>
            </p:extLst>
          </p:nvPr>
        </p:nvGraphicFramePr>
        <p:xfrm>
          <a:off x="838200" y="1600702"/>
          <a:ext cx="10515600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/j</a:t>
                      </a:r>
                      <a:r>
                        <a:rPr lang="en-US" baseline="0" dirty="0"/>
                        <a:t> &lt;</a:t>
                      </a:r>
                      <a:r>
                        <a:rPr lang="en-US" baseline="0" dirty="0" err="1"/>
                        <a:t>hostlist</a:t>
                      </a:r>
                      <a:r>
                        <a:rPr lang="en-US" baseline="0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</a:rPr>
                        <a:t>hostlist</a:t>
                      </a:r>
                      <a:r>
                        <a:rPr lang="ru-RU" sz="1800" kern="1200" dirty="0">
                          <a:effectLst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/k</a:t>
                      </a:r>
                      <a:r>
                        <a:rPr lang="en-US" baseline="0" dirty="0"/>
                        <a:t> &lt;</a:t>
                      </a:r>
                      <a:r>
                        <a:rPr lang="en-US" baseline="0" dirty="0" err="1"/>
                        <a:t>hostlist</a:t>
                      </a:r>
                      <a:r>
                        <a:rPr lang="en-US" baseline="0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</a:rPr>
                        <a:t>hostlist</a:t>
                      </a:r>
                      <a:r>
                        <a:rPr lang="ru-RU" sz="1800" kern="1200" dirty="0">
                          <a:effectLst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4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230552"/>
              </p:ext>
            </p:extLst>
          </p:nvPr>
        </p:nvGraphicFramePr>
        <p:xfrm>
          <a:off x="549442" y="1616744"/>
          <a:ext cx="10515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/w</a:t>
                      </a:r>
                      <a:r>
                        <a:rPr lang="en-US" baseline="0" dirty="0"/>
                        <a:t> &lt;timeout&gt;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"запрос был превышен). Время ожидания по умолчанию — 4000 (4 секунды).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Srcaddr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targetname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имя узла или IP-адрес назначения.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1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27926"/>
            <a:ext cx="4820323" cy="1810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76" y="3508438"/>
            <a:ext cx="475363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9C0DE-8542-C34F-2288-9FA92C90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4A5D4-9EC1-83D7-2A01-4BA29E9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Отображает и изменяет записи в таблице локальной IP-маршрутизации. При использовании без параметров </a:t>
            </a:r>
            <a:r>
              <a:rPr lang="ru-RU" dirty="0" err="1"/>
              <a:t>route</a:t>
            </a:r>
            <a:r>
              <a:rPr lang="ru-RU" dirty="0"/>
              <a:t> отображает справку в командной строке.</a:t>
            </a:r>
            <a:endParaRPr lang="en-US" dirty="0"/>
          </a:p>
          <a:p>
            <a:r>
              <a:rPr lang="ru-RU" dirty="0"/>
              <a:t>Синтаксис: </a:t>
            </a:r>
            <a:r>
              <a:rPr lang="en-US" dirty="0"/>
              <a:t>route [/f] [/p] [&lt;command&gt; [&lt;destination&gt;] [mask &lt;netmask&gt;] [&lt;gateway&gt;] [metric &lt;metric&gt;]] [if &lt;interface&gt;]]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06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403427"/>
              </p:ext>
            </p:extLst>
          </p:nvPr>
        </p:nvGraphicFramePr>
        <p:xfrm>
          <a:off x="838200" y="1541709"/>
          <a:ext cx="1051560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/ 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Очищает таблицу маршрутизации от всех записей, которые не являются маршрутами хоста (маршруты с сетевой маской 255.255.255.255), петлевым сетевым маршрутом (маршруты с пунктом назначения 127.0.0.0 и сетевой маской 255.0.0.0) или многоадресным маршрутом ( маршруты с пунктом назначения 224.0.0.0 и сетевой маской 240.0.0.0). Если это используется в сочетании с одной из команд (например, добавить, изменить или удалить), таблица очищается перед запуском команды.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При использовании с командой </a:t>
                      </a:r>
                      <a:r>
                        <a:rPr lang="ru-RU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 указанный маршрут добавляется в реестр и используется для инициализации таблицы IP-маршрутизации при каждом запуске протокола TCP/IP. По умолчанию добавленные маршруты не сохраняются при запуске протокола TCP/IP. При использовании с командой печати отображается список постоянных маршрутов. Этот параметр игнорируется для всех остальных команд. Постоянные маршруты хранятся в разделе реестра </a:t>
                      </a:r>
                      <a:r>
                        <a:rPr lang="ru-RU" b="1" dirty="0">
                          <a:effectLst/>
                        </a:rPr>
                        <a:t>HKEY_LOCAL_MACHINE\SYSTEM\</a:t>
                      </a:r>
                      <a:r>
                        <a:rPr lang="ru-RU" b="1" dirty="0" err="1">
                          <a:effectLst/>
                        </a:rPr>
                        <a:t>CurrentControlSet</a:t>
                      </a:r>
                      <a:r>
                        <a:rPr lang="ru-RU" b="1" dirty="0">
                          <a:effectLst/>
                        </a:rPr>
                        <a:t>\Services\</a:t>
                      </a:r>
                      <a:r>
                        <a:rPr lang="ru-RU" b="1" dirty="0" err="1">
                          <a:effectLst/>
                        </a:rPr>
                        <a:t>Tcpip</a:t>
                      </a:r>
                      <a:r>
                        <a:rPr lang="ru-RU" b="1" dirty="0">
                          <a:effectLst/>
                        </a:rPr>
                        <a:t>\</a:t>
                      </a:r>
                      <a:r>
                        <a:rPr lang="ru-RU" b="1" dirty="0" err="1">
                          <a:effectLst/>
                        </a:rPr>
                        <a:t>Parameters</a:t>
                      </a:r>
                      <a:r>
                        <a:rPr lang="ru-RU" b="1" dirty="0">
                          <a:effectLst/>
                        </a:rPr>
                        <a:t>\</a:t>
                      </a:r>
                      <a:r>
                        <a:rPr lang="ru-RU" b="1" dirty="0" err="1">
                          <a:effectLst/>
                        </a:rPr>
                        <a:t>PersistentRoutes</a:t>
                      </a:r>
                      <a:r>
                        <a:rPr lang="ru-RU" dirty="0">
                          <a:effectLst/>
                        </a:rPr>
                        <a:t>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8713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125</TotalTime>
  <Words>1353</Words>
  <Application>Microsoft Office PowerPoint</Application>
  <PresentationFormat>Широкоэкранный</PresentationFormat>
  <Paragraphs>93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Грань</vt:lpstr>
      <vt:lpstr>Лабораторная работа №7 Вариант I и III</vt:lpstr>
      <vt:lpstr>Команда ping</vt:lpstr>
      <vt:lpstr>Ключи параметры</vt:lpstr>
      <vt:lpstr>Ключи параметры</vt:lpstr>
      <vt:lpstr>Ключи параметры</vt:lpstr>
      <vt:lpstr>Ключи параметры</vt:lpstr>
      <vt:lpstr>Примеры использования</vt:lpstr>
      <vt:lpstr>Команда route</vt:lpstr>
      <vt:lpstr>Ключи параметры</vt:lpstr>
      <vt:lpstr>Ключи параметры</vt:lpstr>
      <vt:lpstr>Ключи параметры</vt:lpstr>
      <vt:lpstr>Ключи параметры</vt:lpstr>
      <vt:lpstr>Примеры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III</dc:title>
  <dc:creator>Абакумов Кирилл Андреевич</dc:creator>
  <cp:lastModifiedBy>Крилл Абакумов</cp:lastModifiedBy>
  <cp:revision>6</cp:revision>
  <dcterms:created xsi:type="dcterms:W3CDTF">2023-01-16T11:24:40Z</dcterms:created>
  <dcterms:modified xsi:type="dcterms:W3CDTF">2023-03-19T17:09:40Z</dcterms:modified>
</cp:coreProperties>
</file>