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F57FCA-2D8C-40EC-B877-AF1220C1E324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3C6E027-1B1D-4116-9D16-C43B5881D13C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986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7FCA-2D8C-40EC-B877-AF1220C1E324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E027-1B1D-4116-9D16-C43B5881D1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2849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7FCA-2D8C-40EC-B877-AF1220C1E324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E027-1B1D-4116-9D16-C43B5881D13C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628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7FCA-2D8C-40EC-B877-AF1220C1E324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E027-1B1D-4116-9D16-C43B5881D13C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064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7FCA-2D8C-40EC-B877-AF1220C1E324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E027-1B1D-4116-9D16-C43B5881D1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785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7FCA-2D8C-40EC-B877-AF1220C1E324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E027-1B1D-4116-9D16-C43B5881D13C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688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7FCA-2D8C-40EC-B877-AF1220C1E324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E027-1B1D-4116-9D16-C43B5881D13C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591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7FCA-2D8C-40EC-B877-AF1220C1E324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E027-1B1D-4116-9D16-C43B5881D13C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067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7FCA-2D8C-40EC-B877-AF1220C1E324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E027-1B1D-4116-9D16-C43B5881D13C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003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7FCA-2D8C-40EC-B877-AF1220C1E324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E027-1B1D-4116-9D16-C43B5881D1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479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7FCA-2D8C-40EC-B877-AF1220C1E324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E027-1B1D-4116-9D16-C43B5881D13C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112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7FCA-2D8C-40EC-B877-AF1220C1E324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E027-1B1D-4116-9D16-C43B5881D1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0322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7FCA-2D8C-40EC-B877-AF1220C1E324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E027-1B1D-4116-9D16-C43B5881D13C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194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7FCA-2D8C-40EC-B877-AF1220C1E324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E027-1B1D-4116-9D16-C43B5881D13C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80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7FCA-2D8C-40EC-B877-AF1220C1E324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E027-1B1D-4116-9D16-C43B5881D1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025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7FCA-2D8C-40EC-B877-AF1220C1E324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E027-1B1D-4116-9D16-C43B5881D13C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29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7FCA-2D8C-40EC-B877-AF1220C1E324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E027-1B1D-4116-9D16-C43B5881D1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647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57FCA-2D8C-40EC-B877-AF1220C1E324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3C6E027-1B1D-4116-9D16-C43B5881D1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78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247222-293C-8D4B-105B-609A2B78A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6480" y="1871131"/>
            <a:ext cx="7532914" cy="1515533"/>
          </a:xfrm>
        </p:spPr>
        <p:txBody>
          <a:bodyPr/>
          <a:lstStyle/>
          <a:p>
            <a:r>
              <a:rPr lang="ru-RU" dirty="0"/>
              <a:t>Лабораторная работа №7</a:t>
            </a:r>
            <a:br>
              <a:rPr lang="ru-RU" dirty="0"/>
            </a:br>
            <a:r>
              <a:rPr lang="ru-RU" dirty="0"/>
              <a:t>Вариант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14A6E31-5E40-979E-FBF7-391D0CCB1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6480" y="4350975"/>
            <a:ext cx="7532914" cy="1022214"/>
          </a:xfrm>
        </p:spPr>
        <p:txBody>
          <a:bodyPr/>
          <a:lstStyle/>
          <a:p>
            <a:pPr algn="r"/>
            <a:r>
              <a:rPr lang="ru-RU" dirty="0"/>
              <a:t>Выполнил студент группы 3ПКС-120 </a:t>
            </a:r>
          </a:p>
          <a:p>
            <a:pPr algn="r"/>
            <a:r>
              <a:rPr lang="ru-RU" dirty="0"/>
              <a:t>Макарцев Максим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2637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F0730E-2379-DE25-DEB9-E157291F9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 </a:t>
            </a:r>
            <a:r>
              <a:rPr lang="en-US" dirty="0"/>
              <a:t>Netstat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84C58B-B318-96DB-C2FF-61B0B62AA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0" i="0" dirty="0" err="1">
                <a:solidFill>
                  <a:srgbClr val="030303"/>
                </a:solidFill>
                <a:effectLst/>
              </a:rPr>
              <a:t>Netstat</a:t>
            </a:r>
            <a:r>
              <a:rPr lang="ru-RU" b="0" i="0" dirty="0">
                <a:solidFill>
                  <a:srgbClr val="030303"/>
                </a:solidFill>
                <a:effectLst/>
              </a:rPr>
              <a:t> - это утилита командной строки Windows выводящая на дисплей состояние TCP-соединений. Команда </a:t>
            </a:r>
            <a:r>
              <a:rPr lang="ru-RU" b="0" i="0" dirty="0" err="1">
                <a:solidFill>
                  <a:srgbClr val="030303"/>
                </a:solidFill>
                <a:effectLst/>
              </a:rPr>
              <a:t>netstat</a:t>
            </a:r>
            <a:r>
              <a:rPr lang="ru-RU" b="0" i="0" dirty="0">
                <a:solidFill>
                  <a:srgbClr val="030303"/>
                </a:solidFill>
                <a:effectLst/>
              </a:rPr>
              <a:t> отображает статистику активных подключений TCP, портов, прослушиваемых компьютером, статистики Ethernet, таблицы маршрутизации IP, статистики IPv4 (для протоколов IP, ICMP, TCP и UDP) и IPv6 (для протоколов IPv6, ICMPv6, TCP через IPv6 и UDP через IPv6). Запущенная без параметров, команда </a:t>
            </a:r>
            <a:r>
              <a:rPr lang="ru-RU" b="0" i="0" dirty="0" err="1">
                <a:solidFill>
                  <a:srgbClr val="030303"/>
                </a:solidFill>
                <a:effectLst/>
              </a:rPr>
              <a:t>netstat</a:t>
            </a:r>
            <a:r>
              <a:rPr lang="ru-RU" b="0" i="0" dirty="0">
                <a:solidFill>
                  <a:srgbClr val="030303"/>
                </a:solidFill>
                <a:effectLst/>
              </a:rPr>
              <a:t> отображает подключения TCP.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895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C97F4D-E9F5-90DA-5D68-2AAB07FE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 </a:t>
            </a:r>
            <a:r>
              <a:rPr lang="en-US" dirty="0"/>
              <a:t>Netstat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981177-ADB8-1E4B-6556-E244BC4F7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0" dirty="0">
                <a:solidFill>
                  <a:srgbClr val="030303"/>
                </a:solidFill>
                <a:effectLst/>
              </a:rPr>
              <a:t>netstat [-a] [-e] [-n] [-o] [-p протокол] [-r] [-s] [интервал]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6180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E0CB8-DAFB-C840-8D50-80A5A9920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Ключи параметра команды </a:t>
            </a:r>
            <a:r>
              <a:rPr lang="en-US" dirty="0"/>
              <a:t>Netstat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F7561338-38A8-6F40-5EEF-8D647120EE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7952997"/>
              </p:ext>
            </p:extLst>
          </p:nvPr>
        </p:nvGraphicFramePr>
        <p:xfrm>
          <a:off x="1295402" y="2364378"/>
          <a:ext cx="9538061" cy="38069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53299">
                  <a:extLst>
                    <a:ext uri="{9D8B030D-6E8A-4147-A177-3AD203B41FA5}">
                      <a16:colId xmlns:a16="http://schemas.microsoft.com/office/drawing/2014/main" val="454735279"/>
                    </a:ext>
                  </a:extLst>
                </a:gridCol>
                <a:gridCol w="7984762">
                  <a:extLst>
                    <a:ext uri="{9D8B030D-6E8A-4147-A177-3AD203B41FA5}">
                      <a16:colId xmlns:a16="http://schemas.microsoft.com/office/drawing/2014/main" val="3281884752"/>
                    </a:ext>
                  </a:extLst>
                </a:gridCol>
              </a:tblGrid>
              <a:tr h="338329">
                <a:tc>
                  <a:txBody>
                    <a:bodyPr/>
                    <a:lstStyle/>
                    <a:p>
                      <a:r>
                        <a:rPr lang="ru-RU" dirty="0"/>
                        <a:t>Параметр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720961"/>
                  </a:ext>
                </a:extLst>
              </a:tr>
              <a:tr h="750824">
                <a:tc>
                  <a:txBody>
                    <a:bodyPr/>
                    <a:lstStyle/>
                    <a:p>
                      <a:r>
                        <a:rPr lang="en-US" dirty="0"/>
                        <a:t>-a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вывод всех активных подключений TCP и прослушиваемых компьютером портов TCP и UDP.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688229"/>
                  </a:ext>
                </a:extLst>
              </a:tr>
              <a:tr h="750824">
                <a:tc>
                  <a:txBody>
                    <a:bodyPr/>
                    <a:lstStyle/>
                    <a:p>
                      <a:r>
                        <a:rPr lang="en-US" dirty="0"/>
                        <a:t>-e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вывод статистики Ethernet, например количества отправленных и принятых байтов и пакетов. Этот параметр может комбинироваться с ключом -s.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904852"/>
                  </a:ext>
                </a:extLst>
              </a:tr>
              <a:tr h="750824">
                <a:tc>
                  <a:txBody>
                    <a:bodyPr/>
                    <a:lstStyle/>
                    <a:p>
                      <a:r>
                        <a:rPr lang="en-US" dirty="0"/>
                        <a:t>-n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вывод активных подключений TCP с отображением адресов и номеров портов в числовом формате без попыток определения имен.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854732"/>
                  </a:ext>
                </a:extLst>
              </a:tr>
              <a:tr h="750824">
                <a:tc>
                  <a:txBody>
                    <a:bodyPr/>
                    <a:lstStyle/>
                    <a:p>
                      <a:r>
                        <a:rPr lang="en-US" dirty="0"/>
                        <a:t>-o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вывод активных подключений TCP и включение кода процесса (PID) для каждого подключения. Код процесса позволяет найти приложение на вкладке Процессы диспетчера задач Windows. Этот параметр может комбинироваться с ключами -a, -n и -p.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824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992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E0CB8-DAFB-C840-8D50-80A5A9920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Ключи параметра команды </a:t>
            </a:r>
            <a:r>
              <a:rPr lang="en-US" dirty="0"/>
              <a:t>Netstat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F7561338-38A8-6F40-5EEF-8D647120EE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258549"/>
              </p:ext>
            </p:extLst>
          </p:nvPr>
        </p:nvGraphicFramePr>
        <p:xfrm>
          <a:off x="1326969" y="2399213"/>
          <a:ext cx="9538061" cy="3291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53299">
                  <a:extLst>
                    <a:ext uri="{9D8B030D-6E8A-4147-A177-3AD203B41FA5}">
                      <a16:colId xmlns:a16="http://schemas.microsoft.com/office/drawing/2014/main" val="454735279"/>
                    </a:ext>
                  </a:extLst>
                </a:gridCol>
                <a:gridCol w="7984762">
                  <a:extLst>
                    <a:ext uri="{9D8B030D-6E8A-4147-A177-3AD203B41FA5}">
                      <a16:colId xmlns:a16="http://schemas.microsoft.com/office/drawing/2014/main" val="3281884752"/>
                    </a:ext>
                  </a:extLst>
                </a:gridCol>
              </a:tblGrid>
              <a:tr h="338329">
                <a:tc>
                  <a:txBody>
                    <a:bodyPr/>
                    <a:lstStyle/>
                    <a:p>
                      <a:r>
                        <a:rPr lang="ru-RU" dirty="0"/>
                        <a:t>Параметр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720961"/>
                  </a:ext>
                </a:extLst>
              </a:tr>
              <a:tr h="750824">
                <a:tc>
                  <a:txBody>
                    <a:bodyPr/>
                    <a:lstStyle/>
                    <a:p>
                      <a:r>
                        <a:rPr lang="en-US" dirty="0"/>
                        <a:t>-p </a:t>
                      </a:r>
                      <a:r>
                        <a:rPr lang="ru-RU" dirty="0"/>
                        <a:t>протокол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вывод подключений для протокола, указанного параметром протокол. В этом случае параметр протокол может принимать значения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tcp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udp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tcpv6 или udpv6. Если данный параметр используется с ключом -s для вывода статистики по протоколу, параметр протокол может иметь значение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tcp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udp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icmp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tcpv6, udpv6, icmpv6 или ipv6.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688229"/>
                  </a:ext>
                </a:extLst>
              </a:tr>
              <a:tr h="750824">
                <a:tc>
                  <a:txBody>
                    <a:bodyPr/>
                    <a:lstStyle/>
                    <a:p>
                      <a:r>
                        <a:rPr lang="en-US" dirty="0"/>
                        <a:t>-s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вывод статистики по протоколу. По умолчанию выводится статистика для протоколов TCP, UDP, ICMP и IP. Если установлен протокол IPv6 для Windows XP, отображается статистика для протоколов TCP через IPv6, UDP через IPv6, ICMPv6 и IPv6. Параметр -p может использоваться для указания набора протоколов.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904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31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E0CB8-DAFB-C840-8D50-80A5A9920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Ключи параметра команды </a:t>
            </a:r>
            <a:r>
              <a:rPr lang="en-US" dirty="0"/>
              <a:t>Netstat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F7561338-38A8-6F40-5EEF-8D647120EE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9137928"/>
              </p:ext>
            </p:extLst>
          </p:nvPr>
        </p:nvGraphicFramePr>
        <p:xfrm>
          <a:off x="1326969" y="2399213"/>
          <a:ext cx="9538061" cy="27818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53299">
                  <a:extLst>
                    <a:ext uri="{9D8B030D-6E8A-4147-A177-3AD203B41FA5}">
                      <a16:colId xmlns:a16="http://schemas.microsoft.com/office/drawing/2014/main" val="454735279"/>
                    </a:ext>
                  </a:extLst>
                </a:gridCol>
                <a:gridCol w="7984762">
                  <a:extLst>
                    <a:ext uri="{9D8B030D-6E8A-4147-A177-3AD203B41FA5}">
                      <a16:colId xmlns:a16="http://schemas.microsoft.com/office/drawing/2014/main" val="3281884752"/>
                    </a:ext>
                  </a:extLst>
                </a:gridCol>
              </a:tblGrid>
              <a:tr h="338329">
                <a:tc>
                  <a:txBody>
                    <a:bodyPr/>
                    <a:lstStyle/>
                    <a:p>
                      <a:r>
                        <a:rPr lang="ru-RU" dirty="0"/>
                        <a:t>Параметр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720961"/>
                  </a:ext>
                </a:extLst>
              </a:tr>
              <a:tr h="750824">
                <a:tc>
                  <a:txBody>
                    <a:bodyPr/>
                    <a:lstStyle/>
                    <a:p>
                      <a:r>
                        <a:rPr lang="en-US" dirty="0"/>
                        <a:t>-r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вывод содержимого таблицы маршрутизации IP. Эта команда эквивалентна команде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route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688229"/>
                  </a:ext>
                </a:extLst>
              </a:tr>
              <a:tr h="750824">
                <a:tc>
                  <a:txBody>
                    <a:bodyPr/>
                    <a:lstStyle/>
                    <a:p>
                      <a:r>
                        <a:rPr lang="ru-RU" dirty="0"/>
                        <a:t>интервал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обновление выбранных данных с интервалом, определенным параметром интервал (в секундах). Нажатие клавиш CTRL+C останавливает обновление. Если этот параметр пропущен,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netstat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выводит выбранные данные только один раз.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904852"/>
                  </a:ext>
                </a:extLst>
              </a:tr>
              <a:tr h="750824">
                <a:tc>
                  <a:txBody>
                    <a:bodyPr/>
                    <a:lstStyle/>
                    <a:p>
                      <a:r>
                        <a:rPr lang="en-US" dirty="0"/>
                        <a:t>/?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отображение справки в командной строке.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010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236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525F97-0FF4-430D-145D-5DDA3922F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команды </a:t>
            </a:r>
            <a:r>
              <a:rPr lang="en-US" dirty="0"/>
              <a:t>Netstat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AB41251-D64B-1328-6D5C-A32FE4DCFC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6825" y="2557463"/>
            <a:ext cx="4618349" cy="3317875"/>
          </a:xfrm>
        </p:spPr>
      </p:pic>
    </p:spTree>
    <p:extLst>
      <p:ext uri="{BB962C8B-B14F-4D97-AF65-F5344CB8AC3E}">
        <p14:creationId xmlns:p14="http://schemas.microsoft.com/office/powerpoint/2010/main" val="2142439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3652D1-4612-DE8E-F3CE-02DB4DBD4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 </a:t>
            </a:r>
            <a:r>
              <a:rPr lang="en-US" dirty="0"/>
              <a:t>Route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EEB55B-257B-8B19-F1CF-0D1AB195A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Команда </a:t>
            </a:r>
            <a:r>
              <a:rPr lang="ru-RU" dirty="0" err="1"/>
              <a:t>Route</a:t>
            </a:r>
            <a:r>
              <a:rPr lang="ru-RU" dirty="0"/>
              <a:t> выводит на экран все содержимое таблицы IP-маршрутизации и изменяет записи в командной строке операционной системы Windows. Команда </a:t>
            </a:r>
            <a:r>
              <a:rPr lang="ru-RU" dirty="0" err="1"/>
              <a:t>предзначена</a:t>
            </a:r>
            <a:r>
              <a:rPr lang="ru-RU" dirty="0"/>
              <a:t> для просмотра маршрутов на рабочей станции. А непосредственное добавление маршрутов, как правило происходит на серверном оборудовании.</a:t>
            </a:r>
          </a:p>
        </p:txBody>
      </p:sp>
    </p:spTree>
    <p:extLst>
      <p:ext uri="{BB962C8B-B14F-4D97-AF65-F5344CB8AC3E}">
        <p14:creationId xmlns:p14="http://schemas.microsoft.com/office/powerpoint/2010/main" val="2574044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D19B5B-C5F1-8F67-8ABC-6DDCF36FF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 </a:t>
            </a:r>
            <a:r>
              <a:rPr lang="en-US" dirty="0"/>
              <a:t>Route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A5CE55-571F-E32D-445D-1CD346AD4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route</a:t>
            </a:r>
            <a:r>
              <a:rPr lang="ru-RU" dirty="0"/>
              <a:t> [-f] [-p] [команда [</a:t>
            </a:r>
            <a:r>
              <a:rPr lang="ru-RU" dirty="0" err="1"/>
              <a:t>конечная_точка</a:t>
            </a:r>
            <a:r>
              <a:rPr lang="ru-RU" dirty="0"/>
              <a:t>] [</a:t>
            </a:r>
            <a:r>
              <a:rPr lang="ru-RU" dirty="0" err="1"/>
              <a:t>mask</a:t>
            </a:r>
            <a:r>
              <a:rPr lang="ru-RU" dirty="0"/>
              <a:t> </a:t>
            </a:r>
            <a:r>
              <a:rPr lang="ru-RU" dirty="0" err="1"/>
              <a:t>маска_сети</a:t>
            </a:r>
            <a:r>
              <a:rPr lang="ru-RU" dirty="0"/>
              <a:t>] [шлюз] [</a:t>
            </a:r>
            <a:r>
              <a:rPr lang="ru-RU" dirty="0" err="1"/>
              <a:t>metric</a:t>
            </a:r>
            <a:r>
              <a:rPr lang="ru-RU" dirty="0"/>
              <a:t> метрика]] [</a:t>
            </a:r>
            <a:r>
              <a:rPr lang="ru-RU" dirty="0" err="1"/>
              <a:t>if</a:t>
            </a:r>
            <a:r>
              <a:rPr lang="ru-RU" dirty="0"/>
              <a:t> интерфейс]]</a:t>
            </a:r>
          </a:p>
        </p:txBody>
      </p:sp>
    </p:spTree>
    <p:extLst>
      <p:ext uri="{BB962C8B-B14F-4D97-AF65-F5344CB8AC3E}">
        <p14:creationId xmlns:p14="http://schemas.microsoft.com/office/powerpoint/2010/main" val="2061832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13BA66-D0EE-9806-8E57-2787BDF6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69063"/>
            <a:ext cx="9601196" cy="1303867"/>
          </a:xfrm>
        </p:spPr>
        <p:txBody>
          <a:bodyPr/>
          <a:lstStyle/>
          <a:p>
            <a:r>
              <a:rPr lang="ru-RU" dirty="0"/>
              <a:t>Ключи параметры команды </a:t>
            </a:r>
            <a:r>
              <a:rPr lang="en-US" dirty="0"/>
              <a:t>ROUTE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95406853-F9EA-F58D-C564-0C8074D1E2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5615374"/>
              </p:ext>
            </p:extLst>
          </p:nvPr>
        </p:nvGraphicFramePr>
        <p:xfrm>
          <a:off x="1295402" y="1972929"/>
          <a:ext cx="9538061" cy="421600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53299">
                  <a:extLst>
                    <a:ext uri="{9D8B030D-6E8A-4147-A177-3AD203B41FA5}">
                      <a16:colId xmlns:a16="http://schemas.microsoft.com/office/drawing/2014/main" val="454735279"/>
                    </a:ext>
                  </a:extLst>
                </a:gridCol>
                <a:gridCol w="7984762">
                  <a:extLst>
                    <a:ext uri="{9D8B030D-6E8A-4147-A177-3AD203B41FA5}">
                      <a16:colId xmlns:a16="http://schemas.microsoft.com/office/drawing/2014/main" val="3281884752"/>
                    </a:ext>
                  </a:extLst>
                </a:gridCol>
              </a:tblGrid>
              <a:tr h="401525">
                <a:tc>
                  <a:txBody>
                    <a:bodyPr/>
                    <a:lstStyle/>
                    <a:p>
                      <a:r>
                        <a:rPr lang="ru-RU" dirty="0"/>
                        <a:t>Параметр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720961"/>
                  </a:ext>
                </a:extLst>
              </a:tr>
              <a:tr h="1907242">
                <a:tc>
                  <a:txBody>
                    <a:bodyPr/>
                    <a:lstStyle/>
                    <a:p>
                      <a:r>
                        <a:rPr lang="en-US" dirty="0"/>
                        <a:t>-f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Очищает таблицу маршрутизации от всех записей, которые не являются узловыми маршрутами (маршруты с маской подсети 255.255.255.255), сетевым маршрутом замыкания на себя (маршруты с конечной точкой 127.0.0.0 и маской подсети 255.0.0.0) или маршрутом многоадресной рассылки (маршруты с конечной точкой 224.0.0.0 и маской подсети 240.0.0.0).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688229"/>
                  </a:ext>
                </a:extLst>
              </a:tr>
              <a:tr h="1907242">
                <a:tc>
                  <a:txBody>
                    <a:bodyPr/>
                    <a:lstStyle/>
                    <a:p>
                      <a:r>
                        <a:rPr lang="en-US" dirty="0"/>
                        <a:t>-p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При использовании данного параметра с командой </a:t>
                      </a:r>
                      <a:r>
                        <a:rPr lang="ru-RU" dirty="0" err="1">
                          <a:effectLst/>
                        </a:rPr>
                        <a:t>add</a:t>
                      </a:r>
                      <a:r>
                        <a:rPr lang="ru-RU" dirty="0">
                          <a:effectLst/>
                        </a:rPr>
                        <a:t> указанный маршрут добавляется в реестр и используется для инициализации таблицы IP-маршрутизации каждый раз при запуске протокола TCP/IP. По умолчанию добавленные маршруты не сохраняются при запуске протокола TCP/IP. При использовании параметра с командой </a:t>
                      </a:r>
                      <a:r>
                        <a:rPr lang="ru-RU" dirty="0" err="1">
                          <a:effectLst/>
                        </a:rPr>
                        <a:t>print</a:t>
                      </a:r>
                      <a:r>
                        <a:rPr lang="ru-RU" dirty="0">
                          <a:effectLst/>
                        </a:rPr>
                        <a:t> выводит на экран список постоянных маршрутов.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904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1258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13BA66-D0EE-9806-8E57-2787BDF6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69063"/>
            <a:ext cx="9601196" cy="1303867"/>
          </a:xfrm>
        </p:spPr>
        <p:txBody>
          <a:bodyPr/>
          <a:lstStyle/>
          <a:p>
            <a:r>
              <a:rPr lang="ru-RU" dirty="0"/>
              <a:t>Ключи параметры команды </a:t>
            </a:r>
            <a:r>
              <a:rPr lang="en-US" dirty="0"/>
              <a:t>ROUTE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F388CBE6-3CF4-4540-23F8-48DE5540B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782B1066-397C-CC1A-4BA7-EEA7B2607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560548"/>
              </p:ext>
            </p:extLst>
          </p:nvPr>
        </p:nvGraphicFramePr>
        <p:xfrm>
          <a:off x="1295401" y="1972930"/>
          <a:ext cx="9625149" cy="4269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7482">
                  <a:extLst>
                    <a:ext uri="{9D8B030D-6E8A-4147-A177-3AD203B41FA5}">
                      <a16:colId xmlns:a16="http://schemas.microsoft.com/office/drawing/2014/main" val="454735279"/>
                    </a:ext>
                  </a:extLst>
                </a:gridCol>
                <a:gridCol w="8057667">
                  <a:extLst>
                    <a:ext uri="{9D8B030D-6E8A-4147-A177-3AD203B41FA5}">
                      <a16:colId xmlns:a16="http://schemas.microsoft.com/office/drawing/2014/main" val="3281884752"/>
                    </a:ext>
                  </a:extLst>
                </a:gridCol>
              </a:tblGrid>
              <a:tr h="312330">
                <a:tc>
                  <a:txBody>
                    <a:bodyPr/>
                    <a:lstStyle/>
                    <a:p>
                      <a:r>
                        <a:rPr lang="ru-RU" dirty="0"/>
                        <a:t>Параметр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720961"/>
                  </a:ext>
                </a:extLst>
              </a:tr>
              <a:tr h="2186307">
                <a:tc>
                  <a:txBody>
                    <a:bodyPr/>
                    <a:lstStyle/>
                    <a:p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Указывает команду, которая будет запущена на удаленной системе. Доступны следующие </a:t>
                      </a:r>
                      <a:r>
                        <a:rPr lang="ru-RU" dirty="0" err="1"/>
                        <a:t>команды:add</a:t>
                      </a:r>
                      <a:r>
                        <a:rPr lang="ru-RU" dirty="0"/>
                        <a:t> - Добавление </a:t>
                      </a:r>
                      <a:r>
                        <a:rPr lang="ru-RU" dirty="0" err="1"/>
                        <a:t>маршрутаchange</a:t>
                      </a:r>
                      <a:r>
                        <a:rPr lang="ru-RU" dirty="0"/>
                        <a:t> - Изменение существующего </a:t>
                      </a:r>
                      <a:r>
                        <a:rPr lang="ru-RU" dirty="0" err="1"/>
                        <a:t>маршрутаdelete</a:t>
                      </a:r>
                      <a:r>
                        <a:rPr lang="ru-RU" dirty="0"/>
                        <a:t> - Удаление маршрута или </a:t>
                      </a:r>
                      <a:r>
                        <a:rPr lang="ru-RU" dirty="0" err="1"/>
                        <a:t>маршрутовprint</a:t>
                      </a:r>
                      <a:r>
                        <a:rPr lang="ru-RU" dirty="0"/>
                        <a:t> - Печать маршрута или маршрутов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688229"/>
                  </a:ext>
                </a:extLst>
              </a:tr>
              <a:tr h="1717813">
                <a:tc>
                  <a:txBody>
                    <a:bodyPr/>
                    <a:lstStyle/>
                    <a:p>
                      <a:r>
                        <a:rPr lang="ru-RU" dirty="0" err="1"/>
                        <a:t>конечная_точка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Определяет конечную точку маршрута. Конечной точкой может быть сетевой IP-адрес (где разряды узла в сетевом адресе имеют значение 0), IP-адрес маршрута к узлу, или значение 0.0.0.0 для маршрута по умолчанию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904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6923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13BA66-D0EE-9806-8E57-2787BDF6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69063"/>
            <a:ext cx="9601196" cy="1303867"/>
          </a:xfrm>
        </p:spPr>
        <p:txBody>
          <a:bodyPr/>
          <a:lstStyle/>
          <a:p>
            <a:r>
              <a:rPr lang="ru-RU" dirty="0"/>
              <a:t>Ключи параметры команды </a:t>
            </a:r>
            <a:r>
              <a:rPr lang="en-US" dirty="0"/>
              <a:t>ROUTE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F388CBE6-3CF4-4540-23F8-48DE5540B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782B1066-397C-CC1A-4BA7-EEA7B2607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024271"/>
              </p:ext>
            </p:extLst>
          </p:nvPr>
        </p:nvGraphicFramePr>
        <p:xfrm>
          <a:off x="1295401" y="1972930"/>
          <a:ext cx="9625149" cy="4269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7482">
                  <a:extLst>
                    <a:ext uri="{9D8B030D-6E8A-4147-A177-3AD203B41FA5}">
                      <a16:colId xmlns:a16="http://schemas.microsoft.com/office/drawing/2014/main" val="454735279"/>
                    </a:ext>
                  </a:extLst>
                </a:gridCol>
                <a:gridCol w="8057667">
                  <a:extLst>
                    <a:ext uri="{9D8B030D-6E8A-4147-A177-3AD203B41FA5}">
                      <a16:colId xmlns:a16="http://schemas.microsoft.com/office/drawing/2014/main" val="3281884752"/>
                    </a:ext>
                  </a:extLst>
                </a:gridCol>
              </a:tblGrid>
              <a:tr h="312330">
                <a:tc>
                  <a:txBody>
                    <a:bodyPr/>
                    <a:lstStyle/>
                    <a:p>
                      <a:r>
                        <a:rPr lang="ru-RU" dirty="0"/>
                        <a:t>Параметр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720961"/>
                  </a:ext>
                </a:extLst>
              </a:tr>
              <a:tr h="2186307">
                <a:tc>
                  <a:txBody>
                    <a:bodyPr/>
                    <a:lstStyle/>
                    <a:p>
                      <a:r>
                        <a:rPr lang="en-US" dirty="0"/>
                        <a:t>mask </a:t>
                      </a:r>
                      <a:r>
                        <a:rPr lang="ru-RU" dirty="0" err="1"/>
                        <a:t>маска_сети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Указывает маску сети (также известной как маска подсети) в соответствии с точкой назначения. Маска сети может быть маской подсети соответствующей сетевому IP-адресу, например 255.255.255.255 для маршрута к узлу или 0.0.0.0. для маршрута по умолчанию. Если данный параметр пропущен, используется маска подсети 255.255.255.255. Конечная точка не может быть более точной, чем соответствующая маска подсети. Другими словами, значение разряда 1 в адресе конечной точки невозможно, если значение соответствующего разряда в маске подсети равно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688229"/>
                  </a:ext>
                </a:extLst>
              </a:tr>
              <a:tr h="1717813">
                <a:tc>
                  <a:txBody>
                    <a:bodyPr/>
                    <a:lstStyle/>
                    <a:p>
                      <a:r>
                        <a:rPr lang="ru-RU" dirty="0"/>
                        <a:t>шлюз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Указывает IP-адрес пересылки или следующего перехода, по которому доступен набор адресов, определенный конечной точкой и маской подсети. Для локально подключенных маршрутов подсети, адрес шлюза — это IP-адрес, назначенный интерфейсу, который подключен к подсети. Для удаленных маршрутов, которые доступны через один или несколько маршрутизаторов, адрес шлюза — непосредственно доступный IP-адрес ближайшего маршрутизатора</a:t>
                      </a:r>
                      <a:endParaRPr lang="ru-RU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904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4619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13BA66-D0EE-9806-8E57-2787BDF6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69063"/>
            <a:ext cx="9601196" cy="1303867"/>
          </a:xfrm>
        </p:spPr>
        <p:txBody>
          <a:bodyPr/>
          <a:lstStyle/>
          <a:p>
            <a:r>
              <a:rPr lang="ru-RU" dirty="0"/>
              <a:t>Ключи параметры команды </a:t>
            </a:r>
            <a:r>
              <a:rPr lang="en-US" dirty="0"/>
              <a:t>ROUTE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F388CBE6-3CF4-4540-23F8-48DE5540B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C33F9D4F-95B7-B7B4-087C-37FD27D43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178891"/>
              </p:ext>
            </p:extLst>
          </p:nvPr>
        </p:nvGraphicFramePr>
        <p:xfrm>
          <a:off x="821923" y="1695828"/>
          <a:ext cx="10548151" cy="449310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17796">
                  <a:extLst>
                    <a:ext uri="{9D8B030D-6E8A-4147-A177-3AD203B41FA5}">
                      <a16:colId xmlns:a16="http://schemas.microsoft.com/office/drawing/2014/main" val="454735279"/>
                    </a:ext>
                  </a:extLst>
                </a:gridCol>
                <a:gridCol w="8830355">
                  <a:extLst>
                    <a:ext uri="{9D8B030D-6E8A-4147-A177-3AD203B41FA5}">
                      <a16:colId xmlns:a16="http://schemas.microsoft.com/office/drawing/2014/main" val="3281884752"/>
                    </a:ext>
                  </a:extLst>
                </a:gridCol>
              </a:tblGrid>
              <a:tr h="349214">
                <a:tc>
                  <a:txBody>
                    <a:bodyPr/>
                    <a:lstStyle/>
                    <a:p>
                      <a:r>
                        <a:rPr lang="ru-RU" dirty="0"/>
                        <a:t>Параметр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720961"/>
                  </a:ext>
                </a:extLst>
              </a:tr>
              <a:tr h="1716971">
                <a:tc>
                  <a:txBody>
                    <a:bodyPr/>
                    <a:lstStyle/>
                    <a:p>
                      <a:r>
                        <a:rPr lang="en-US" dirty="0"/>
                        <a:t>metric </a:t>
                      </a:r>
                      <a:r>
                        <a:rPr lang="ru-RU" dirty="0"/>
                        <a:t>метрика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Указывает маску сети (также известной как маска подсети) в соответствии с точкой назначения. Маска сети может быть маской подсети соответствующей сетевому IP-адресу, например 255.255.255.255 для маршрута к узлу или 0.0.0.0. для маршрута по умолчанию. Если данный параметр пропущен, используется маска подсети 255.255.255.255. Конечная точка не может быть более точной, чем соответствующая маска подсети. Другими словами, значение разряда 1 в адресе конечной точки невозможно, если значение соответствующего разряда в маске подсети равно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688229"/>
                  </a:ext>
                </a:extLst>
              </a:tr>
              <a:tr h="1484161">
                <a:tc>
                  <a:txBody>
                    <a:bodyPr/>
                    <a:lstStyle/>
                    <a:p>
                      <a:r>
                        <a:rPr lang="en-US" dirty="0"/>
                        <a:t>if </a:t>
                      </a:r>
                      <a:r>
                        <a:rPr lang="ru-RU" dirty="0"/>
                        <a:t>интерфейс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Указывает IP-адрес пересылки или следующего перехода, по которому доступен набор адресов, определенный конечной точкой и маской подсети. Для локально подключенных маршрутов подсети, адрес шлюза — это IP-адрес, назначенный интерфейсу, который подключен к подсети. Для удаленных маршрутов, которые доступны через один или несколько маршрутизаторов, адрес шлюза — непосредственно доступный IP-адрес ближайшего маршрутизатора</a:t>
                      </a:r>
                      <a:endParaRPr lang="ru-RU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904852"/>
                  </a:ext>
                </a:extLst>
              </a:tr>
              <a:tr h="926217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ru-RU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>
                          <a:effectLst/>
                        </a:rPr>
                        <a:t>Отображает справку в командной строке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782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7116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13BA66-D0EE-9806-8E57-2787BDF6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69063"/>
            <a:ext cx="9601196" cy="1303867"/>
          </a:xfrm>
        </p:spPr>
        <p:txBody>
          <a:bodyPr/>
          <a:lstStyle/>
          <a:p>
            <a:r>
              <a:rPr lang="ru-RU" dirty="0"/>
              <a:t>Ключи параметры команды </a:t>
            </a:r>
            <a:r>
              <a:rPr lang="en-US" dirty="0"/>
              <a:t>ROUTE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F388CBE6-3CF4-4540-23F8-48DE5540B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C33F9D4F-95B7-B7B4-087C-37FD27D43ED4}"/>
              </a:ext>
            </a:extLst>
          </p:cNvPr>
          <p:cNvGraphicFramePr>
            <a:graphicFrameLocks noGrp="1"/>
          </p:cNvGraphicFramePr>
          <p:nvPr/>
        </p:nvGraphicFramePr>
        <p:xfrm>
          <a:off x="821923" y="1695828"/>
          <a:ext cx="10548151" cy="449310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17796">
                  <a:extLst>
                    <a:ext uri="{9D8B030D-6E8A-4147-A177-3AD203B41FA5}">
                      <a16:colId xmlns:a16="http://schemas.microsoft.com/office/drawing/2014/main" val="454735279"/>
                    </a:ext>
                  </a:extLst>
                </a:gridCol>
                <a:gridCol w="8830355">
                  <a:extLst>
                    <a:ext uri="{9D8B030D-6E8A-4147-A177-3AD203B41FA5}">
                      <a16:colId xmlns:a16="http://schemas.microsoft.com/office/drawing/2014/main" val="3281884752"/>
                    </a:ext>
                  </a:extLst>
                </a:gridCol>
              </a:tblGrid>
              <a:tr h="349214">
                <a:tc>
                  <a:txBody>
                    <a:bodyPr/>
                    <a:lstStyle/>
                    <a:p>
                      <a:r>
                        <a:rPr lang="ru-RU" dirty="0"/>
                        <a:t>Параметр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720961"/>
                  </a:ext>
                </a:extLst>
              </a:tr>
              <a:tr h="1716971">
                <a:tc>
                  <a:txBody>
                    <a:bodyPr/>
                    <a:lstStyle/>
                    <a:p>
                      <a:r>
                        <a:rPr lang="en-US" dirty="0"/>
                        <a:t>metric </a:t>
                      </a:r>
                      <a:r>
                        <a:rPr lang="ru-RU" dirty="0"/>
                        <a:t>метрика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Указывает маску сети (также известной как маска подсети) в соответствии с точкой назначения. Маска сети может быть маской подсети соответствующей сетевому IP-адресу, например 255.255.255.255 для маршрута к узлу или 0.0.0.0. для маршрута по умолчанию. Если данный параметр пропущен, используется маска подсети 255.255.255.255. Конечная точка не может быть более точной, чем соответствующая маска подсети. Другими словами, значение разряда 1 в адресе конечной точки невозможно, если значение соответствующего разряда в маске подсети равно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688229"/>
                  </a:ext>
                </a:extLst>
              </a:tr>
              <a:tr h="1484161">
                <a:tc>
                  <a:txBody>
                    <a:bodyPr/>
                    <a:lstStyle/>
                    <a:p>
                      <a:r>
                        <a:rPr lang="en-US" dirty="0"/>
                        <a:t>if </a:t>
                      </a:r>
                      <a:r>
                        <a:rPr lang="ru-RU" dirty="0"/>
                        <a:t>интерфейс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Указывает IP-адрес пересылки или следующего перехода, по которому доступен набор адресов, определенный конечной точкой и маской подсети. Для локально подключенных маршрутов подсети, адрес шлюза — это IP-адрес, назначенный интерфейсу, который подключен к подсети. Для удаленных маршрутов, которые доступны через один или несколько маршрутизаторов, адрес шлюза — непосредственно доступный IP-адрес ближайшего маршрутизатора</a:t>
                      </a:r>
                      <a:endParaRPr lang="ru-RU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904852"/>
                  </a:ext>
                </a:extLst>
              </a:tr>
              <a:tr h="926217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ru-RU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>
                          <a:effectLst/>
                        </a:rPr>
                        <a:t>Отображает справку в командной строке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782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4648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DD7B6-E0BF-8F03-7591-FEE86ABB8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использования команды </a:t>
            </a:r>
            <a:r>
              <a:rPr lang="en-US" dirty="0"/>
              <a:t>ROUTE</a:t>
            </a:r>
            <a:endParaRPr lang="ru-RU" dirty="0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BA523984-A713-65FB-5070-0C77DBAE7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435" r="36547"/>
          <a:stretch/>
        </p:blipFill>
        <p:spPr>
          <a:xfrm>
            <a:off x="3739794" y="2511477"/>
            <a:ext cx="4712412" cy="3595235"/>
          </a:xfrm>
        </p:spPr>
      </p:pic>
    </p:spTree>
    <p:extLst>
      <p:ext uri="{BB962C8B-B14F-4D97-AF65-F5344CB8AC3E}">
        <p14:creationId xmlns:p14="http://schemas.microsoft.com/office/powerpoint/2010/main" val="20529112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</TotalTime>
  <Words>1160</Words>
  <Application>Microsoft Office PowerPoint</Application>
  <PresentationFormat>Широкоэкранный</PresentationFormat>
  <Paragraphs>79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8" baseType="lpstr">
      <vt:lpstr>Arial</vt:lpstr>
      <vt:lpstr>Garamond</vt:lpstr>
      <vt:lpstr>Натуральные материалы</vt:lpstr>
      <vt:lpstr>Лабораторная работа №7 Вариант </vt:lpstr>
      <vt:lpstr>Команда Route</vt:lpstr>
      <vt:lpstr>Синтаксис Route</vt:lpstr>
      <vt:lpstr>Ключи параметры команды ROUTE</vt:lpstr>
      <vt:lpstr>Ключи параметры команды ROUTE</vt:lpstr>
      <vt:lpstr>Ключи параметры команды ROUTE</vt:lpstr>
      <vt:lpstr>Ключи параметры команды ROUTE</vt:lpstr>
      <vt:lpstr>Ключи параметры команды ROUTE</vt:lpstr>
      <vt:lpstr>Пример использования команды ROUTE</vt:lpstr>
      <vt:lpstr>Команда Netstat</vt:lpstr>
      <vt:lpstr>Синтаксис Netstat</vt:lpstr>
      <vt:lpstr>Ключи параметра команды Netstat</vt:lpstr>
      <vt:lpstr>Ключи параметра команды Netstat</vt:lpstr>
      <vt:lpstr>Ключи параметра команды Netstat</vt:lpstr>
      <vt:lpstr>Пример использования команды Netstat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№7 Вариант </dc:title>
  <dc:creator>Ixoqu</dc:creator>
  <cp:lastModifiedBy>Ixoqu</cp:lastModifiedBy>
  <cp:revision>1</cp:revision>
  <dcterms:created xsi:type="dcterms:W3CDTF">2023-02-05T15:34:01Z</dcterms:created>
  <dcterms:modified xsi:type="dcterms:W3CDTF">2023-02-05T15:52:04Z</dcterms:modified>
</cp:coreProperties>
</file>