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015296-D261-478D-A9E9-196987A237C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B1B4637-A501-4AF7-8C77-A0F59CB13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B882303-968E-4C59-9692-879AFE60040C}"/>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5" name="Нижний колонтитул 4">
            <a:extLst>
              <a:ext uri="{FF2B5EF4-FFF2-40B4-BE49-F238E27FC236}">
                <a16:creationId xmlns:a16="http://schemas.microsoft.com/office/drawing/2014/main" id="{490D7FF8-E86A-4F43-AA80-AB85246F07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C55CF7-577A-41E6-AFA4-2022640BC69F}"/>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406313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D89CD-99AA-4CC9-86F0-59D80ED01F2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4DDDB74-9CD9-47F3-82E1-E5E2FBF7ADC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608D38F-0C1C-4917-8E48-B896FFFF7914}"/>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5" name="Нижний колонтитул 4">
            <a:extLst>
              <a:ext uri="{FF2B5EF4-FFF2-40B4-BE49-F238E27FC236}">
                <a16:creationId xmlns:a16="http://schemas.microsoft.com/office/drawing/2014/main" id="{1A1B73D4-E4F3-41AC-9D20-E1F23522CA0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D891A7-6C80-4F34-9F13-9762D929D5A9}"/>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187907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7EF5CEF-BE0E-4114-A799-B13BFA5F39C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B381C7B-3020-417E-B283-C704AE649DA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7BB4B3A-639B-42C2-9107-CC67ABC52F5D}"/>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5" name="Нижний колонтитул 4">
            <a:extLst>
              <a:ext uri="{FF2B5EF4-FFF2-40B4-BE49-F238E27FC236}">
                <a16:creationId xmlns:a16="http://schemas.microsoft.com/office/drawing/2014/main" id="{DD731F67-12C6-46DC-A8E9-36C27BB90EF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10406B9-46D1-49B1-80B3-5E7F0946255D}"/>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188037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B9D802-AA4B-41E1-B9E0-6EBE1225395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F674081-1EAB-404D-8BA7-5242EE35C6C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7E41F91-224B-415B-AB8C-DBEA4AADAD56}"/>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5" name="Нижний колонтитул 4">
            <a:extLst>
              <a:ext uri="{FF2B5EF4-FFF2-40B4-BE49-F238E27FC236}">
                <a16:creationId xmlns:a16="http://schemas.microsoft.com/office/drawing/2014/main" id="{DC1B8AB6-7DC7-40DB-8511-E0D0552BAA9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D8DEFCE-9A8A-45B4-9315-EFABB06F1E31}"/>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230768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411F6C-233B-4ED7-A7A5-C68019E1EDF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72E95A2-6EF0-4B68-AC36-CEDF833D8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84D32B6-0BEC-4640-86A3-9F39E6B5542E}"/>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5" name="Нижний колонтитул 4">
            <a:extLst>
              <a:ext uri="{FF2B5EF4-FFF2-40B4-BE49-F238E27FC236}">
                <a16:creationId xmlns:a16="http://schemas.microsoft.com/office/drawing/2014/main" id="{6BF1076B-60AF-4FCD-8713-C02B2E0F3EF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9388717-6D47-46F7-87EF-14DFD60DDFA1}"/>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34931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F31074-485C-4116-9074-6500123CDFD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EE44412-2539-4CC3-B9CE-7248612861A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944CBDA-CB9D-4FFF-AC84-4A922F0679A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9FE2BEB-1FF1-4664-8CE6-44012FEAABF0}"/>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6" name="Нижний колонтитул 5">
            <a:extLst>
              <a:ext uri="{FF2B5EF4-FFF2-40B4-BE49-F238E27FC236}">
                <a16:creationId xmlns:a16="http://schemas.microsoft.com/office/drawing/2014/main" id="{6CAAE121-191F-4E22-B724-6EC702E8982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E74F963-A035-4753-9862-04A211646533}"/>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140684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AA8B7C-82E0-4380-AF5E-1FDB39FA9F8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AE4A677-71C1-497A-8F7B-80613FBD5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8A7B34F-4220-4DE7-9E52-0A21E68D5E6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F595367-6BEC-4620-89B6-1629C4D7D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2812D3F-8BDE-44E3-BFF3-D49AE94B440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523E4AA-F028-4E27-8207-D97270A7EFC2}"/>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8" name="Нижний колонтитул 7">
            <a:extLst>
              <a:ext uri="{FF2B5EF4-FFF2-40B4-BE49-F238E27FC236}">
                <a16:creationId xmlns:a16="http://schemas.microsoft.com/office/drawing/2014/main" id="{1FD28AAD-C421-431C-8266-30FA43DDA4F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B1FAF9F-AD1B-413C-8184-90570E49D6D6}"/>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306835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A1B191-B4E6-4F63-9607-24E43F096EB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9209A75-F021-4A8D-828A-27C35761B992}"/>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4" name="Нижний колонтитул 3">
            <a:extLst>
              <a:ext uri="{FF2B5EF4-FFF2-40B4-BE49-F238E27FC236}">
                <a16:creationId xmlns:a16="http://schemas.microsoft.com/office/drawing/2014/main" id="{F81527BE-E28F-40F5-9764-2616BEB7592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7B0B856-FFD1-47BA-BC89-02761F64EB9F}"/>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72806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674D5B3-6B23-4D9A-81AA-0BB73CF3292D}"/>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3" name="Нижний колонтитул 2">
            <a:extLst>
              <a:ext uri="{FF2B5EF4-FFF2-40B4-BE49-F238E27FC236}">
                <a16:creationId xmlns:a16="http://schemas.microsoft.com/office/drawing/2014/main" id="{73140C07-3F60-421E-BBBE-14FBC7A8E3F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7B9DD1B-BE08-459E-89B8-AE039639F254}"/>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413567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0E7A51-A9D9-45FB-91E2-BC46666639C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294A5C9-7FB2-4D12-9950-0AF1C3734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564DB55-51D7-4A21-AE95-B7F0C0A85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E28B2DF-4057-4F01-B88C-570150A82FBA}"/>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6" name="Нижний колонтитул 5">
            <a:extLst>
              <a:ext uri="{FF2B5EF4-FFF2-40B4-BE49-F238E27FC236}">
                <a16:creationId xmlns:a16="http://schemas.microsoft.com/office/drawing/2014/main" id="{7957C7F0-6400-413C-9935-1EDDE4DD9C8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1C82069-3590-47EC-944A-359974A78C25}"/>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118218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68A315-FD69-468D-ABF0-DF601BDF44C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3F6439D-72B3-40D7-8FB0-FD89992C2B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C7D8814-D366-467B-8518-E9D733CD1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F8E3FB1-99C4-435E-B30C-9501C44C9EB0}"/>
              </a:ext>
            </a:extLst>
          </p:cNvPr>
          <p:cNvSpPr>
            <a:spLocks noGrp="1"/>
          </p:cNvSpPr>
          <p:nvPr>
            <p:ph type="dt" sz="half" idx="10"/>
          </p:nvPr>
        </p:nvSpPr>
        <p:spPr/>
        <p:txBody>
          <a:bodyPr/>
          <a:lstStyle/>
          <a:p>
            <a:fld id="{4352EC5A-437B-48BD-8CEE-3C375BD8803D}" type="datetimeFigureOut">
              <a:rPr lang="ru-RU" smtClean="0"/>
              <a:t>29.03.2023</a:t>
            </a:fld>
            <a:endParaRPr lang="ru-RU"/>
          </a:p>
        </p:txBody>
      </p:sp>
      <p:sp>
        <p:nvSpPr>
          <p:cNvPr id="6" name="Нижний колонтитул 5">
            <a:extLst>
              <a:ext uri="{FF2B5EF4-FFF2-40B4-BE49-F238E27FC236}">
                <a16:creationId xmlns:a16="http://schemas.microsoft.com/office/drawing/2014/main" id="{59F2A19E-DCCD-4401-B58B-C32351A51FC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10A6CAC-5009-4394-B21F-FBA63EF3C618}"/>
              </a:ext>
            </a:extLst>
          </p:cNvPr>
          <p:cNvSpPr>
            <a:spLocks noGrp="1"/>
          </p:cNvSpPr>
          <p:nvPr>
            <p:ph type="sldNum" sz="quarter" idx="12"/>
          </p:nvPr>
        </p:nvSpPr>
        <p:spPr/>
        <p:txBody>
          <a:bodyPr/>
          <a:lstStyle/>
          <a:p>
            <a:fld id="{9B6B9CB2-CD53-4F12-836C-E3957D401241}" type="slidenum">
              <a:rPr lang="ru-RU" smtClean="0"/>
              <a:t>‹#›</a:t>
            </a:fld>
            <a:endParaRPr lang="ru-RU"/>
          </a:p>
        </p:txBody>
      </p:sp>
    </p:spTree>
    <p:extLst>
      <p:ext uri="{BB962C8B-B14F-4D97-AF65-F5344CB8AC3E}">
        <p14:creationId xmlns:p14="http://schemas.microsoft.com/office/powerpoint/2010/main" val="96865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478AFB-E4E4-49E2-8588-6FED257EB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CA89729-6371-4858-AB23-361048391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3B476DD-31A5-4ABD-BD1A-4DF53557B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2EC5A-437B-48BD-8CEE-3C375BD8803D}" type="datetimeFigureOut">
              <a:rPr lang="ru-RU" smtClean="0"/>
              <a:t>29.03.2023</a:t>
            </a:fld>
            <a:endParaRPr lang="ru-RU"/>
          </a:p>
        </p:txBody>
      </p:sp>
      <p:sp>
        <p:nvSpPr>
          <p:cNvPr id="5" name="Нижний колонтитул 4">
            <a:extLst>
              <a:ext uri="{FF2B5EF4-FFF2-40B4-BE49-F238E27FC236}">
                <a16:creationId xmlns:a16="http://schemas.microsoft.com/office/drawing/2014/main" id="{F6FFB04C-A5A3-4084-A16D-172456FF7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13D976C-C1D4-4253-8E6A-9D648C72D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B9CB2-CD53-4F12-836C-E3957D401241}" type="slidenum">
              <a:rPr lang="ru-RU" smtClean="0"/>
              <a:t>‹#›</a:t>
            </a:fld>
            <a:endParaRPr lang="ru-RU"/>
          </a:p>
        </p:txBody>
      </p:sp>
    </p:spTree>
    <p:extLst>
      <p:ext uri="{BB962C8B-B14F-4D97-AF65-F5344CB8AC3E}">
        <p14:creationId xmlns:p14="http://schemas.microsoft.com/office/powerpoint/2010/main" val="3319120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645C91-64AC-413D-B497-80A5D37BA2C5}"/>
              </a:ext>
            </a:extLst>
          </p:cNvPr>
          <p:cNvSpPr>
            <a:spLocks noGrp="1"/>
          </p:cNvSpPr>
          <p:nvPr>
            <p:ph type="ctrTitle"/>
          </p:nvPr>
        </p:nvSpPr>
        <p:spPr>
          <a:xfrm>
            <a:off x="1524000" y="1100138"/>
            <a:ext cx="9144000" cy="2387600"/>
          </a:xfrm>
        </p:spPr>
        <p:txBody>
          <a:bodyPr>
            <a:normAutofit/>
          </a:bodyPr>
          <a:lstStyle/>
          <a:p>
            <a:r>
              <a:rPr lang="ru-RU" sz="3600" dirty="0">
                <a:latin typeface="+mj-lt"/>
              </a:rPr>
              <a:t>Практическая работа №7 – </a:t>
            </a:r>
            <a:r>
              <a:rPr lang="en-US" sz="3600" dirty="0">
                <a:latin typeface="+mj-lt"/>
              </a:rPr>
              <a:t>msconfig</a:t>
            </a:r>
            <a:br>
              <a:rPr lang="ru-RU" sz="3600" dirty="0">
                <a:latin typeface="+mj-lt"/>
              </a:rPr>
            </a:br>
            <a:endParaRPr lang="ru-RU" sz="3600" dirty="0"/>
          </a:p>
        </p:txBody>
      </p:sp>
      <p:sp>
        <p:nvSpPr>
          <p:cNvPr id="3" name="Подзаголовок 2">
            <a:extLst>
              <a:ext uri="{FF2B5EF4-FFF2-40B4-BE49-F238E27FC236}">
                <a16:creationId xmlns:a16="http://schemas.microsoft.com/office/drawing/2014/main" id="{F233B99C-13E7-4F51-9838-0EA48449805F}"/>
              </a:ext>
            </a:extLst>
          </p:cNvPr>
          <p:cNvSpPr>
            <a:spLocks noGrp="1"/>
          </p:cNvSpPr>
          <p:nvPr>
            <p:ph type="subTitle" idx="1"/>
          </p:nvPr>
        </p:nvSpPr>
        <p:spPr/>
        <p:txBody>
          <a:bodyPr/>
          <a:lstStyle/>
          <a:p>
            <a:r>
              <a:rPr lang="ru-RU" dirty="0"/>
              <a:t>Кабин В.С. 3пкс-120</a:t>
            </a:r>
          </a:p>
          <a:p>
            <a:r>
              <a:rPr lang="ru-RU" dirty="0">
                <a:latin typeface="+mj-lt"/>
              </a:rPr>
              <a:t>Преподаватель - Сибирев И.В.</a:t>
            </a:r>
          </a:p>
        </p:txBody>
      </p:sp>
    </p:spTree>
    <p:extLst>
      <p:ext uri="{BB962C8B-B14F-4D97-AF65-F5344CB8AC3E}">
        <p14:creationId xmlns:p14="http://schemas.microsoft.com/office/powerpoint/2010/main" val="3677616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04C16D7-DB6E-44D4-A538-8DBEB1DE2F4A}"/>
              </a:ext>
            </a:extLst>
          </p:cNvPr>
          <p:cNvSpPr>
            <a:spLocks noGrp="1"/>
          </p:cNvSpPr>
          <p:nvPr>
            <p:ph idx="1"/>
          </p:nvPr>
        </p:nvSpPr>
        <p:spPr>
          <a:xfrm>
            <a:off x="838200" y="1253331"/>
            <a:ext cx="10515600" cy="4351338"/>
          </a:xfrm>
        </p:spPr>
        <p:txBody>
          <a:bodyPr>
            <a:normAutofit/>
          </a:bodyPr>
          <a:lstStyle/>
          <a:p>
            <a:pPr algn="l"/>
            <a:r>
              <a:rPr lang="ru-RU" b="0" i="0" dirty="0">
                <a:solidFill>
                  <a:srgbClr val="404040"/>
                </a:solidFill>
                <a:effectLst/>
                <a:latin typeface="+mj-lt"/>
              </a:rPr>
              <a:t>Среди прочих ремонтных утилит из состава Windows, </a:t>
            </a:r>
            <a:r>
              <a:rPr lang="ru-RU" b="1" i="0" dirty="0">
                <a:solidFill>
                  <a:srgbClr val="404040"/>
                </a:solidFill>
                <a:effectLst/>
                <a:latin typeface="+mj-lt"/>
              </a:rPr>
              <a:t>msconfig.exe</a:t>
            </a:r>
            <a:r>
              <a:rPr lang="ru-RU" b="0" i="0" dirty="0">
                <a:solidFill>
                  <a:srgbClr val="404040"/>
                </a:solidFill>
                <a:effectLst/>
                <a:latin typeface="+mj-lt"/>
              </a:rPr>
              <a:t> (она же утилита </a:t>
            </a:r>
            <a:r>
              <a:rPr lang="ru-RU" b="0" i="1" dirty="0">
                <a:solidFill>
                  <a:srgbClr val="404040"/>
                </a:solidFill>
                <a:effectLst/>
                <a:latin typeface="+mj-lt"/>
              </a:rPr>
              <a:t>Конфигурации системы</a:t>
            </a:r>
            <a:r>
              <a:rPr lang="ru-RU" b="0" i="0" dirty="0">
                <a:solidFill>
                  <a:srgbClr val="404040"/>
                </a:solidFill>
                <a:effectLst/>
                <a:latin typeface="+mj-lt"/>
              </a:rPr>
              <a:t>) безусловно стоит особняком. Её наиболее часто используют для:</a:t>
            </a:r>
          </a:p>
          <a:p>
            <a:pPr algn="l"/>
            <a:endParaRPr lang="ru-RU" b="0" i="0" dirty="0">
              <a:solidFill>
                <a:srgbClr val="404040"/>
              </a:solidFill>
              <a:effectLst/>
              <a:latin typeface="+mj-lt"/>
            </a:endParaRPr>
          </a:p>
          <a:p>
            <a:pPr algn="l">
              <a:buFont typeface="Arial" panose="020B0604020202020204" pitchFamily="34" charset="0"/>
              <a:buChar char="•"/>
            </a:pPr>
            <a:r>
              <a:rPr lang="ru-RU" b="0" i="0" dirty="0">
                <a:solidFill>
                  <a:srgbClr val="404040"/>
                </a:solidFill>
                <a:effectLst/>
                <a:latin typeface="+mj-lt"/>
              </a:rPr>
              <a:t>конфигурации типа запуска системы (выбора специального режима)</a:t>
            </a:r>
          </a:p>
          <a:p>
            <a:pPr algn="l">
              <a:buFont typeface="Arial" panose="020B0604020202020204" pitchFamily="34" charset="0"/>
              <a:buChar char="•"/>
            </a:pPr>
            <a:r>
              <a:rPr lang="ru-RU" b="0" i="0" dirty="0">
                <a:solidFill>
                  <a:srgbClr val="404040"/>
                </a:solidFill>
                <a:effectLst/>
                <a:latin typeface="+mj-lt"/>
              </a:rPr>
              <a:t>смены процедуры загрузки</a:t>
            </a:r>
          </a:p>
          <a:p>
            <a:pPr algn="l">
              <a:buFont typeface="Arial" panose="020B0604020202020204" pitchFamily="34" charset="0"/>
              <a:buChar char="•"/>
            </a:pPr>
            <a:r>
              <a:rPr lang="ru-RU" b="0" i="0" dirty="0">
                <a:solidFill>
                  <a:srgbClr val="404040"/>
                </a:solidFill>
                <a:effectLst/>
                <a:latin typeface="+mj-lt"/>
              </a:rPr>
              <a:t>выбора служб и программ в момент запуска системы</a:t>
            </a:r>
          </a:p>
          <a:p>
            <a:pPr algn="l">
              <a:buFont typeface="Arial" panose="020B0604020202020204" pitchFamily="34" charset="0"/>
              <a:buChar char="•"/>
            </a:pPr>
            <a:r>
              <a:rPr lang="ru-RU" b="0" i="0" dirty="0">
                <a:solidFill>
                  <a:srgbClr val="404040"/>
                </a:solidFill>
                <a:effectLst/>
                <a:latin typeface="+mj-lt"/>
              </a:rPr>
              <a:t>запуск специальных ремонтных или статистических утилит</a:t>
            </a:r>
          </a:p>
          <a:p>
            <a:endParaRPr lang="ru-RU" dirty="0"/>
          </a:p>
        </p:txBody>
      </p:sp>
    </p:spTree>
    <p:extLst>
      <p:ext uri="{BB962C8B-B14F-4D97-AF65-F5344CB8AC3E}">
        <p14:creationId xmlns:p14="http://schemas.microsoft.com/office/powerpoint/2010/main" val="27249760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33C778B-1B2D-4534-ADBB-7F6DCDD3B474}"/>
              </a:ext>
            </a:extLst>
          </p:cNvPr>
          <p:cNvSpPr>
            <a:spLocks noGrp="1"/>
          </p:cNvSpPr>
          <p:nvPr>
            <p:ph idx="1"/>
          </p:nvPr>
        </p:nvSpPr>
        <p:spPr>
          <a:xfrm>
            <a:off x="838200" y="396875"/>
            <a:ext cx="10515600" cy="4351338"/>
          </a:xfrm>
        </p:spPr>
        <p:txBody>
          <a:bodyPr/>
          <a:lstStyle/>
          <a:p>
            <a:r>
              <a:rPr lang="ru-RU" b="0" i="0" dirty="0">
                <a:solidFill>
                  <a:srgbClr val="404040"/>
                </a:solidFill>
                <a:effectLst/>
                <a:latin typeface="+mj-lt"/>
              </a:rPr>
              <a:t>Утилита конфигурации представляет собой окно из нескольких вкладок, причём в последней версии Windows одна из них (</a:t>
            </a:r>
            <a:r>
              <a:rPr lang="ru-RU" b="0" i="0" u="sng" dirty="0">
                <a:solidFill>
                  <a:srgbClr val="404040"/>
                </a:solidFill>
                <a:effectLst/>
                <a:latin typeface="+mj-lt"/>
              </a:rPr>
              <a:t>Автозагрузка</a:t>
            </a:r>
            <a:r>
              <a:rPr lang="ru-RU" b="0" i="0" dirty="0">
                <a:solidFill>
                  <a:srgbClr val="404040"/>
                </a:solidFill>
                <a:effectLst/>
                <a:latin typeface="+mj-lt"/>
              </a:rPr>
              <a:t>) перекочевала в Диспетчер задач. </a:t>
            </a:r>
            <a:r>
              <a:rPr lang="ru-RU" b="1" i="0" dirty="0">
                <a:solidFill>
                  <a:srgbClr val="404040"/>
                </a:solidFill>
                <a:effectLst/>
                <a:latin typeface="+mj-lt"/>
              </a:rPr>
              <a:t>Msconfig.exe</a:t>
            </a:r>
            <a:r>
              <a:rPr lang="ru-RU" b="0" i="0" dirty="0">
                <a:solidFill>
                  <a:srgbClr val="404040"/>
                </a:solidFill>
                <a:effectLst/>
                <a:latin typeface="+mj-lt"/>
              </a:rPr>
              <a:t> запускается несколькими вариантами, самый простой из них:</a:t>
            </a:r>
            <a:endParaRPr lang="ru-RU" dirty="0">
              <a:latin typeface="+mj-lt"/>
            </a:endParaRPr>
          </a:p>
        </p:txBody>
      </p:sp>
      <p:pic>
        <p:nvPicPr>
          <p:cNvPr id="6" name="Рисунок 5">
            <a:extLst>
              <a:ext uri="{FF2B5EF4-FFF2-40B4-BE49-F238E27FC236}">
                <a16:creationId xmlns:a16="http://schemas.microsoft.com/office/drawing/2014/main" id="{7A0DB9D7-829F-477E-B8E7-1E7BD0C71016}"/>
              </a:ext>
            </a:extLst>
          </p:cNvPr>
          <p:cNvPicPr>
            <a:picLocks noChangeAspect="1"/>
          </p:cNvPicPr>
          <p:nvPr/>
        </p:nvPicPr>
        <p:blipFill>
          <a:blip r:embed="rId2"/>
          <a:stretch>
            <a:fillRect/>
          </a:stretch>
        </p:blipFill>
        <p:spPr>
          <a:xfrm>
            <a:off x="3689389" y="2871787"/>
            <a:ext cx="4813222" cy="2447926"/>
          </a:xfrm>
          <a:prstGeom prst="rect">
            <a:avLst/>
          </a:prstGeom>
        </p:spPr>
      </p:pic>
    </p:spTree>
    <p:extLst>
      <p:ext uri="{BB962C8B-B14F-4D97-AF65-F5344CB8AC3E}">
        <p14:creationId xmlns:p14="http://schemas.microsoft.com/office/powerpoint/2010/main" val="2067690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6445CE7-D6D5-445D-ACD6-A465703E22D1}"/>
              </a:ext>
            </a:extLst>
          </p:cNvPr>
          <p:cNvSpPr>
            <a:spLocks noGrp="1"/>
          </p:cNvSpPr>
          <p:nvPr>
            <p:ph idx="1"/>
          </p:nvPr>
        </p:nvSpPr>
        <p:spPr>
          <a:xfrm>
            <a:off x="838200" y="568325"/>
            <a:ext cx="10515600" cy="4351338"/>
          </a:xfrm>
        </p:spPr>
        <p:txBody>
          <a:bodyPr>
            <a:normAutofit/>
          </a:bodyPr>
          <a:lstStyle/>
          <a:p>
            <a:pPr marL="0" indent="0" algn="l">
              <a:buNone/>
            </a:pPr>
            <a:r>
              <a:rPr lang="ru-RU" sz="2000" i="0" dirty="0" err="1">
                <a:effectLst/>
                <a:latin typeface="+mj-lt"/>
              </a:rPr>
              <a:t>Msconfig</a:t>
            </a:r>
            <a:r>
              <a:rPr lang="ru-RU" sz="2000" i="0" dirty="0">
                <a:effectLst/>
                <a:latin typeface="+mj-lt"/>
              </a:rPr>
              <a:t>: выбираем службы и драйверы для Windows</a:t>
            </a:r>
          </a:p>
          <a:p>
            <a:pPr algn="l"/>
            <a:r>
              <a:rPr lang="ru-RU" sz="2000" i="0" dirty="0">
                <a:effectLst/>
                <a:latin typeface="+mj-lt"/>
              </a:rPr>
              <a:t>Первой вкладкой будет Общие. Здесь нас встретят несколько пунктов, характеризующих вариант запуска служб и драйверов.</a:t>
            </a:r>
          </a:p>
          <a:p>
            <a:endParaRPr lang="ru-RU" sz="2000" dirty="0">
              <a:latin typeface="+mj-lt"/>
            </a:endParaRPr>
          </a:p>
        </p:txBody>
      </p:sp>
      <p:sp>
        <p:nvSpPr>
          <p:cNvPr id="4" name="AutoShape 2" descr="выборочный запуск msconfig">
            <a:extLst>
              <a:ext uri="{FF2B5EF4-FFF2-40B4-BE49-F238E27FC236}">
                <a16:creationId xmlns:a16="http://schemas.microsoft.com/office/drawing/2014/main" id="{28EE9144-3044-4A4D-A18A-40707F33D38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a:extLst>
              <a:ext uri="{FF2B5EF4-FFF2-40B4-BE49-F238E27FC236}">
                <a16:creationId xmlns:a16="http://schemas.microsoft.com/office/drawing/2014/main" id="{3ACBA3B2-6567-43A7-A75B-BD74D327277B}"/>
              </a:ext>
            </a:extLst>
          </p:cNvPr>
          <p:cNvPicPr>
            <a:picLocks noChangeAspect="1"/>
          </p:cNvPicPr>
          <p:nvPr/>
        </p:nvPicPr>
        <p:blipFill>
          <a:blip r:embed="rId2"/>
          <a:stretch>
            <a:fillRect/>
          </a:stretch>
        </p:blipFill>
        <p:spPr>
          <a:xfrm>
            <a:off x="3400425" y="2155507"/>
            <a:ext cx="5391150" cy="3667125"/>
          </a:xfrm>
          <a:prstGeom prst="rect">
            <a:avLst/>
          </a:prstGeom>
        </p:spPr>
      </p:pic>
    </p:spTree>
    <p:extLst>
      <p:ext uri="{BB962C8B-B14F-4D97-AF65-F5344CB8AC3E}">
        <p14:creationId xmlns:p14="http://schemas.microsoft.com/office/powerpoint/2010/main" val="2687794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623C929-4347-466A-871F-998DBCC71224}"/>
              </a:ext>
            </a:extLst>
          </p:cNvPr>
          <p:cNvSpPr>
            <a:spLocks noGrp="1"/>
          </p:cNvSpPr>
          <p:nvPr>
            <p:ph idx="1"/>
          </p:nvPr>
        </p:nvSpPr>
        <p:spPr>
          <a:xfrm>
            <a:off x="228600" y="362585"/>
            <a:ext cx="11818620" cy="4351338"/>
          </a:xfrm>
        </p:spPr>
        <p:txBody>
          <a:bodyPr>
            <a:noAutofit/>
          </a:bodyPr>
          <a:lstStyle/>
          <a:p>
            <a:pPr algn="l">
              <a:buFont typeface="Arial" panose="020B0604020202020204" pitchFamily="34" charset="0"/>
              <a:buChar char="•"/>
            </a:pPr>
            <a:r>
              <a:rPr lang="ru-RU" sz="2000" i="0" dirty="0">
                <a:effectLst/>
                <a:latin typeface="+mj-lt"/>
              </a:rPr>
              <a:t>Обычный запуск — вариант, который встречается по умолчанию и сохраняется с момента установки Windows. В это время система загрузит драйвера ко всем установленным (и устанавливаемым после) устройствам и те службы, которые, по мнению Windows, нужны для работы, если система не регистрирует никаких ошибок в работе. В работе этого варианта ничего изменять не нужно… до тех пор, пока пользователь ничего не изменил в списке служб, в папке автозагрузки или других параметрах. Как только вы вносите изменения в способ автозагрузки, запрещаете запуск программ, меняете расписание задач или добавляете свою, вариант запуска автоматически меняется на Выборочный запуск</a:t>
            </a:r>
          </a:p>
          <a:p>
            <a:pPr algn="l">
              <a:buFont typeface="Arial" panose="020B0604020202020204" pitchFamily="34" charset="0"/>
              <a:buChar char="•"/>
            </a:pPr>
            <a:r>
              <a:rPr lang="ru-RU" sz="2000" i="0" dirty="0">
                <a:effectLst/>
                <a:latin typeface="+mj-lt"/>
              </a:rPr>
              <a:t>Диагностический запуск — этот вариант чем-то напоминает </a:t>
            </a:r>
            <a:r>
              <a:rPr lang="ru-RU" sz="2000" dirty="0">
                <a:latin typeface="+mj-lt"/>
              </a:rPr>
              <a:t>Безопасный режим</a:t>
            </a:r>
            <a:r>
              <a:rPr lang="ru-RU" sz="2000" i="0" dirty="0">
                <a:effectLst/>
                <a:latin typeface="+mj-lt"/>
              </a:rPr>
              <a:t> загрузки Windows. В нём после перезагрузки будут работать только драйверы и службы самой системы: никакие другие программы и сторонние драйверы не включатся в работу, а </a:t>
            </a:r>
            <a:r>
              <a:rPr lang="ru-RU" sz="2000" i="0" dirty="0" err="1">
                <a:effectLst/>
                <a:latin typeface="+mj-lt"/>
              </a:rPr>
              <a:t>доустановленные</a:t>
            </a:r>
            <a:r>
              <a:rPr lang="ru-RU" sz="2000" i="0" dirty="0">
                <a:effectLst/>
                <a:latin typeface="+mj-lt"/>
              </a:rPr>
              <a:t> и обновлённые драйвера будут заменены на те, какие «приехали» вместе с установкой Windows (так сказать, интернациональные). Однако часто в этот привилегированный список попадает и антивирусное обеспечение. Смысл ясен — этот вариант запуска применяется в попытке вычленить проблемную часть ПО при нестабильной работе ОС</a:t>
            </a:r>
          </a:p>
          <a:p>
            <a:pPr algn="l">
              <a:buFont typeface="Arial" panose="020B0604020202020204" pitchFamily="34" charset="0"/>
              <a:buChar char="•"/>
            </a:pPr>
            <a:r>
              <a:rPr lang="ru-RU" sz="2000" i="0" dirty="0">
                <a:effectLst/>
                <a:latin typeface="+mj-lt"/>
              </a:rPr>
              <a:t>Выборочный запуск позволит загрузить систему, минуя прописавшиеся со временем программы, загружая (или не загружая) основные службы. Выставляя или удаляя настройку с автозагрузкой можно определить, мешает ли нормальной работе её содержимое, или причина кроется не здесь. Изменённый пункт с оригинальной конфигурацией загрузки означает, что вами были проделаны изменения в загрузочной записи. Такое нередко бывает при использовании </a:t>
            </a:r>
            <a:r>
              <a:rPr lang="ru-RU" sz="2000" i="0" dirty="0" err="1">
                <a:effectLst/>
                <a:latin typeface="+mj-lt"/>
              </a:rPr>
              <a:t>мультизагрузочной</a:t>
            </a:r>
            <a:r>
              <a:rPr lang="ru-RU" sz="2000" i="0" dirty="0">
                <a:effectLst/>
                <a:latin typeface="+mj-lt"/>
              </a:rPr>
              <a:t> системе с 2-мя и более ОС, при редактировании локальных дисков (буквы, размера или удалении/воссоздании томов) и т.д.</a:t>
            </a:r>
          </a:p>
          <a:p>
            <a:endParaRPr lang="ru-RU" sz="2000" dirty="0">
              <a:latin typeface="+mj-lt"/>
            </a:endParaRPr>
          </a:p>
        </p:txBody>
      </p:sp>
    </p:spTree>
    <p:extLst>
      <p:ext uri="{BB962C8B-B14F-4D97-AF65-F5344CB8AC3E}">
        <p14:creationId xmlns:p14="http://schemas.microsoft.com/office/powerpoint/2010/main" val="130844632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0F17F81-C6B6-4A1F-868A-648CDC14B749}"/>
              </a:ext>
            </a:extLst>
          </p:cNvPr>
          <p:cNvSpPr>
            <a:spLocks noGrp="1"/>
          </p:cNvSpPr>
          <p:nvPr>
            <p:ph idx="1"/>
          </p:nvPr>
        </p:nvSpPr>
        <p:spPr>
          <a:xfrm>
            <a:off x="838200" y="1539875"/>
            <a:ext cx="10515600" cy="4351338"/>
          </a:xfrm>
        </p:spPr>
        <p:txBody>
          <a:bodyPr>
            <a:noAutofit/>
          </a:bodyPr>
          <a:lstStyle/>
          <a:p>
            <a:pPr algn="l"/>
            <a:r>
              <a:rPr lang="ru-RU" sz="2000" dirty="0">
                <a:effectLst/>
                <a:latin typeface="+mj-lt"/>
              </a:rPr>
              <a:t>В следующей вкладке отображается список систем Windows так, как их загрузчик видит. Так, если у вас второй установлена Линукс, загрузчик справедливо об этом понятия не имеет. То же самое касается и ОС Windows различных поколений: когда была в моде Windows XP, её загрузчик про Windows 7 или 10 и слыхом не слыхивал. Так что про Windows 10 в загрузчике от Windows XP ничего нет. Но вот 10-ка про предыдущие версии ОС Microsoft уже всё знает, так что они прекрасно </a:t>
            </a:r>
            <a:r>
              <a:rPr lang="ru-RU" sz="2000" dirty="0">
                <a:latin typeface="+mj-lt"/>
              </a:rPr>
              <a:t>могут сосуществовать на одном компьютере</a:t>
            </a:r>
            <a:r>
              <a:rPr lang="ru-RU" sz="2000" dirty="0">
                <a:effectLst/>
                <a:latin typeface="+mj-lt"/>
              </a:rPr>
              <a:t>. Но в целях безопасности коррекция списка систем в данной части окна исключена: не переименовать, ни удалить отсюда, ни переставить местами вы их не сможете, так как утилите таких прав не предоставлено. Данная опция представлена чисто информативно.</a:t>
            </a:r>
          </a:p>
          <a:p>
            <a:pPr algn="l"/>
            <a:r>
              <a:rPr lang="ru-RU" sz="2000" dirty="0">
                <a:effectLst/>
                <a:latin typeface="+mj-lt"/>
              </a:rPr>
              <a:t>Однако нижняя часть окна вкладки уже содержит настраиваемые опции, среди которых можно найти и полезные. Самая простая, но требуемая — Таймаут -изменение времени отображения меню выбора операционных систем (если их несколько). По умолчанию Windows оставляет нам на это 30 сек. Если система одна, загрузчик поступает мудро, опуская меню. Но если копий Windows 2 и более, вы можете не ждать полминуты, а установить желаемое время.</a:t>
            </a:r>
          </a:p>
          <a:p>
            <a:endParaRPr lang="ru-RU" sz="2000" dirty="0">
              <a:latin typeface="+mj-lt"/>
            </a:endParaRPr>
          </a:p>
        </p:txBody>
      </p:sp>
      <p:sp>
        <p:nvSpPr>
          <p:cNvPr id="9" name="TextBox 8">
            <a:extLst>
              <a:ext uri="{FF2B5EF4-FFF2-40B4-BE49-F238E27FC236}">
                <a16:creationId xmlns:a16="http://schemas.microsoft.com/office/drawing/2014/main" id="{BE14B39F-FDA6-4DF1-B56C-B2DBFE07E1FA}"/>
              </a:ext>
            </a:extLst>
          </p:cNvPr>
          <p:cNvSpPr txBox="1"/>
          <p:nvPr/>
        </p:nvSpPr>
        <p:spPr>
          <a:xfrm>
            <a:off x="3047048" y="388649"/>
            <a:ext cx="6097904" cy="584775"/>
          </a:xfrm>
          <a:prstGeom prst="rect">
            <a:avLst/>
          </a:prstGeom>
          <a:noFill/>
        </p:spPr>
        <p:txBody>
          <a:bodyPr wrap="square">
            <a:spAutoFit/>
          </a:bodyPr>
          <a:lstStyle/>
          <a:p>
            <a:r>
              <a:rPr lang="en-US" sz="3200" dirty="0">
                <a:latin typeface="+mj-lt"/>
              </a:rPr>
              <a:t>Msconfig: </a:t>
            </a:r>
            <a:r>
              <a:rPr lang="ru-RU" sz="3200" dirty="0">
                <a:latin typeface="+mj-lt"/>
              </a:rPr>
              <a:t>вкладка Загрузка</a:t>
            </a:r>
          </a:p>
        </p:txBody>
      </p:sp>
    </p:spTree>
    <p:extLst>
      <p:ext uri="{BB962C8B-B14F-4D97-AF65-F5344CB8AC3E}">
        <p14:creationId xmlns:p14="http://schemas.microsoft.com/office/powerpoint/2010/main" val="11970744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B5C05F-577E-4F2D-BE68-17D5508B371F}"/>
              </a:ext>
            </a:extLst>
          </p:cNvPr>
          <p:cNvSpPr>
            <a:spLocks noGrp="1"/>
          </p:cNvSpPr>
          <p:nvPr>
            <p:ph idx="1"/>
          </p:nvPr>
        </p:nvSpPr>
        <p:spPr>
          <a:xfrm>
            <a:off x="186690" y="388621"/>
            <a:ext cx="6477000" cy="5097780"/>
          </a:xfrm>
        </p:spPr>
        <p:txBody>
          <a:bodyPr>
            <a:normAutofit fontScale="92500" lnSpcReduction="10000"/>
          </a:bodyPr>
          <a:lstStyle/>
          <a:p>
            <a:pPr algn="l"/>
            <a:r>
              <a:rPr lang="ru-RU" sz="1800" b="0" i="0" dirty="0">
                <a:solidFill>
                  <a:srgbClr val="404040"/>
                </a:solidFill>
                <a:effectLst/>
                <a:latin typeface="+mj-lt"/>
              </a:rPr>
              <a:t>Слева находятся специальные параметры загрузки. Среди них пресловутый Безопасный режим, который полностью исключает запуск программ и драйверов, кроме тех, что установлены системой. Причём, помимо самого варианта, для Безопасного режима можно установить дополнительные параметры, в числе которых:</a:t>
            </a:r>
          </a:p>
          <a:p>
            <a:pPr algn="l">
              <a:buFont typeface="Arial" panose="020B0604020202020204" pitchFamily="34" charset="0"/>
              <a:buChar char="•"/>
            </a:pPr>
            <a:r>
              <a:rPr lang="ru-RU" sz="1800" b="1" i="0" dirty="0">
                <a:solidFill>
                  <a:srgbClr val="404040"/>
                </a:solidFill>
                <a:effectLst/>
                <a:latin typeface="+mj-lt"/>
              </a:rPr>
              <a:t>Минимальная загрузка</a:t>
            </a:r>
            <a:r>
              <a:rPr lang="ru-RU" sz="1800" b="0" i="0" dirty="0">
                <a:solidFill>
                  <a:srgbClr val="404040"/>
                </a:solidFill>
                <a:effectLst/>
                <a:latin typeface="+mj-lt"/>
              </a:rPr>
              <a:t> — Безопасный режим с полноценным пользовательским интерфейсом, но отключёнными сетевыми драйверами</a:t>
            </a:r>
          </a:p>
          <a:p>
            <a:pPr algn="l">
              <a:buFont typeface="Arial" panose="020B0604020202020204" pitchFamily="34" charset="0"/>
              <a:buChar char="•"/>
            </a:pPr>
            <a:r>
              <a:rPr lang="ru-RU" sz="1800" b="1" i="0" dirty="0">
                <a:solidFill>
                  <a:srgbClr val="404040"/>
                </a:solidFill>
                <a:effectLst/>
                <a:latin typeface="+mj-lt"/>
              </a:rPr>
              <a:t>Другая оболочка</a:t>
            </a:r>
            <a:r>
              <a:rPr lang="ru-RU" sz="1800" b="0" i="0" dirty="0">
                <a:solidFill>
                  <a:srgbClr val="404040"/>
                </a:solidFill>
                <a:effectLst/>
                <a:latin typeface="+mj-lt"/>
              </a:rPr>
              <a:t> — в Безопасном режиме появится командная строка. А вот  привычного графического интерфейса не будет. Сеть также не будет работать</a:t>
            </a:r>
          </a:p>
          <a:p>
            <a:pPr algn="l">
              <a:buFont typeface="Arial" panose="020B0604020202020204" pitchFamily="34" charset="0"/>
              <a:buChar char="•"/>
            </a:pPr>
            <a:r>
              <a:rPr lang="ru-RU" sz="1800" b="1" i="0" dirty="0">
                <a:solidFill>
                  <a:srgbClr val="404040"/>
                </a:solidFill>
                <a:effectLst/>
                <a:latin typeface="+mj-lt"/>
              </a:rPr>
              <a:t>Восстановление Active Directory</a:t>
            </a:r>
            <a:r>
              <a:rPr lang="ru-RU" sz="1800" b="0" i="0" dirty="0">
                <a:solidFill>
                  <a:srgbClr val="404040"/>
                </a:solidFill>
                <a:effectLst/>
                <a:latin typeface="+mj-lt"/>
              </a:rPr>
              <a:t> — обычный безопасный запуск, но плюсом к тому со службами активных каталогов. Этот режим может применяться сетевыми администраторами или при наличии нескольких гостевых записей при редактировании групповой политики пользования системой. Если вы не пытаетесь решить проблему с делегированием полномочий или в сетевом окружении, вам здесь также особо нечего будет делать</a:t>
            </a:r>
          </a:p>
          <a:p>
            <a:pPr algn="l">
              <a:buFont typeface="Arial" panose="020B0604020202020204" pitchFamily="34" charset="0"/>
              <a:buChar char="•"/>
            </a:pPr>
            <a:r>
              <a:rPr lang="ru-RU" sz="1800" b="0" i="0" dirty="0">
                <a:solidFill>
                  <a:srgbClr val="404040"/>
                </a:solidFill>
                <a:effectLst/>
                <a:latin typeface="+mj-lt"/>
              </a:rPr>
              <a:t>наконец, </a:t>
            </a:r>
            <a:r>
              <a:rPr lang="ru-RU" sz="1800" b="1" i="0" dirty="0">
                <a:solidFill>
                  <a:srgbClr val="404040"/>
                </a:solidFill>
                <a:effectLst/>
                <a:latin typeface="+mj-lt"/>
              </a:rPr>
              <a:t>Сеть</a:t>
            </a:r>
            <a:r>
              <a:rPr lang="ru-RU" sz="1800" b="0" i="0" dirty="0">
                <a:solidFill>
                  <a:srgbClr val="404040"/>
                </a:solidFill>
                <a:effectLst/>
                <a:latin typeface="+mj-lt"/>
              </a:rPr>
              <a:t> — загрузка в Безопасном режиме с поддержкой сетевых драйверов</a:t>
            </a:r>
          </a:p>
          <a:p>
            <a:endParaRPr lang="ru-RU" sz="1800" dirty="0">
              <a:latin typeface="+mj-lt"/>
            </a:endParaRPr>
          </a:p>
        </p:txBody>
      </p:sp>
      <p:pic>
        <p:nvPicPr>
          <p:cNvPr id="6" name="Рисунок 5">
            <a:extLst>
              <a:ext uri="{FF2B5EF4-FFF2-40B4-BE49-F238E27FC236}">
                <a16:creationId xmlns:a16="http://schemas.microsoft.com/office/drawing/2014/main" id="{4EF85EBD-00B4-46A3-B4CD-AD8E84D55433}"/>
              </a:ext>
            </a:extLst>
          </p:cNvPr>
          <p:cNvPicPr>
            <a:picLocks noChangeAspect="1"/>
          </p:cNvPicPr>
          <p:nvPr/>
        </p:nvPicPr>
        <p:blipFill>
          <a:blip r:embed="rId2"/>
          <a:stretch>
            <a:fillRect/>
          </a:stretch>
        </p:blipFill>
        <p:spPr>
          <a:xfrm>
            <a:off x="6626876" y="1371599"/>
            <a:ext cx="5565124" cy="3819963"/>
          </a:xfrm>
          <a:prstGeom prst="rect">
            <a:avLst/>
          </a:prstGeom>
        </p:spPr>
      </p:pic>
    </p:spTree>
    <p:extLst>
      <p:ext uri="{BB962C8B-B14F-4D97-AF65-F5344CB8AC3E}">
        <p14:creationId xmlns:p14="http://schemas.microsoft.com/office/powerpoint/2010/main" val="3119259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53C90-089A-4DE2-9EF5-2A1BB774CEC7}"/>
              </a:ext>
            </a:extLst>
          </p:cNvPr>
          <p:cNvSpPr>
            <a:spLocks noGrp="1"/>
          </p:cNvSpPr>
          <p:nvPr>
            <p:ph type="title"/>
          </p:nvPr>
        </p:nvSpPr>
        <p:spPr/>
        <p:txBody>
          <a:bodyPr>
            <a:noAutofit/>
          </a:bodyPr>
          <a:lstStyle/>
          <a:p>
            <a:r>
              <a:rPr lang="ru-RU" sz="2400" dirty="0">
                <a:solidFill>
                  <a:srgbClr val="404040"/>
                </a:solidFill>
                <a:effectLst/>
                <a:latin typeface="+mj-lt"/>
              </a:rPr>
              <a:t>Функционал утилиты продолжается следующим столбцом настроек, которые позволят пользователю изменить некоторые параметры загрузки и в Безопасном режиме и в обычном. Как то:</a:t>
            </a:r>
            <a:br>
              <a:rPr lang="ru-RU" sz="2400" dirty="0">
                <a:solidFill>
                  <a:srgbClr val="404040"/>
                </a:solidFill>
                <a:effectLst/>
                <a:latin typeface="+mj-lt"/>
              </a:rPr>
            </a:br>
            <a:endParaRPr lang="ru-RU" sz="2400" dirty="0"/>
          </a:p>
        </p:txBody>
      </p:sp>
      <p:sp>
        <p:nvSpPr>
          <p:cNvPr id="3" name="Объект 2">
            <a:extLst>
              <a:ext uri="{FF2B5EF4-FFF2-40B4-BE49-F238E27FC236}">
                <a16:creationId xmlns:a16="http://schemas.microsoft.com/office/drawing/2014/main" id="{25CC1F4F-B0FB-4824-826B-B646C61B1831}"/>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ru-RU" dirty="0">
                <a:solidFill>
                  <a:srgbClr val="404040"/>
                </a:solidFill>
                <a:effectLst/>
                <a:latin typeface="+mj-lt"/>
              </a:rPr>
              <a:t>Без GUI — во время загрузки вы не увидите привычный экран приветствия, только чёрный экран без всякой информации</a:t>
            </a:r>
          </a:p>
          <a:p>
            <a:pPr algn="l">
              <a:buFont typeface="Arial" panose="020B0604020202020204" pitchFamily="34" charset="0"/>
              <a:buChar char="•"/>
            </a:pPr>
            <a:r>
              <a:rPr lang="ru-RU" dirty="0">
                <a:solidFill>
                  <a:srgbClr val="00AFF2"/>
                </a:solidFill>
                <a:latin typeface="+mj-lt"/>
              </a:rPr>
              <a:t>Журнал загрузки</a:t>
            </a:r>
            <a:r>
              <a:rPr lang="ru-RU" dirty="0">
                <a:solidFill>
                  <a:srgbClr val="404040"/>
                </a:solidFill>
                <a:effectLst/>
                <a:latin typeface="+mj-lt"/>
              </a:rPr>
              <a:t> — после загрузки вся информация о запущенных службах и драйверах заносится в специальный лог файл, с которым можно ознакомиться по адресу C:\Windows\Ntbtlog.txt</a:t>
            </a:r>
          </a:p>
          <a:p>
            <a:pPr algn="l">
              <a:buFont typeface="Arial" panose="020B0604020202020204" pitchFamily="34" charset="0"/>
              <a:buChar char="•"/>
            </a:pPr>
            <a:r>
              <a:rPr lang="ru-RU" dirty="0">
                <a:solidFill>
                  <a:srgbClr val="404040"/>
                </a:solidFill>
                <a:effectLst/>
                <a:latin typeface="+mj-lt"/>
              </a:rPr>
              <a:t>Базовое видео — очень полезный параметр, который позволяет подгружать изображение с видеокарты с помощью ТОЛЬКО предустановленных системой драйверов (а не тех, что вы установили с диска к видео, скачала с интернета и т.д.). Важная опция, когда после очередного обновления видеодрайвера у вас что-то пошло не так</a:t>
            </a:r>
          </a:p>
          <a:p>
            <a:pPr algn="l">
              <a:buFont typeface="Arial" panose="020B0604020202020204" pitchFamily="34" charset="0"/>
              <a:buChar char="•"/>
            </a:pPr>
            <a:r>
              <a:rPr lang="ru-RU" dirty="0">
                <a:solidFill>
                  <a:srgbClr val="404040"/>
                </a:solidFill>
                <a:effectLst/>
                <a:latin typeface="+mj-lt"/>
              </a:rPr>
              <a:t>Информация об ОС — опция должна быть использована с выставленной Без GUI. Загрузка системы будет сопровождаться чёрным экраном с отображением полной информации по загружаемым драйверам. Если система «падает» ещё во время загрузки, этот режим может подсобить в выявлении драйвера, который вызывает крах системы.</a:t>
            </a:r>
          </a:p>
          <a:p>
            <a:endParaRPr lang="ru-RU" dirty="0">
              <a:latin typeface="+mj-lt"/>
            </a:endParaRPr>
          </a:p>
        </p:txBody>
      </p:sp>
    </p:spTree>
    <p:extLst>
      <p:ext uri="{BB962C8B-B14F-4D97-AF65-F5344CB8AC3E}">
        <p14:creationId xmlns:p14="http://schemas.microsoft.com/office/powerpoint/2010/main" val="313935917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8381451-E9D1-4E23-B78B-67043D520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110" y="3810"/>
            <a:ext cx="7383780" cy="685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17740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976</Words>
  <Application>Microsoft Office PowerPoint</Application>
  <PresentationFormat>Широкоэкранный</PresentationFormat>
  <Paragraphs>28</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Calibri Light</vt:lpstr>
      <vt:lpstr>Тема Office</vt:lpstr>
      <vt:lpstr>Практическая работа №7 – msconfig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Функционал утилиты продолжается следующим столбцом настроек, которые позволят пользователю изменить некоторые параметры загрузки и в Безопасном режиме и в обычном. Как то: </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Кабин В.С. 3пкс-120</dc:title>
  <dc:creator>indahell</dc:creator>
  <cp:lastModifiedBy>indahell</cp:lastModifiedBy>
  <cp:revision>5</cp:revision>
  <dcterms:created xsi:type="dcterms:W3CDTF">2023-03-27T15:54:55Z</dcterms:created>
  <dcterms:modified xsi:type="dcterms:W3CDTF">2023-03-29T15:56:28Z</dcterms:modified>
</cp:coreProperties>
</file>