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34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6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3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7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44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59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01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73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28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1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8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1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5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11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4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53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29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3A9236-F8D9-4FB1-A985-0E1D2B4B6CB5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A87C-222E-4D03-834D-C5E42D2DD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7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EC0E1-7AAB-46B3-AB4A-F20BB588F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№7</a:t>
            </a:r>
            <a:b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40553A-BEC9-4594-9C69-25816B268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Студент: Иванов Михаил 3ПКС-120</a:t>
            </a:r>
          </a:p>
          <a:p>
            <a:r>
              <a:rPr lang="ru-RU" sz="2400" dirty="0"/>
              <a:t>Преподаватель: </a:t>
            </a:r>
            <a:r>
              <a:rPr lang="ru-RU" sz="2400" dirty="0" err="1"/>
              <a:t>Сибирев</a:t>
            </a:r>
            <a:r>
              <a:rPr lang="ru-RU" sz="2400" dirty="0"/>
              <a:t> Иван Валерьевич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21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BE6A4-BA1A-42F7-A8EC-B7BE9DB4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 err="1"/>
              <a:t>Pathping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5D734-BA2F-4B2D-A6CD-EA37BAD4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634492"/>
          </a:xfrm>
        </p:spPr>
        <p:txBody>
          <a:bodyPr/>
          <a:lstStyle/>
          <a:p>
            <a:r>
              <a:rPr lang="ru-RU" dirty="0"/>
              <a:t>Команда PATHPING объединяет в себе возможности команд трассировки маршрута TRACERT и опроса узла PING и позволяет оценить задержки при передаче данных и потери пакетов на каждом из участков маршрута к целевому узлу. Программа позволяет определить, какой маршрутизатор или какая подсеть являются проблемным участком с заниженными показателями качества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7515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D07E6-AF17-4EB6-A618-0DBF010F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команды </a:t>
            </a:r>
            <a:r>
              <a:rPr lang="en-US" dirty="0" err="1"/>
              <a:t>Pathping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5F3076-554C-49D5-BE63-FC6A34EE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Принцип работы программы основан на отправке множества эхо-запросов за определенный период времени на каждый из маршрутизаторов, участвующих в соединении, и вычислении средних показателей уровня задержки и потерь пакетов. В зависимости от параметров командной строки, эхо запросы могут отправляться каждому отдельному маршрутизатору или параллельно всем, участвующим в создании маршрута.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pathping</a:t>
            </a:r>
            <a:r>
              <a:rPr lang="en-US" dirty="0"/>
              <a:t> [-g &lt;</a:t>
            </a:r>
            <a:r>
              <a:rPr lang="ru-RU" dirty="0" err="1"/>
              <a:t>список_узлов</a:t>
            </a:r>
            <a:r>
              <a:rPr lang="ru-RU" dirty="0"/>
              <a:t>&gt;] [-</a:t>
            </a:r>
            <a:r>
              <a:rPr lang="en-US" dirty="0"/>
              <a:t>h &lt;</a:t>
            </a:r>
            <a:r>
              <a:rPr lang="ru-RU" dirty="0" err="1"/>
              <a:t>число_прыжков</a:t>
            </a:r>
            <a:r>
              <a:rPr lang="ru-RU" dirty="0"/>
              <a:t>&gt;] [-</a:t>
            </a:r>
            <a:r>
              <a:rPr lang="en-US" dirty="0" err="1"/>
              <a:t>i</a:t>
            </a:r>
            <a:r>
              <a:rPr lang="en-US" dirty="0"/>
              <a:t> &lt;</a:t>
            </a:r>
            <a:r>
              <a:rPr lang="ru-RU" dirty="0"/>
              <a:t>адрес&gt;] [-</a:t>
            </a:r>
            <a:r>
              <a:rPr lang="en-US" dirty="0"/>
              <a:t>n] [-p &lt;</a:t>
            </a:r>
            <a:r>
              <a:rPr lang="ru-RU" dirty="0"/>
              <a:t>пауза&gt;] [-</a:t>
            </a:r>
            <a:r>
              <a:rPr lang="en-US" dirty="0"/>
              <a:t>q &lt;</a:t>
            </a:r>
            <a:r>
              <a:rPr lang="ru-RU" dirty="0" err="1"/>
              <a:t>число_запросов</a:t>
            </a:r>
            <a:r>
              <a:rPr lang="ru-RU" dirty="0"/>
              <a:t>&gt;] [-</a:t>
            </a:r>
            <a:r>
              <a:rPr lang="en-US" dirty="0"/>
              <a:t>w &lt;</a:t>
            </a:r>
            <a:r>
              <a:rPr lang="ru-RU" dirty="0"/>
              <a:t>таймаут&gt;] [-4] [-6] &lt;</a:t>
            </a:r>
            <a:r>
              <a:rPr lang="ru-RU" dirty="0" err="1"/>
              <a:t>конечный_узел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701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9ADA2-24E0-4835-9152-A631D530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команды </a:t>
            </a:r>
            <a:r>
              <a:rPr lang="en-US" dirty="0" err="1"/>
              <a:t>Pathping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4E5CB2A-1811-45FE-BABC-79BE00198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54776"/>
              </p:ext>
            </p:extLst>
          </p:nvPr>
        </p:nvGraphicFramePr>
        <p:xfrm>
          <a:off x="729449" y="1968625"/>
          <a:ext cx="10733102" cy="35668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916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985186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49214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716971">
                <a:tc>
                  <a:txBody>
                    <a:bodyPr/>
                    <a:lstStyle/>
                    <a:p>
                      <a:r>
                        <a:rPr lang="en-US" dirty="0"/>
                        <a:t>-n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Предотвращает попытки команды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pathping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сопоставить IP-адреса промежуточных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маршутизаторов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их именами. Это позволяет ускорить вывод результатов команды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pathping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48416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-h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максимальное_число_переходов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максимальное количество переходов на пути при поиске конечного пункта назначения. Значение по умолчанию равно 30.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79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9ADA2-24E0-4835-9152-A631D530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команды </a:t>
            </a:r>
            <a:r>
              <a:rPr lang="en-US" dirty="0" err="1"/>
              <a:t>Pathping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4E5CB2A-1811-45FE-BABC-79BE00198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42205"/>
              </p:ext>
            </p:extLst>
          </p:nvPr>
        </p:nvGraphicFramePr>
        <p:xfrm>
          <a:off x="729449" y="1373821"/>
          <a:ext cx="10733102" cy="51427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916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985186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06939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918366">
                <a:tc>
                  <a:txBody>
                    <a:bodyPr/>
                    <a:lstStyle/>
                    <a:p>
                      <a:r>
                        <a:rPr lang="en-US" dirty="0"/>
                        <a:t>-g </a:t>
                      </a:r>
                      <a:r>
                        <a:rPr lang="ru-RU" dirty="0"/>
                        <a:t>список узлов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для сообщений с эхо-запросом использование параметра свободной маршрутизации в IP-заголовке с набором промежуточных мест назначения, указанным 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списке_компьютеров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При свободной маршрутизации последовательные промежуточные места назначения могут быть разделены одним или несколькими маршрутизаторами. Максимальное число адресов или имен в списке равно 9.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Список_адресов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представляет собой набор IP-адресов (в точечно-десятичной нотации), разделенных пробелами.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245478">
                <a:tc>
                  <a:txBody>
                    <a:bodyPr/>
                    <a:lstStyle/>
                    <a:p>
                      <a:r>
                        <a:rPr lang="en-US" b="0" i="0" dirty="0"/>
                        <a:t>-p </a:t>
                      </a:r>
                      <a:r>
                        <a:rPr lang="ru-RU" b="0" i="0" dirty="0"/>
                        <a:t>период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время ожидания между последовательными проверками связи (в миллисекундах). Значение по умолчанию равно 250 миллисекунд (1/4 секунды).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  <a:tr h="1245478">
                <a:tc>
                  <a:txBody>
                    <a:bodyPr/>
                    <a:lstStyle/>
                    <a:p>
                      <a:r>
                        <a:rPr lang="en-US" b="0" i="0" dirty="0"/>
                        <a:t>-q </a:t>
                      </a:r>
                      <a:r>
                        <a:rPr lang="ru-RU" b="0" i="0" dirty="0"/>
                        <a:t>число запросов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количество сообщений с эхо-запросом, отправленных каждому маршрутизатору пути. По умолчанию— 100.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9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22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9ADA2-24E0-4835-9152-A631D530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команды </a:t>
            </a:r>
            <a:r>
              <a:rPr lang="en-US" dirty="0" err="1"/>
              <a:t>Pathping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4E5CB2A-1811-45FE-BABC-79BE00198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15308"/>
              </p:ext>
            </p:extLst>
          </p:nvPr>
        </p:nvGraphicFramePr>
        <p:xfrm>
          <a:off x="729449" y="1401558"/>
          <a:ext cx="10733102" cy="51284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916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985186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297874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562312">
                <a:tc>
                  <a:txBody>
                    <a:bodyPr/>
                    <a:lstStyle/>
                    <a:p>
                      <a:r>
                        <a:rPr lang="en-US" dirty="0"/>
                        <a:t>-w </a:t>
                      </a:r>
                      <a:r>
                        <a:rPr lang="ru-RU" dirty="0"/>
                        <a:t>интервал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время ожидания каждого отклика (в миллисекундах). Значение по умолчанию равно 3000 миллисекунд (3 секунды).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191496">
                <a:tc>
                  <a:txBody>
                    <a:bodyPr/>
                    <a:lstStyle/>
                    <a:p>
                      <a:r>
                        <a:rPr lang="en-US" b="0" i="0" dirty="0"/>
                        <a:t>-T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Присоединяет тег приоритета уровня 2 (например 802.1p) к сообщениям с эхо-запросом, отправляемым каждому сетевому устройству на маршруте. Это помогает обнаружить сетевые устройства, для которых не настроен приоритет уровня 2. Он предназначен для проверки соединений, использующих спецификации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  <a:tr h="1414901">
                <a:tc>
                  <a:txBody>
                    <a:bodyPr/>
                    <a:lstStyle/>
                    <a:p>
                      <a:r>
                        <a:rPr lang="en-US" b="0" i="0" dirty="0"/>
                        <a:t>-R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все ли сетевые устройства вдоль маршрута поддерживают протокол RSVP (Resource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Protocol, протокол настройки резервирования ресурсов), который позволяет главному компьютеру резервировать определенную часть пропускной способности для потока данных. Этот параметр предназначен для проверки соединений, использующих спецификации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9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9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9ADA2-24E0-4835-9152-A631D530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команды </a:t>
            </a:r>
            <a:r>
              <a:rPr lang="en-US" dirty="0" err="1"/>
              <a:t>Pathping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4E5CB2A-1811-45FE-BABC-79BE00198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59486"/>
              </p:ext>
            </p:extLst>
          </p:nvPr>
        </p:nvGraphicFramePr>
        <p:xfrm>
          <a:off x="729449" y="1738910"/>
          <a:ext cx="10733102" cy="31195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916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985186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297874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562312"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имя_конечного_компьютера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Задает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пунтк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назначения, идентифицированный IP-адресом или именем узла.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191496">
                <a:tc>
                  <a:txBody>
                    <a:bodyPr/>
                    <a:lstStyle/>
                    <a:p>
                      <a:r>
                        <a:rPr lang="ru-RU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/?</a:t>
                      </a:r>
                      <a:endParaRPr lang="ru-R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Отображает справку в командной строке.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74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5A6B2-967B-415C-8A9C-0F8BF550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команда </a:t>
            </a:r>
            <a:r>
              <a:rPr lang="en-US" dirty="0" err="1"/>
              <a:t>Pathping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D713C3-7CC9-4013-AAA0-9F79BACA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31" y="2220018"/>
            <a:ext cx="5768312" cy="37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1882B-B08F-4792-9465-2FA45CBB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ROUTE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7C43F-136F-457F-9E1D-A632E31D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Route</a:t>
            </a:r>
            <a:r>
              <a:rPr lang="ru-RU" dirty="0"/>
              <a:t> выводит на экран все содержимое таблицы IP-маршрутизации и изменяет записи в командной строке операционной системы Windows. </a:t>
            </a:r>
          </a:p>
          <a:p>
            <a:r>
              <a:rPr lang="ru-RU" dirty="0"/>
              <a:t>Команда </a:t>
            </a:r>
            <a:r>
              <a:rPr lang="en-US" dirty="0"/>
              <a:t>ROUTE </a:t>
            </a:r>
            <a:r>
              <a:rPr lang="ru-RU" dirty="0"/>
              <a:t>используется в разных местах. Важно знать, что команда больше используется для просмотра маршрутов на рабочей станции. А непосредственное добавление маршрутов, как правило происходит на серверном оборудовании (например, на маршрутизаторе).</a:t>
            </a:r>
          </a:p>
        </p:txBody>
      </p:sp>
    </p:spTree>
    <p:extLst>
      <p:ext uri="{BB962C8B-B14F-4D97-AF65-F5344CB8AC3E}">
        <p14:creationId xmlns:p14="http://schemas.microsoft.com/office/powerpoint/2010/main" val="195048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FBDC7-4A7E-4E67-8D48-428EAC1F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команды </a:t>
            </a:r>
            <a:r>
              <a:rPr lang="en-US" dirty="0"/>
              <a:t>ROUTE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AC6A9-14D2-488E-B762-C27F5AD3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Выводит на экран и изменяет записи в локальной таблице IP-маршрутизации. Запущенная без параметров, команда </a:t>
            </a:r>
            <a:r>
              <a:rPr lang="ru-RU" dirty="0" err="1"/>
              <a:t>route</a:t>
            </a:r>
            <a:r>
              <a:rPr lang="ru-RU" dirty="0"/>
              <a:t> выводит справку.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route</a:t>
            </a:r>
            <a:r>
              <a:rPr lang="ru-RU" dirty="0"/>
              <a:t> [-f] [-p] [команда [ </a:t>
            </a:r>
            <a:r>
              <a:rPr lang="ru-RU" dirty="0" err="1"/>
              <a:t>конечная_точка</a:t>
            </a:r>
            <a:r>
              <a:rPr lang="ru-RU" dirty="0"/>
              <a:t>] [</a:t>
            </a:r>
            <a:r>
              <a:rPr lang="ru-RU" dirty="0" err="1"/>
              <a:t>mask</a:t>
            </a:r>
            <a:r>
              <a:rPr lang="ru-RU" dirty="0"/>
              <a:t> </a:t>
            </a:r>
            <a:r>
              <a:rPr lang="ru-RU" dirty="0" err="1"/>
              <a:t>маска_сети</a:t>
            </a:r>
            <a:r>
              <a:rPr lang="ru-RU" dirty="0"/>
              <a:t>] [шлюз] [</a:t>
            </a:r>
            <a:r>
              <a:rPr lang="ru-RU" dirty="0" err="1"/>
              <a:t>metric</a:t>
            </a:r>
            <a:r>
              <a:rPr lang="ru-RU" dirty="0"/>
              <a:t> метрика]] [</a:t>
            </a:r>
            <a:r>
              <a:rPr lang="ru-RU" dirty="0" err="1"/>
              <a:t>if</a:t>
            </a:r>
            <a:r>
              <a:rPr lang="ru-RU" dirty="0"/>
              <a:t> интерфейс]]</a:t>
            </a:r>
          </a:p>
        </p:txBody>
      </p:sp>
    </p:spTree>
    <p:extLst>
      <p:ext uri="{BB962C8B-B14F-4D97-AF65-F5344CB8AC3E}">
        <p14:creationId xmlns:p14="http://schemas.microsoft.com/office/powerpoint/2010/main" val="176216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B6908-A07B-4E57-8E6A-FF89BA2A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 команды </a:t>
            </a:r>
            <a:r>
              <a:rPr lang="en-US" dirty="0"/>
              <a:t>ROUTE</a:t>
            </a: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E75C35C-5470-4DEC-B2BA-29A0C6996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392"/>
              </p:ext>
            </p:extLst>
          </p:nvPr>
        </p:nvGraphicFramePr>
        <p:xfrm>
          <a:off x="1283425" y="2048523"/>
          <a:ext cx="9625149" cy="45637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7482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057667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1233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2186307">
                <a:tc>
                  <a:txBody>
                    <a:bodyPr/>
                    <a:lstStyle/>
                    <a:p>
                      <a:r>
                        <a:rPr lang="en-US" dirty="0"/>
                        <a:t>-f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Очищает таблицу маршрутизации от всех записей, которые не являются узловыми маршрутами (маршруты с маской подсети 255.255.255.255), сетевым маршрутом замыкания на себя (маршруты с конечной точкой 127.0.0.0 и маской подсети 255.0.0.0) или маршрутом многоадресной рассылки (маршруты с конечной точкой 224.0.0.0 и маской подсети 240.0.0.0).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717813">
                <a:tc>
                  <a:txBody>
                    <a:bodyPr/>
                    <a:lstStyle/>
                    <a:p>
                      <a:r>
                        <a:rPr lang="en-US" dirty="0"/>
                        <a:t>-p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При использовании данного параметра с командой </a:t>
                      </a:r>
                      <a:r>
                        <a:rPr lang="ru-RU" dirty="0" err="1">
                          <a:effectLst/>
                        </a:rPr>
                        <a:t>add</a:t>
                      </a:r>
                      <a:r>
                        <a:rPr lang="ru-RU" dirty="0">
                          <a:effectLst/>
                        </a:rPr>
                        <a:t> указанный маршрут добавляется в реестр и используется для инициализации таблицы IP-маршрутизации каждый раз при запуске протокола TCP/IP. По умолчанию добавленные маршруты не сохраняются при запуске протокола TCP/IP. При использовании параметра с командой </a:t>
                      </a:r>
                      <a:r>
                        <a:rPr lang="ru-RU" dirty="0" err="1">
                          <a:effectLst/>
                        </a:rPr>
                        <a:t>print</a:t>
                      </a:r>
                      <a:r>
                        <a:rPr lang="ru-RU" dirty="0">
                          <a:effectLst/>
                        </a:rPr>
                        <a:t> выводит на экран список постоянных маршрутов.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3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CB68D-315D-4DB6-983F-FD22C32B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 команды </a:t>
            </a:r>
            <a:r>
              <a:rPr lang="en-US" dirty="0"/>
              <a:t>ROUTE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CC074E8-3E6E-4F51-A27F-43A164C68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18236"/>
              </p:ext>
            </p:extLst>
          </p:nvPr>
        </p:nvGraphicFramePr>
        <p:xfrm>
          <a:off x="1283425" y="2048523"/>
          <a:ext cx="9625149" cy="426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7482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057667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1233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2186307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Указывает команду, которая будет запущена на удаленной системе. Доступны следующие </a:t>
                      </a:r>
                      <a:r>
                        <a:rPr lang="ru-RU" dirty="0" err="1"/>
                        <a:t>команды:add</a:t>
                      </a:r>
                      <a:r>
                        <a:rPr lang="ru-RU" dirty="0"/>
                        <a:t> - Добавление </a:t>
                      </a:r>
                      <a:r>
                        <a:rPr lang="ru-RU" dirty="0" err="1"/>
                        <a:t>маршрутаchange</a:t>
                      </a:r>
                      <a:r>
                        <a:rPr lang="ru-RU" dirty="0"/>
                        <a:t> - Изменение существующего </a:t>
                      </a:r>
                      <a:r>
                        <a:rPr lang="ru-RU" dirty="0" err="1"/>
                        <a:t>маршрутаdelete</a:t>
                      </a:r>
                      <a:r>
                        <a:rPr lang="ru-RU" dirty="0"/>
                        <a:t> - Удаление маршрута или </a:t>
                      </a:r>
                      <a:r>
                        <a:rPr lang="ru-RU" dirty="0" err="1"/>
                        <a:t>маршрутовprint</a:t>
                      </a:r>
                      <a:r>
                        <a:rPr lang="ru-RU" dirty="0"/>
                        <a:t> - Печать маршрута или маршрутов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717813">
                <a:tc>
                  <a:txBody>
                    <a:bodyPr/>
                    <a:lstStyle/>
                    <a:p>
                      <a:r>
                        <a:rPr lang="ru-RU" dirty="0" err="1"/>
                        <a:t>конечная_точка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конечную точку маршрута. Конечной точкой может быть сетевой IP-адрес (где разряды узла в сетевом адресе имеют значение 0), IP-адрес маршрута к узлу, или значение 0.0.0.0 для маршрута по умолчанию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78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D181C-F518-435E-88DE-927D845D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 команды </a:t>
            </a:r>
            <a:r>
              <a:rPr lang="en-US" dirty="0"/>
              <a:t>ROUTE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666165A-82F0-4AAD-B1BE-C1C77F92F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41516"/>
              </p:ext>
            </p:extLst>
          </p:nvPr>
        </p:nvGraphicFramePr>
        <p:xfrm>
          <a:off x="887766" y="2048522"/>
          <a:ext cx="10138299" cy="4313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1051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487248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473108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869903">
                <a:tc>
                  <a:txBody>
                    <a:bodyPr/>
                    <a:lstStyle/>
                    <a:p>
                      <a:r>
                        <a:rPr lang="en-US" dirty="0"/>
                        <a:t>mask </a:t>
                      </a:r>
                      <a:r>
                        <a:rPr lang="ru-RU" dirty="0" err="1"/>
                        <a:t>маска_сети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Указывает маску сети (также известной как маска подсети) в соответствии с точкой назначения. Маска сети может быть маской подсети соответствующей сетевому IP-адресу, например 255.255.255.255 для маршрута к узлу или 0.0.0.0. для маршрута по умолчанию. Если данный параметр пропущен, используется маска подсети 255.255.255.255. Конечная точка не может быть более точной, чем соответствующая маска подсети. Другими словами, значение разряда 1 в адресе конечной точки невозможно, если значение соответствующего разряда в маске подсети равно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689671">
                <a:tc>
                  <a:txBody>
                    <a:bodyPr/>
                    <a:lstStyle/>
                    <a:p>
                      <a:r>
                        <a:rPr lang="ru-RU" dirty="0"/>
                        <a:t>шлюз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IP-адрес пересылки или следующего перехода, по которому доступен набор адресов, определенный конечной точкой и маской подсети. Для локально подключенных маршрутов подсети, адрес шлюза — это IP-адрес, назначенный интерфейсу, который подключен к подсети. Для удаленных маршрутов, которые доступны через один или несколько маршрутизаторов, адрес шлюза — непосредственно доступный IP-адрес ближайшего маршрутизатора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02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CA8E1-38B9-4ED3-8E99-6EBBC346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параметры команды </a:t>
            </a:r>
            <a:r>
              <a:rPr lang="en-US" dirty="0"/>
              <a:t>ROUTE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7C8DC95-1EF7-422C-B0DD-D16CE7C4B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20234"/>
              </p:ext>
            </p:extLst>
          </p:nvPr>
        </p:nvGraphicFramePr>
        <p:xfrm>
          <a:off x="729449" y="1968625"/>
          <a:ext cx="10733102" cy="46447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916">
                  <a:extLst>
                    <a:ext uri="{9D8B030D-6E8A-4147-A177-3AD203B41FA5}">
                      <a16:colId xmlns:a16="http://schemas.microsoft.com/office/drawing/2014/main" val="454735279"/>
                    </a:ext>
                  </a:extLst>
                </a:gridCol>
                <a:gridCol w="8985186">
                  <a:extLst>
                    <a:ext uri="{9D8B030D-6E8A-4147-A177-3AD203B41FA5}">
                      <a16:colId xmlns:a16="http://schemas.microsoft.com/office/drawing/2014/main" val="3281884752"/>
                    </a:ext>
                  </a:extLst>
                </a:gridCol>
              </a:tblGrid>
              <a:tr h="349214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720961"/>
                  </a:ext>
                </a:extLst>
              </a:tr>
              <a:tr h="1716971">
                <a:tc>
                  <a:txBody>
                    <a:bodyPr/>
                    <a:lstStyle/>
                    <a:p>
                      <a:r>
                        <a:rPr lang="en-US" dirty="0"/>
                        <a:t>metric </a:t>
                      </a:r>
                      <a:r>
                        <a:rPr lang="ru-RU" dirty="0"/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Указывает маску сети (также известной как маска подсети) в соответствии с точкой назначения. Маска сети может быть маской подсети соответствующей сетевому IP-адресу, например 255.255.255.255 для маршрута к узлу или 0.0.0.0. для маршрута по умолчанию. Если данный параметр пропущен, используется маска подсети 255.255.255.255. Конечная точка не может быть более точной, чем соответствующая маска подсети. Другими словами, значение разряда 1 в адресе конечной точки невозможно, если значение соответствующего разряда в маске подсети равно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8229"/>
                  </a:ext>
                </a:extLst>
              </a:tr>
              <a:tr h="1484161">
                <a:tc>
                  <a:txBody>
                    <a:bodyPr/>
                    <a:lstStyle/>
                    <a:p>
                      <a:r>
                        <a:rPr lang="en-US" dirty="0"/>
                        <a:t>if </a:t>
                      </a:r>
                      <a:r>
                        <a:rPr lang="ru-RU" dirty="0"/>
                        <a:t>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IP-адрес пересылки или следующего перехода, по которому доступен набор адресов, определенный конечной точкой и маской подсети. Для локально подключенных маршрутов подсети, адрес шлюза — это IP-адрес, назначенный интерфейсу, который подключен к подсети. Для удаленных маршрутов, которые доступны через один или несколько маршрутизаторов, адрес шлюза — непосредственно доступный IP-адрес ближайшего маршрутизатора</a:t>
                      </a:r>
                      <a:endParaRPr lang="ru-RU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04852"/>
                  </a:ext>
                </a:extLst>
              </a:tr>
              <a:tr h="926217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ru-RU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Отображает справку в командной строке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8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17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7F33-AECC-4351-9F9B-1561D356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команды </a:t>
            </a:r>
            <a:r>
              <a:rPr lang="en-US" dirty="0"/>
              <a:t>ROUTE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E07FF4-8B32-473F-A9EF-31DCAA96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51" y="1905238"/>
            <a:ext cx="5771225" cy="45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5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7F33-AECC-4351-9F9B-1561D356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команды </a:t>
            </a:r>
            <a:r>
              <a:rPr lang="en-US" dirty="0"/>
              <a:t>ROUTE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640711-1490-468D-AF83-5B1B0FCE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5" y="1667978"/>
            <a:ext cx="5778254" cy="49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2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1129</Words>
  <Application>Microsoft Office PowerPoint</Application>
  <PresentationFormat>Широкоэкранный</PresentationFormat>
  <Paragraphs>80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Ион</vt:lpstr>
      <vt:lpstr>Лабораторная работа №7 Вариант III и II </vt:lpstr>
      <vt:lpstr>Команда ROUTE</vt:lpstr>
      <vt:lpstr>Синтаксис команды ROUTE</vt:lpstr>
      <vt:lpstr>Ключи параметры команды ROUTE</vt:lpstr>
      <vt:lpstr>Ключи параметры команды ROUTE</vt:lpstr>
      <vt:lpstr>Ключи параметры команды ROUTE</vt:lpstr>
      <vt:lpstr>Ключи параметры команды ROUTE</vt:lpstr>
      <vt:lpstr>Пример использования команды ROUTE</vt:lpstr>
      <vt:lpstr>Пример использования команды ROUTE</vt:lpstr>
      <vt:lpstr>Команда Pathping </vt:lpstr>
      <vt:lpstr>Синтаксис команды Pathping</vt:lpstr>
      <vt:lpstr>Ключи команды Pathping</vt:lpstr>
      <vt:lpstr>Ключи команды Pathping</vt:lpstr>
      <vt:lpstr>Ключи команды Pathping</vt:lpstr>
      <vt:lpstr>Ключи команды Pathping</vt:lpstr>
      <vt:lpstr>Пример использования команда Pathping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I и II</dc:title>
  <dc:creator>Михаил Иванов</dc:creator>
  <cp:lastModifiedBy>Михаил Иванов</cp:lastModifiedBy>
  <cp:revision>4</cp:revision>
  <dcterms:created xsi:type="dcterms:W3CDTF">2023-02-05T14:34:53Z</dcterms:created>
  <dcterms:modified xsi:type="dcterms:W3CDTF">2023-03-29T15:41:41Z</dcterms:modified>
</cp:coreProperties>
</file>