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21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44" autoAdjust="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D2C2-8474-44B3-9CBA-B15075F08EF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6A36-3118-479A-825F-2E41995D1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63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D2C2-8474-44B3-9CBA-B15075F08EF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6A36-3118-479A-825F-2E41995D1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25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D2C2-8474-44B3-9CBA-B15075F08EF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6A36-3118-479A-825F-2E41995D1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12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D2C2-8474-44B3-9CBA-B15075F08EF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6A36-3118-479A-825F-2E41995D1A3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586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D2C2-8474-44B3-9CBA-B15075F08EF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6A36-3118-479A-825F-2E41995D1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11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D2C2-8474-44B3-9CBA-B15075F08EF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6A36-3118-479A-825F-2E41995D1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53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D2C2-8474-44B3-9CBA-B15075F08EF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6A36-3118-479A-825F-2E41995D1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127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D2C2-8474-44B3-9CBA-B15075F08EF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6A36-3118-479A-825F-2E41995D1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131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D2C2-8474-44B3-9CBA-B15075F08EF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6A36-3118-479A-825F-2E41995D1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47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D2C2-8474-44B3-9CBA-B15075F08EF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6A36-3118-479A-825F-2E41995D1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09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D2C2-8474-44B3-9CBA-B15075F08EF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6A36-3118-479A-825F-2E41995D1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55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D2C2-8474-44B3-9CBA-B15075F08EF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6A36-3118-479A-825F-2E41995D1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81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D2C2-8474-44B3-9CBA-B15075F08EF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6A36-3118-479A-825F-2E41995D1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3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D2C2-8474-44B3-9CBA-B15075F08EF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6A36-3118-479A-825F-2E41995D1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0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D2C2-8474-44B3-9CBA-B15075F08EF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6A36-3118-479A-825F-2E41995D1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08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D2C2-8474-44B3-9CBA-B15075F08EF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6A36-3118-479A-825F-2E41995D1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18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D2C2-8474-44B3-9CBA-B15075F08EF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6A36-3118-479A-825F-2E41995D1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6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7D5D2C2-8474-44B3-9CBA-B15075F08EF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FE96A36-3118-479A-825F-2E41995D1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768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A2CB1-83AC-44AC-92A8-D1DA2ACEB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554" y="1600199"/>
            <a:ext cx="10038712" cy="1828801"/>
          </a:xfrm>
        </p:spPr>
        <p:txBody>
          <a:bodyPr>
            <a:noAutofit/>
          </a:bodyPr>
          <a:lstStyle/>
          <a:p>
            <a:r>
              <a:rPr lang="ru-RU" sz="4000" dirty="0">
                <a:effectLst/>
                <a:latin typeface="Impact" panose="020B0806030902050204" pitchFamily="34" charset="0"/>
              </a:rPr>
              <a:t>Команда </a:t>
            </a:r>
            <a:r>
              <a:rPr lang="en-US" sz="4000" dirty="0">
                <a:effectLst/>
                <a:latin typeface="Impact" panose="020B0806030902050204" pitchFamily="34" charset="0"/>
              </a:rPr>
              <a:t>route</a:t>
            </a:r>
            <a:endParaRPr lang="ru-RU" sz="4000" dirty="0">
              <a:effectLst/>
              <a:latin typeface="Impact" panose="020B080603090205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C88579-4B27-42C3-ADA1-3EA782F74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750" y="4512738"/>
            <a:ext cx="9440034" cy="1049867"/>
          </a:xfrm>
        </p:spPr>
        <p:txBody>
          <a:bodyPr>
            <a:noAutofit/>
          </a:bodyPr>
          <a:lstStyle/>
          <a:p>
            <a:pPr algn="r"/>
            <a:r>
              <a:rPr lang="ru-RU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Выполнил:</a:t>
            </a:r>
            <a:r>
              <a:rPr lang="ru-RU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студент группы 3ПКС-220</a:t>
            </a:r>
          </a:p>
          <a:p>
            <a:pPr algn="r"/>
            <a:r>
              <a:rPr lang="ru-RU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Мамедов Руслан</a:t>
            </a:r>
          </a:p>
          <a:p>
            <a:pPr algn="r"/>
            <a:r>
              <a:rPr lang="ru-RU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Преподаватель:</a:t>
            </a:r>
            <a:r>
              <a:rPr lang="ru-RU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Сибирев</a:t>
            </a:r>
            <a:r>
              <a:rPr lang="ru-RU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И.В.</a:t>
            </a:r>
          </a:p>
          <a:p>
            <a:endParaRPr lang="ru-RU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95985" y="418873"/>
            <a:ext cx="92375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tx2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Финансовый университет при правительстве Российской Федерации</a:t>
            </a:r>
            <a:br>
              <a:rPr lang="ru-RU" dirty="0">
                <a:solidFill>
                  <a:schemeClr val="tx2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</a:br>
            <a:br>
              <a:rPr lang="ru-RU" dirty="0">
                <a:solidFill>
                  <a:schemeClr val="tx2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2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КОЛЛЕДЖ ИНФОРМАТИКИ И ПРОГРАММИРОВАНИЯ</a:t>
            </a:r>
            <a:r>
              <a:rPr lang="ru-RU" dirty="0">
                <a:solidFill>
                  <a:schemeClr val="tx2"/>
                </a:solidFill>
                <a:latin typeface="Impact" panose="020B0806030902050204" pitchFamily="34" charset="0"/>
              </a:rPr>
              <a:t> 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5696" y="6292338"/>
            <a:ext cx="1598141" cy="3693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indent="0" algn="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defRPr>
            </a:lvl1pPr>
            <a:lvl2pPr indent="0"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indent="0"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indent="0"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indent="0"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indent="0"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indent="0"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indent="0"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indent="0"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pPr algn="ctr"/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412725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81C9C-8E4F-4DE2-A61A-ABBD7864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9CB903-F8C2-4442-AD31-BED24C20A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029805" cy="4058751"/>
          </a:xfrm>
        </p:spPr>
        <p:txBody>
          <a:bodyPr/>
          <a:lstStyle/>
          <a:p>
            <a:r>
              <a:rPr lang="ru-RU" dirty="0"/>
              <a:t>Команда, используемая для просмотра и управления таблицей маршрутизации IP в Unix-подобных операционных системах и операционных системах Microsoft Windows, а также в IBM OS/2 и </a:t>
            </a:r>
            <a:r>
              <a:rPr lang="ru-RU" dirty="0" err="1"/>
              <a:t>ReactOS</a:t>
            </a:r>
            <a:r>
              <a:rPr lang="ru-RU" dirty="0"/>
              <a:t>. Ручное управление таблицей маршрутизации характерно для статической маршрутизации.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626377-C55F-4AD9-8807-C3801416B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2"/>
          <a:stretch/>
        </p:blipFill>
        <p:spPr bwMode="auto">
          <a:xfrm>
            <a:off x="6155269" y="1456267"/>
            <a:ext cx="5571067" cy="371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15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D24C8B8-8941-46FD-A05E-474235E2A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304800"/>
            <a:ext cx="11717867" cy="629920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3200" dirty="0">
                <a:solidFill>
                  <a:srgbClr val="FF0000"/>
                </a:solidFill>
              </a:rPr>
              <a:t>Формат командной строки:</a:t>
            </a:r>
          </a:p>
          <a:p>
            <a:pPr marL="36900" indent="0">
              <a:buNone/>
            </a:pPr>
            <a:endParaRPr lang="ru-RU" sz="3200" dirty="0"/>
          </a:p>
          <a:p>
            <a:pPr marL="36900" indent="0">
              <a:buNone/>
            </a:pPr>
            <a:r>
              <a:rPr lang="ru-RU" sz="2400" dirty="0">
                <a:solidFill>
                  <a:srgbClr val="FFC000"/>
                </a:solidFill>
              </a:rPr>
              <a:t>ROUTE [-f] [-p] [-4|-6] </a:t>
            </a:r>
            <a:r>
              <a:rPr lang="ru-RU" sz="2400" dirty="0" err="1">
                <a:solidFill>
                  <a:srgbClr val="FFC000"/>
                </a:solidFill>
              </a:rPr>
              <a:t>command</a:t>
            </a:r>
            <a:r>
              <a:rPr lang="ru-RU" sz="2400" dirty="0">
                <a:solidFill>
                  <a:srgbClr val="FFC000"/>
                </a:solidFill>
              </a:rPr>
              <a:t> [</a:t>
            </a:r>
            <a:r>
              <a:rPr lang="ru-RU" sz="2400" dirty="0" err="1">
                <a:solidFill>
                  <a:srgbClr val="FFC000"/>
                </a:solidFill>
              </a:rPr>
              <a:t>destination</a:t>
            </a:r>
            <a:r>
              <a:rPr lang="ru-RU" sz="2400" dirty="0">
                <a:solidFill>
                  <a:srgbClr val="FFC000"/>
                </a:solidFill>
              </a:rPr>
              <a:t>] [MASK </a:t>
            </a:r>
            <a:r>
              <a:rPr lang="ru-RU" sz="2400" dirty="0" err="1">
                <a:solidFill>
                  <a:srgbClr val="FFC000"/>
                </a:solidFill>
              </a:rPr>
              <a:t>netmask</a:t>
            </a:r>
            <a:r>
              <a:rPr lang="ru-RU" sz="2400" dirty="0">
                <a:solidFill>
                  <a:srgbClr val="FFC000"/>
                </a:solidFill>
              </a:rPr>
              <a:t>] [</a:t>
            </a:r>
            <a:r>
              <a:rPr lang="ru-RU" sz="2400" dirty="0" err="1">
                <a:solidFill>
                  <a:srgbClr val="FFC000"/>
                </a:solidFill>
              </a:rPr>
              <a:t>gateway</a:t>
            </a:r>
            <a:r>
              <a:rPr lang="ru-RU" sz="2400" dirty="0">
                <a:solidFill>
                  <a:srgbClr val="FFC000"/>
                </a:solidFill>
              </a:rPr>
              <a:t>] [METRIC </a:t>
            </a:r>
            <a:r>
              <a:rPr lang="ru-RU" sz="2400" dirty="0" err="1">
                <a:solidFill>
                  <a:srgbClr val="FFC000"/>
                </a:solidFill>
              </a:rPr>
              <a:t>metric</a:t>
            </a:r>
            <a:r>
              <a:rPr lang="ru-RU" sz="2400" dirty="0">
                <a:solidFill>
                  <a:srgbClr val="FFC000"/>
                </a:solidFill>
              </a:rPr>
              <a:t>] [IF </a:t>
            </a:r>
            <a:r>
              <a:rPr lang="ru-RU" sz="2400" dirty="0" err="1">
                <a:solidFill>
                  <a:srgbClr val="FFC000"/>
                </a:solidFill>
              </a:rPr>
              <a:t>interface</a:t>
            </a:r>
            <a:r>
              <a:rPr lang="ru-RU" sz="2400" dirty="0">
                <a:solidFill>
                  <a:srgbClr val="FFC000"/>
                </a:solidFill>
              </a:rPr>
              <a:t>]</a:t>
            </a:r>
          </a:p>
          <a:p>
            <a:pPr marL="36900" indent="0">
              <a:buNone/>
            </a:pPr>
            <a:r>
              <a:rPr lang="ru-RU" sz="2400" dirty="0"/>
              <a:t>Подсказку по параметрам командной строки можно получить используя встроенную справку (</a:t>
            </a:r>
            <a:r>
              <a:rPr lang="ru-RU" sz="2400" dirty="0" err="1">
                <a:solidFill>
                  <a:srgbClr val="FF0000"/>
                </a:solidFill>
              </a:rPr>
              <a:t>route</a:t>
            </a:r>
            <a:r>
              <a:rPr lang="ru-RU" sz="2400" dirty="0">
                <a:solidFill>
                  <a:srgbClr val="FF0000"/>
                </a:solidFill>
              </a:rPr>
              <a:t>/?</a:t>
            </a:r>
            <a:r>
              <a:rPr lang="ru-RU" sz="2400" dirty="0"/>
              <a:t>):</a:t>
            </a:r>
          </a:p>
          <a:p>
            <a:pPr marL="699750" lvl="1" indent="-285750"/>
            <a:r>
              <a:rPr lang="ru-RU" sz="2000" dirty="0">
                <a:solidFill>
                  <a:srgbClr val="FF0000"/>
                </a:solidFill>
              </a:rPr>
              <a:t>-f </a:t>
            </a:r>
            <a:r>
              <a:rPr lang="ru-RU" sz="2000" dirty="0"/>
              <a:t>- Очистка таблиц маршрутов от записей всех шлюзов. При указании одной из команд таблицы очищаются до выполнения команды.</a:t>
            </a:r>
          </a:p>
          <a:p>
            <a:pPr marL="699750" lvl="1" indent="-285750"/>
            <a:r>
              <a:rPr lang="ru-RU" sz="2000" dirty="0">
                <a:solidFill>
                  <a:srgbClr val="FF0000"/>
                </a:solidFill>
              </a:rPr>
              <a:t>-p </a:t>
            </a:r>
            <a:r>
              <a:rPr lang="ru-RU" sz="2000" dirty="0"/>
              <a:t>- При использовании с командой ADD задает сохранение маршрута при перезагрузке системы. По умолчанию маршруты не сохраняются при перезагрузке. Пропускается для остальных команд, изменяющих соответствующие постоянные маршруты. Этот параметр не поддерживается в Windows 95.</a:t>
            </a:r>
          </a:p>
          <a:p>
            <a:pPr marL="699750" lvl="1" indent="-285750"/>
            <a:r>
              <a:rPr lang="ru-RU" sz="2000" dirty="0">
                <a:solidFill>
                  <a:srgbClr val="FF0000"/>
                </a:solidFill>
              </a:rPr>
              <a:t>-4 </a:t>
            </a:r>
            <a:r>
              <a:rPr lang="ru-RU" sz="2000" dirty="0"/>
              <a:t>- Обязательное использование протокола IPv4.</a:t>
            </a:r>
          </a:p>
          <a:p>
            <a:pPr marL="699750" lvl="1" indent="-285750"/>
            <a:r>
              <a:rPr lang="ru-RU" sz="2000" dirty="0">
                <a:solidFill>
                  <a:srgbClr val="FF0000"/>
                </a:solidFill>
              </a:rPr>
              <a:t>-6 </a:t>
            </a:r>
            <a:r>
              <a:rPr lang="ru-RU" sz="2000" dirty="0"/>
              <a:t>- Обязательное использование протокола IPv6.</a:t>
            </a:r>
          </a:p>
        </p:txBody>
      </p:sp>
    </p:spTree>
    <p:extLst>
      <p:ext uri="{BB962C8B-B14F-4D97-AF65-F5344CB8AC3E}">
        <p14:creationId xmlns:p14="http://schemas.microsoft.com/office/powerpoint/2010/main" val="136917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CD988AF-EB05-43A3-8858-FAB9E4F3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2" y="279401"/>
            <a:ext cx="11514667" cy="6307666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rgbClr val="FF0000"/>
                </a:solidFill>
              </a:rPr>
              <a:t>command</a:t>
            </a:r>
            <a:r>
              <a:rPr lang="ru-RU" dirty="0"/>
              <a:t> - Одна из следующих команд: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FFC000"/>
                </a:solidFill>
              </a:rPr>
              <a:t>- PRINT </a:t>
            </a:r>
            <a:r>
              <a:rPr lang="ru-RU" dirty="0"/>
              <a:t>- Печать маршрута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FFC000"/>
                </a:solidFill>
              </a:rPr>
              <a:t>- ADD </a:t>
            </a:r>
            <a:r>
              <a:rPr lang="ru-RU" dirty="0"/>
              <a:t>- Добавление маршрута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FFC000"/>
                </a:solidFill>
              </a:rPr>
              <a:t>- DELETE </a:t>
            </a:r>
            <a:r>
              <a:rPr lang="ru-RU" dirty="0"/>
              <a:t>- Удаление маршрута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FFC000"/>
                </a:solidFill>
              </a:rPr>
              <a:t>- CHANGE </a:t>
            </a:r>
            <a:r>
              <a:rPr lang="ru-RU" dirty="0"/>
              <a:t>- Изменение существующего маршрута</a:t>
            </a:r>
          </a:p>
          <a:p>
            <a:r>
              <a:rPr lang="ru-RU" dirty="0" err="1">
                <a:solidFill>
                  <a:srgbClr val="FF0000"/>
                </a:solidFill>
              </a:rPr>
              <a:t>destination</a:t>
            </a:r>
            <a:r>
              <a:rPr lang="ru-RU" dirty="0"/>
              <a:t> - Адресуемый узел.</a:t>
            </a:r>
          </a:p>
          <a:p>
            <a:r>
              <a:rPr lang="ru-RU" dirty="0">
                <a:solidFill>
                  <a:srgbClr val="FF0000"/>
                </a:solidFill>
              </a:rPr>
              <a:t>MASK </a:t>
            </a:r>
            <a:r>
              <a:rPr lang="ru-RU" dirty="0"/>
              <a:t>- Указывает, что следующий параметр интерпретируется как маска сети.</a:t>
            </a:r>
          </a:p>
          <a:p>
            <a:r>
              <a:rPr lang="ru-RU" dirty="0" err="1">
                <a:solidFill>
                  <a:srgbClr val="FF0000"/>
                </a:solidFill>
              </a:rPr>
              <a:t>netmask</a:t>
            </a:r>
            <a:r>
              <a:rPr lang="ru-RU" dirty="0"/>
              <a:t> - Значение маски подсети для записи данного маршрута. Если этот параметр не задан, по умолчанию используется значение 255.255.255.255.</a:t>
            </a:r>
          </a:p>
          <a:p>
            <a:r>
              <a:rPr lang="ru-RU" dirty="0" err="1">
                <a:solidFill>
                  <a:srgbClr val="FF0000"/>
                </a:solidFill>
              </a:rPr>
              <a:t>gateway</a:t>
            </a:r>
            <a:r>
              <a:rPr lang="ru-RU" dirty="0"/>
              <a:t> - Шлюз.</a:t>
            </a:r>
          </a:p>
          <a:p>
            <a:r>
              <a:rPr lang="ru-RU" dirty="0" err="1">
                <a:solidFill>
                  <a:srgbClr val="FF0000"/>
                </a:solidFill>
              </a:rPr>
              <a:t>interface</a:t>
            </a:r>
            <a:r>
              <a:rPr lang="ru-RU" dirty="0"/>
              <a:t> - Номер интерфейса для указанного маршрута.</a:t>
            </a:r>
          </a:p>
          <a:p>
            <a:r>
              <a:rPr lang="ru-RU" dirty="0">
                <a:solidFill>
                  <a:srgbClr val="FF0000"/>
                </a:solidFill>
              </a:rPr>
              <a:t>METRIC</a:t>
            </a:r>
            <a:r>
              <a:rPr lang="ru-RU" dirty="0"/>
              <a:t> - Определение метрики, т.е. цены для адресуемого узла. Чем ниже значение метрики, тем выше приоритет узла при построении маршрута.</a:t>
            </a:r>
          </a:p>
        </p:txBody>
      </p:sp>
    </p:spTree>
    <p:extLst>
      <p:ext uri="{BB962C8B-B14F-4D97-AF65-F5344CB8AC3E}">
        <p14:creationId xmlns:p14="http://schemas.microsoft.com/office/powerpoint/2010/main" val="107106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2FE949A-1E64-4AAE-ACB9-9D99E0E0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11200"/>
            <a:ext cx="10972800" cy="5782733"/>
          </a:xfrm>
        </p:spPr>
        <p:txBody>
          <a:bodyPr>
            <a:normAutofit fontScale="85000" lnSpcReduction="20000"/>
          </a:bodyPr>
          <a:lstStyle/>
          <a:p>
            <a:r>
              <a:rPr lang="ru-RU" sz="3000" dirty="0">
                <a:solidFill>
                  <a:srgbClr val="FF0000"/>
                </a:solidFill>
              </a:rPr>
              <a:t>Примеры:</a:t>
            </a:r>
          </a:p>
          <a:p>
            <a:endParaRPr lang="ru-RU" dirty="0"/>
          </a:p>
          <a:p>
            <a:r>
              <a:rPr lang="en-US" dirty="0">
                <a:solidFill>
                  <a:srgbClr val="FF0000"/>
                </a:solidFill>
              </a:rPr>
              <a:t>route PRINT </a:t>
            </a:r>
            <a:r>
              <a:rPr lang="en-US" dirty="0"/>
              <a:t>- </a:t>
            </a:r>
            <a:r>
              <a:rPr lang="ru-RU" dirty="0"/>
              <a:t>отобразить таблицу маршрутов</a:t>
            </a:r>
          </a:p>
          <a:p>
            <a:r>
              <a:rPr lang="en-US" dirty="0">
                <a:solidFill>
                  <a:srgbClr val="FF0000"/>
                </a:solidFill>
              </a:rPr>
              <a:t>route PRINT </a:t>
            </a:r>
            <a:r>
              <a:rPr lang="en-US" dirty="0">
                <a:solidFill>
                  <a:srgbClr val="FFC000"/>
                </a:solidFill>
              </a:rPr>
              <a:t>-4 </a:t>
            </a:r>
            <a:r>
              <a:rPr lang="en-US" dirty="0"/>
              <a:t>- </a:t>
            </a:r>
            <a:r>
              <a:rPr lang="ru-RU" dirty="0"/>
              <a:t>отобразить таблицу маршрутов только для </a:t>
            </a:r>
            <a:r>
              <a:rPr lang="en-US" dirty="0"/>
              <a:t>IPv4</a:t>
            </a:r>
          </a:p>
          <a:p>
            <a:r>
              <a:rPr lang="en-US" dirty="0">
                <a:solidFill>
                  <a:srgbClr val="FF0000"/>
                </a:solidFill>
              </a:rPr>
              <a:t>route PRINT </a:t>
            </a:r>
            <a:r>
              <a:rPr lang="en-US" dirty="0">
                <a:solidFill>
                  <a:srgbClr val="FFC000"/>
                </a:solidFill>
              </a:rPr>
              <a:t>-6 </a:t>
            </a:r>
            <a:r>
              <a:rPr lang="en-US" dirty="0"/>
              <a:t>- </a:t>
            </a:r>
            <a:r>
              <a:rPr lang="ru-RU" dirty="0"/>
              <a:t>отобразить таблицу маршрутов только для </a:t>
            </a:r>
            <a:r>
              <a:rPr lang="en-US" dirty="0"/>
              <a:t>IPv6</a:t>
            </a:r>
          </a:p>
          <a:p>
            <a:r>
              <a:rPr lang="en-US" dirty="0">
                <a:solidFill>
                  <a:srgbClr val="FF0000"/>
                </a:solidFill>
              </a:rPr>
              <a:t>route PRINT </a:t>
            </a:r>
            <a:r>
              <a:rPr lang="en-US" dirty="0">
                <a:solidFill>
                  <a:srgbClr val="FFC000"/>
                </a:solidFill>
              </a:rPr>
              <a:t>157* </a:t>
            </a:r>
            <a:r>
              <a:rPr lang="en-US" dirty="0"/>
              <a:t>- </a:t>
            </a:r>
            <a:r>
              <a:rPr lang="ru-RU" dirty="0"/>
              <a:t>отобразить таблицу маршрутов только для узлов, начинающихся со 157</a:t>
            </a:r>
          </a:p>
          <a:p>
            <a:endParaRPr lang="ru-RU" dirty="0"/>
          </a:p>
          <a:p>
            <a:r>
              <a:rPr lang="ru-RU" dirty="0"/>
              <a:t>Если сетевой интерфейс (</a:t>
            </a:r>
            <a:r>
              <a:rPr lang="en-US" dirty="0"/>
              <a:t>IF) </a:t>
            </a:r>
            <a:r>
              <a:rPr lang="ru-RU" dirty="0"/>
              <a:t>не задан, то производится попытка найти лучший интерфейс для указанного шлюза.</a:t>
            </a:r>
          </a:p>
          <a:p>
            <a:r>
              <a:rPr lang="en-US" dirty="0">
                <a:solidFill>
                  <a:srgbClr val="FF0000"/>
                </a:solidFill>
              </a:rPr>
              <a:t>route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ADD 3ffe::/32 3ffe::1 </a:t>
            </a:r>
            <a:r>
              <a:rPr lang="en-US" dirty="0"/>
              <a:t>- </a:t>
            </a:r>
            <a:r>
              <a:rPr lang="ru-RU" dirty="0"/>
              <a:t>добавить новый маршрут для узла с </a:t>
            </a:r>
            <a:r>
              <a:rPr lang="en-US" dirty="0"/>
              <a:t>IPv6</a:t>
            </a:r>
            <a:endParaRPr lang="ru-RU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route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CHANGE 157.0.0.0 MASK 255.0.0.0 157.55.80.5 METRIC 2 IF 2</a:t>
            </a:r>
            <a:r>
              <a:rPr lang="en-US" dirty="0"/>
              <a:t> - </a:t>
            </a:r>
            <a:r>
              <a:rPr lang="ru-RU" dirty="0"/>
              <a:t>изменить существующий маршрут для узла </a:t>
            </a:r>
            <a:r>
              <a:rPr lang="en-US" dirty="0"/>
              <a:t>IPv4</a:t>
            </a:r>
          </a:p>
          <a:p>
            <a:r>
              <a:rPr lang="ru-RU" dirty="0"/>
              <a:t>Параметр </a:t>
            </a:r>
            <a:r>
              <a:rPr lang="en-US" dirty="0"/>
              <a:t>CHANGE </a:t>
            </a:r>
            <a:r>
              <a:rPr lang="ru-RU" dirty="0"/>
              <a:t>используется только для изменения шлюза или метрики.</a:t>
            </a:r>
          </a:p>
          <a:p>
            <a:endParaRPr lang="ru-RU" dirty="0"/>
          </a:p>
          <a:p>
            <a:r>
              <a:rPr lang="en-US" dirty="0">
                <a:solidFill>
                  <a:srgbClr val="FF0000"/>
                </a:solidFill>
              </a:rPr>
              <a:t>route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DELETE 157.0.0.0 </a:t>
            </a:r>
            <a:r>
              <a:rPr lang="en-US" dirty="0"/>
              <a:t>- </a:t>
            </a:r>
            <a:r>
              <a:rPr lang="ru-RU" dirty="0"/>
              <a:t>удалить маршрут для </a:t>
            </a:r>
            <a:r>
              <a:rPr lang="en-US" dirty="0"/>
              <a:t>IPv4.</a:t>
            </a:r>
          </a:p>
          <a:p>
            <a:r>
              <a:rPr lang="en-US" dirty="0">
                <a:solidFill>
                  <a:srgbClr val="FF0000"/>
                </a:solidFill>
              </a:rPr>
              <a:t>route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DELETE 3ffe::/32 </a:t>
            </a:r>
            <a:r>
              <a:rPr lang="en-US" dirty="0"/>
              <a:t>- </a:t>
            </a:r>
            <a:r>
              <a:rPr lang="ru-RU" dirty="0"/>
              <a:t>удалить маршрут для </a:t>
            </a:r>
            <a:r>
              <a:rPr lang="en-US" dirty="0"/>
              <a:t>IPV6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845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127</TotalTime>
  <Words>429</Words>
  <Application>Microsoft Office PowerPoint</Application>
  <PresentationFormat>Широкоэкранный</PresentationFormat>
  <Paragraphs>42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Calisto MT</vt:lpstr>
      <vt:lpstr>Impact</vt:lpstr>
      <vt:lpstr>Wingdings</vt:lpstr>
      <vt:lpstr>Wingdings 2</vt:lpstr>
      <vt:lpstr>Сланец</vt:lpstr>
      <vt:lpstr>Команда route</vt:lpstr>
      <vt:lpstr>Определение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route</dc:title>
  <dc:creator>Jack_Voron</dc:creator>
  <cp:lastModifiedBy>Jack_Voron</cp:lastModifiedBy>
  <cp:revision>3</cp:revision>
  <dcterms:created xsi:type="dcterms:W3CDTF">2023-02-05T15:14:58Z</dcterms:created>
  <dcterms:modified xsi:type="dcterms:W3CDTF">2023-02-05T17:23:11Z</dcterms:modified>
</cp:coreProperties>
</file>