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E57"/>
    <a:srgbClr val="3C1147"/>
    <a:srgbClr val="BF1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78"/>
  </p:normalViewPr>
  <p:slideViewPr>
    <p:cSldViewPr snapToGrid="0" snapToObjects="1">
      <p:cViewPr>
        <p:scale>
          <a:sx n="73" d="100"/>
          <a:sy n="73" d="100"/>
        </p:scale>
        <p:origin x="78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CA33-0D43-9E4E-B4F6-755DF769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BE01A-EB9A-E34C-9C53-C2E3E27EF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F5ECD-5D9B-C742-8BF0-88CA5358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02/06/2023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A4BE-72D2-BE41-9D8A-823668CB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7CD9-D765-7C4C-AB07-F6DB2FB9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4907D-686C-2C44-B0CA-FE5242F11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2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D2D7-4DB9-834C-A8C0-BF3E25CD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D757-CB7F-0B4C-A4D8-2F63FB310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6944-7380-7A42-B9F4-63174D42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02/06/2023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5D2DC-EB18-3A4D-BD37-0E6E362B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A4AD-FF4C-2443-B762-CCC760BA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7397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624C0-8AF4-624C-8F8F-9CEDA5D95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F449A-3A70-3849-ADF7-9447B8226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6945-A373-8540-B260-08843B0E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02/06/2023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3EFE0-C3CF-5644-819A-D505FE5C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79DD3-DEAB-5144-B2B5-F3D0B86B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2741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B51A-99A1-EB48-9497-6A0BDFF1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7EA3-1EEC-E545-91A6-378D7B1A4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D166-141A-4A44-AA5C-5C1F08C8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02/06/2023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65B5F-16F5-8B44-B97B-55DEC6A2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2284-ABC4-054C-969F-B352269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432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5CB1-EA70-764F-8CD6-9D6F0A9E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6AA93-094F-7049-B70E-7F317BA50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BF3E-8AE5-A04B-BC8E-DAD929D7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02/06/2023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4AFCE-E767-F547-B014-B3A1219E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A7801-85C1-C545-80E4-1B955DB3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560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7C72-C8F5-314A-91F1-0424B919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9C82-A422-344B-B0CF-D29AEF2AF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4FBAE-30E0-9245-A304-E64EB9A1E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FBCCC-2BF9-9043-9F3E-B6D8186E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02/06/2023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AB3A0-A6F6-A543-86C9-9C5074E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DA53A-C9D0-D247-A3B5-3EDC21A7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879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B657-0A3D-5448-A61C-613A2411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311A6-43DF-0740-9C91-FDE0D4ADF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F2BCB-74A0-C043-A360-A5515300E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86045-DF9D-0442-9D17-3B538B1A9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B4FFE-139D-8B48-9EDA-D7ADEF621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25DC7-5AFE-0B4E-86B1-3BBDEA6E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02/06/2023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113EA-C759-554F-AFEE-E1D55036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D6372-A089-024A-B41D-00C184D1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9662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3038-2CF3-944E-B78B-CE7BAF17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A8B1D-DD6F-1A49-AF6E-2804CFEC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02/06/2023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B78C9-C987-8849-9A43-3389C939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71A8A-13FD-E542-B643-32B3CB96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5119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661CF-A567-0F4F-BB65-39337E26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02/06/2023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775BC-F842-C944-A645-B8C42BE9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CC051-1D65-6E4A-8807-52647DD4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2402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84B3-74E6-9C4B-8B9C-721098C1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47EE-867E-9A41-8BB8-E2EB2A9D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7BAC9-5DF9-3643-BD64-3A16DD50F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80708-F252-614D-8F60-5998CEBB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02/06/2023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AFE47-5D8C-1644-A131-0F4B4752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3213A-DAC8-6147-90F6-35D23969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7026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7629-9BC8-5C4A-AE3F-14F3E5D8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65889-7493-A64E-B6A4-37527F619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442FA-3DF1-F440-8042-7DD143CB9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CDD8E-F8A7-5F46-89BB-2B1479C1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en-UA" smtClean="0"/>
              <a:t>02/06/2023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29CD4-3FC9-824B-A3B2-2BD6D621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09970-281C-1943-B9B5-19AC8C94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2083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29CB9-2BED-2346-9C2A-819A00D7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EF42F-09AA-FF41-8DA5-C7FDE1D2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A2793-5E87-B240-B0C1-F1FAF274B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4704C-C94A-0947-A038-B26E48F13119}" type="datetimeFigureOut">
              <a:rPr lang="en-UA" smtClean="0"/>
              <a:t>02/06/2023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1CF6-7A07-D94D-94C6-AFA3A734A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1A70-38F1-214F-AA63-AF0724F45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B2A3-568C-5F4A-9B16-8404BED5D2A9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660F7-6B41-5D4C-8AC2-0C9C5D01AE3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c.ru/docs/network/tcp-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45D6-7B72-D544-BC62-F9F725C23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970" y="1597251"/>
            <a:ext cx="5052646" cy="2387600"/>
          </a:xfrm>
        </p:spPr>
        <p:txBody>
          <a:bodyPr>
            <a:normAutofit/>
          </a:bodyPr>
          <a:lstStyle/>
          <a:p>
            <a:pPr algn="l"/>
            <a:r>
              <a:rPr lang="ru-RU" sz="5400" dirty="0">
                <a:solidFill>
                  <a:srgbClr val="FEBE57"/>
                </a:solidFill>
                <a:latin typeface="+mn-lt"/>
              </a:rPr>
              <a:t>Лабораторная работа №7</a:t>
            </a:r>
            <a:br>
              <a:rPr lang="ru-RU" sz="5400" dirty="0">
                <a:solidFill>
                  <a:srgbClr val="FEBE57"/>
                </a:solidFill>
                <a:latin typeface="+mn-lt"/>
              </a:rPr>
            </a:br>
            <a:r>
              <a:rPr lang="ru-RU" sz="2400" dirty="0">
                <a:solidFill>
                  <a:srgbClr val="FEBE57"/>
                </a:solidFill>
                <a:latin typeface="+mn-lt"/>
              </a:rPr>
              <a:t>Вариант №3</a:t>
            </a:r>
            <a:endParaRPr lang="en-UA" sz="5400" dirty="0">
              <a:solidFill>
                <a:srgbClr val="FEBE57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47514-90F1-0B4F-B435-06C1AED22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970" y="4329967"/>
            <a:ext cx="5052646" cy="165576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rgbClr val="BF183F"/>
                </a:solidFill>
              </a:rPr>
              <a:t>Батхиев Ахмед Борисович</a:t>
            </a:r>
          </a:p>
          <a:p>
            <a:pPr algn="l"/>
            <a:r>
              <a:rPr lang="ru-RU" sz="2000" dirty="0">
                <a:solidFill>
                  <a:srgbClr val="BF183F"/>
                </a:solidFill>
              </a:rPr>
              <a:t>3ПКС-220</a:t>
            </a:r>
            <a:endParaRPr lang="en-UA" sz="2000" dirty="0">
              <a:solidFill>
                <a:srgbClr val="BF18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951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4A45-C9EE-C746-B245-51E78657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26" y="144638"/>
            <a:ext cx="10515600" cy="1130928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EBE57"/>
                </a:solidFill>
              </a:rPr>
              <a:t>Команда </a:t>
            </a:r>
            <a:r>
              <a:rPr lang="en-US" b="1" dirty="0">
                <a:solidFill>
                  <a:srgbClr val="FEBE57"/>
                </a:solidFill>
              </a:rPr>
              <a:t>route</a:t>
            </a:r>
            <a:endParaRPr lang="en-UA" b="1" dirty="0">
              <a:solidFill>
                <a:srgbClr val="FEBE5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52798A-F25C-61B2-53EF-4684F0CC45E6}"/>
              </a:ext>
            </a:extLst>
          </p:cNvPr>
          <p:cNvSpPr txBox="1"/>
          <p:nvPr/>
        </p:nvSpPr>
        <p:spPr>
          <a:xfrm>
            <a:off x="442821" y="1496054"/>
            <a:ext cx="9230265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FEBE57"/>
                </a:solidFill>
              </a:rPr>
              <a:t>Команда </a:t>
            </a:r>
            <a:r>
              <a:rPr lang="ru-RU" sz="2400" dirty="0" err="1">
                <a:solidFill>
                  <a:srgbClr val="FEBE57"/>
                </a:solidFill>
              </a:rPr>
              <a:t>Route</a:t>
            </a:r>
            <a:r>
              <a:rPr lang="ru-RU" sz="2400" dirty="0">
                <a:solidFill>
                  <a:srgbClr val="FEBE57"/>
                </a:solidFill>
              </a:rPr>
              <a:t> выводит на экран все содержимое таблицы IP-маршрутизации и изменяет записи в командной строке операционной системы Windows. Запущенная без параметров, команда </a:t>
            </a:r>
            <a:r>
              <a:rPr lang="ru-RU" sz="2400" dirty="0" err="1">
                <a:solidFill>
                  <a:srgbClr val="FEBE57"/>
                </a:solidFill>
              </a:rPr>
              <a:t>route</a:t>
            </a:r>
            <a:r>
              <a:rPr lang="ru-RU" sz="2400" dirty="0">
                <a:solidFill>
                  <a:srgbClr val="FEBE57"/>
                </a:solidFill>
              </a:rPr>
              <a:t> выводит справку.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0DB74-B773-6842-C5A5-AD69C3419A68}"/>
              </a:ext>
            </a:extLst>
          </p:cNvPr>
          <p:cNvSpPr txBox="1"/>
          <p:nvPr/>
        </p:nvSpPr>
        <p:spPr>
          <a:xfrm>
            <a:off x="442821" y="4188095"/>
            <a:ext cx="9730598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FEBE57"/>
                </a:solidFill>
              </a:rPr>
              <a:t>Синтаксис: </a:t>
            </a:r>
            <a:r>
              <a:rPr lang="ru-RU" sz="2400" dirty="0" err="1">
                <a:solidFill>
                  <a:srgbClr val="FEBE57"/>
                </a:solidFill>
              </a:rPr>
              <a:t>route</a:t>
            </a:r>
            <a:r>
              <a:rPr lang="ru-RU" sz="2400" dirty="0">
                <a:solidFill>
                  <a:srgbClr val="FEBE57"/>
                </a:solidFill>
              </a:rPr>
              <a:t> [-f] [-p] [команда [</a:t>
            </a:r>
            <a:r>
              <a:rPr lang="ru-RU" sz="2400" dirty="0" err="1">
                <a:solidFill>
                  <a:srgbClr val="FEBE57"/>
                </a:solidFill>
              </a:rPr>
              <a:t>конечная_точка</a:t>
            </a:r>
            <a:r>
              <a:rPr lang="ru-RU" sz="2400" dirty="0">
                <a:solidFill>
                  <a:srgbClr val="FEBE57"/>
                </a:solidFill>
              </a:rPr>
              <a:t>] [</a:t>
            </a:r>
            <a:r>
              <a:rPr lang="ru-RU" sz="2400" dirty="0" err="1">
                <a:solidFill>
                  <a:srgbClr val="FEBE57"/>
                </a:solidFill>
              </a:rPr>
              <a:t>mask</a:t>
            </a:r>
            <a:r>
              <a:rPr lang="ru-RU" sz="2400" dirty="0">
                <a:solidFill>
                  <a:srgbClr val="FEBE57"/>
                </a:solidFill>
              </a:rPr>
              <a:t> </a:t>
            </a:r>
            <a:r>
              <a:rPr lang="ru-RU" sz="2400" dirty="0" err="1">
                <a:solidFill>
                  <a:srgbClr val="FEBE57"/>
                </a:solidFill>
              </a:rPr>
              <a:t>маска_сети</a:t>
            </a:r>
            <a:r>
              <a:rPr lang="ru-RU" sz="2400" dirty="0">
                <a:solidFill>
                  <a:srgbClr val="FEBE57"/>
                </a:solidFill>
              </a:rPr>
              <a:t>] [шлюз] [</a:t>
            </a:r>
            <a:r>
              <a:rPr lang="ru-RU" sz="2400" dirty="0" err="1">
                <a:solidFill>
                  <a:srgbClr val="FEBE57"/>
                </a:solidFill>
              </a:rPr>
              <a:t>metric</a:t>
            </a:r>
            <a:r>
              <a:rPr lang="ru-RU" sz="2400" dirty="0">
                <a:solidFill>
                  <a:srgbClr val="FEBE57"/>
                </a:solidFill>
              </a:rPr>
              <a:t> метрика]] [</a:t>
            </a:r>
            <a:r>
              <a:rPr lang="ru-RU" sz="2400" dirty="0" err="1">
                <a:solidFill>
                  <a:srgbClr val="FEBE57"/>
                </a:solidFill>
              </a:rPr>
              <a:t>if</a:t>
            </a:r>
            <a:r>
              <a:rPr lang="ru-RU" sz="2400" dirty="0">
                <a:solidFill>
                  <a:srgbClr val="FEBE57"/>
                </a:solidFill>
              </a:rPr>
              <a:t> интерфейс]]</a:t>
            </a:r>
          </a:p>
        </p:txBody>
      </p:sp>
    </p:spTree>
    <p:extLst>
      <p:ext uri="{BB962C8B-B14F-4D97-AF65-F5344CB8AC3E}">
        <p14:creationId xmlns:p14="http://schemas.microsoft.com/office/powerpoint/2010/main" val="3859801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98D215-0FCC-66D3-87F5-5D2D3EED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9" y="92119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FEBE57"/>
                </a:solidFill>
              </a:rPr>
              <a:t>Ключи параметры</a:t>
            </a:r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DA47E444-D251-417C-F328-BD22E5430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159219"/>
              </p:ext>
            </p:extLst>
          </p:nvPr>
        </p:nvGraphicFramePr>
        <p:xfrm>
          <a:off x="442275" y="1312399"/>
          <a:ext cx="10515600" cy="5039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-f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dirty="0">
                          <a:effectLst/>
                        </a:rPr>
                        <a:t>Очищает таблицу маршрутизации от всех записей, которые не являются узловыми маршрутами (маршруты с маской подсети 255.255.255.255), сетевым маршрутом замыкания на себя (маршруты с конечной точкой 127.0.0.0 и маской подсети 255.0.0.0) или маршрутом многоадресной рассылки (маршруты с конечной точкой 224.0.0.0 и маской подсети 240.0.0.0). При использовании данного параметра совместно с одной из команд (таких, как </a:t>
                      </a:r>
                      <a:r>
                        <a:rPr lang="ru-RU" b="1" dirty="0" err="1">
                          <a:effectLst/>
                        </a:rPr>
                        <a:t>add</a:t>
                      </a:r>
                      <a:r>
                        <a:rPr lang="ru-RU" dirty="0">
                          <a:effectLst/>
                        </a:rPr>
                        <a:t>, </a:t>
                      </a:r>
                      <a:r>
                        <a:rPr lang="ru-RU" b="1" dirty="0" err="1">
                          <a:effectLst/>
                        </a:rPr>
                        <a:t>change</a:t>
                      </a:r>
                      <a:r>
                        <a:rPr lang="ru-RU" dirty="0">
                          <a:effectLst/>
                        </a:rPr>
                        <a:t> или </a:t>
                      </a:r>
                      <a:r>
                        <a:rPr lang="ru-RU" b="1" dirty="0" err="1">
                          <a:effectLst/>
                        </a:rPr>
                        <a:t>delete</a:t>
                      </a:r>
                      <a:r>
                        <a:rPr lang="ru-RU" dirty="0">
                          <a:effectLst/>
                        </a:rPr>
                        <a:t>) таблица очищается перед выполнением команды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-p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dirty="0">
                          <a:effectLst/>
                        </a:rPr>
                        <a:t>При использовании данного параметра с командой </a:t>
                      </a:r>
                      <a:r>
                        <a:rPr lang="ru-RU" dirty="0" err="1">
                          <a:effectLst/>
                        </a:rPr>
                        <a:t>add</a:t>
                      </a:r>
                      <a:r>
                        <a:rPr lang="ru-RU" dirty="0">
                          <a:effectLst/>
                        </a:rPr>
                        <a:t> указанный маршрут добавляется в реестр и используется для инициализации таблицы IP-маршрутизации каждый раз при запуске протокола </a:t>
                      </a:r>
                      <a:r>
                        <a:rPr lang="ru-RU" b="1" u="none" strike="noStrike" dirty="0">
                          <a:solidFill>
                            <a:srgbClr val="FF5600"/>
                          </a:solidFill>
                          <a:effectLst/>
                          <a:hlinkClick r:id="rId2"/>
                        </a:rPr>
                        <a:t>TCP/IP</a:t>
                      </a:r>
                      <a:r>
                        <a:rPr lang="ru-RU" dirty="0">
                          <a:effectLst/>
                        </a:rPr>
                        <a:t>. По умолчанию добавленные маршруты не сохраняются при запуске протокола </a:t>
                      </a:r>
                      <a:r>
                        <a:rPr lang="ru-RU" b="1" u="none" strike="noStrike" dirty="0">
                          <a:solidFill>
                            <a:srgbClr val="FF5600"/>
                          </a:solidFill>
                          <a:effectLst/>
                          <a:hlinkClick r:id="rId2"/>
                        </a:rPr>
                        <a:t>TCP/IP</a:t>
                      </a:r>
                      <a:r>
                        <a:rPr lang="ru-RU" dirty="0">
                          <a:effectLst/>
                        </a:rPr>
                        <a:t>. При использовании параметра с командой </a:t>
                      </a:r>
                      <a:r>
                        <a:rPr lang="ru-RU" dirty="0" err="1">
                          <a:effectLst/>
                        </a:rPr>
                        <a:t>print</a:t>
                      </a:r>
                      <a:r>
                        <a:rPr lang="ru-RU" dirty="0">
                          <a:effectLst/>
                        </a:rPr>
                        <a:t> выводит на экран список постоянных маршрутов. Все другие команды игнорируют этот параметр. Постоянные маршруты хранятся в реестре по адресу</a:t>
                      </a:r>
                      <a:r>
                        <a:rPr lang="en-US" dirty="0">
                          <a:effectLst/>
                        </a:rPr>
                        <a:t>:</a:t>
                      </a:r>
                    </a:p>
                    <a:p>
                      <a:pPr algn="just" fontAlgn="t"/>
                      <a:r>
                        <a:rPr lang="ru-RU" dirty="0">
                          <a:solidFill>
                            <a:srgbClr val="FF0000"/>
                          </a:solidFill>
                          <a:effectLst/>
                        </a:rPr>
                        <a:t>HKEY_LOCAL_MACHINE\SYSTEM\</a:t>
                      </a:r>
                      <a:r>
                        <a:rPr lang="ru-RU" dirty="0" err="1">
                          <a:solidFill>
                            <a:srgbClr val="FF0000"/>
                          </a:solidFill>
                          <a:effectLst/>
                        </a:rPr>
                        <a:t>CurrentControlSet</a:t>
                      </a:r>
                      <a:r>
                        <a:rPr lang="ru-RU" dirty="0">
                          <a:solidFill>
                            <a:srgbClr val="FF0000"/>
                          </a:solidFill>
                          <a:effectLst/>
                        </a:rPr>
                        <a:t>\Services\</a:t>
                      </a:r>
                      <a:r>
                        <a:rPr lang="ru-RU" dirty="0" err="1">
                          <a:solidFill>
                            <a:srgbClr val="FF0000"/>
                          </a:solidFill>
                          <a:effectLst/>
                        </a:rPr>
                        <a:t>Tcpip</a:t>
                      </a:r>
                      <a:r>
                        <a:rPr lang="ru-RU" dirty="0">
                          <a:solidFill>
                            <a:srgbClr val="FF0000"/>
                          </a:solidFill>
                          <a:effectLst/>
                        </a:rPr>
                        <a:t>\</a:t>
                      </a:r>
                      <a:r>
                        <a:rPr lang="ru-RU" dirty="0" err="1">
                          <a:solidFill>
                            <a:srgbClr val="FF0000"/>
                          </a:solidFill>
                          <a:effectLst/>
                        </a:rPr>
                        <a:t>Parameters</a:t>
                      </a:r>
                      <a:r>
                        <a:rPr lang="ru-RU" dirty="0">
                          <a:solidFill>
                            <a:srgbClr val="FF0000"/>
                          </a:solidFill>
                          <a:effectLst/>
                        </a:rPr>
                        <a:t>\</a:t>
                      </a:r>
                      <a:r>
                        <a:rPr lang="ru-RU" dirty="0" err="1">
                          <a:solidFill>
                            <a:srgbClr val="FF0000"/>
                          </a:solidFill>
                          <a:effectLst/>
                        </a:rPr>
                        <a:t>PersistentRoute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ru-R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 b="1" dirty="0">
                          <a:effectLst/>
                        </a:rPr>
                        <a:t>/?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Отображает справку в командной строке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501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98D215-0FCC-66D3-87F5-5D2D3EED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9" y="-77698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FEBE57"/>
                </a:solidFill>
              </a:rPr>
              <a:t>Ключи параметры</a:t>
            </a:r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DA47E444-D251-417C-F328-BD22E5430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611149"/>
              </p:ext>
            </p:extLst>
          </p:nvPr>
        </p:nvGraphicFramePr>
        <p:xfrm>
          <a:off x="455612" y="1179443"/>
          <a:ext cx="10650897" cy="503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 b="1">
                          <a:effectLst/>
                        </a:rPr>
                        <a:t>команда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Указывает команду, которая будет запущена на удаленной системе. Доступны следующие команды:</a:t>
                      </a:r>
                      <a:br>
                        <a:rPr lang="ru-RU" dirty="0">
                          <a:effectLst/>
                        </a:rPr>
                      </a:br>
                      <a:r>
                        <a:rPr lang="ru-RU" b="1" dirty="0" err="1">
                          <a:effectLst/>
                        </a:rPr>
                        <a:t>add</a:t>
                      </a:r>
                      <a:r>
                        <a:rPr lang="ru-RU" dirty="0">
                          <a:effectLst/>
                        </a:rPr>
                        <a:t> - Добавление маршрута</a:t>
                      </a:r>
                      <a:br>
                        <a:rPr lang="ru-RU" dirty="0">
                          <a:effectLst/>
                        </a:rPr>
                      </a:br>
                      <a:r>
                        <a:rPr lang="ru-RU" b="1" dirty="0" err="1">
                          <a:effectLst/>
                        </a:rPr>
                        <a:t>change</a:t>
                      </a:r>
                      <a:r>
                        <a:rPr lang="ru-RU" dirty="0">
                          <a:effectLst/>
                        </a:rPr>
                        <a:t> - Изменение существующего маршрута</a:t>
                      </a:r>
                      <a:br>
                        <a:rPr lang="ru-RU" dirty="0">
                          <a:effectLst/>
                        </a:rPr>
                      </a:br>
                      <a:r>
                        <a:rPr lang="ru-RU" b="1" dirty="0" err="1">
                          <a:effectLst/>
                        </a:rPr>
                        <a:t>delete</a:t>
                      </a:r>
                      <a:r>
                        <a:rPr lang="ru-RU" dirty="0">
                          <a:effectLst/>
                        </a:rPr>
                        <a:t> - Удаление маршрута или маршрутов</a:t>
                      </a:r>
                      <a:br>
                        <a:rPr lang="ru-RU" dirty="0">
                          <a:effectLst/>
                        </a:rPr>
                      </a:br>
                      <a:r>
                        <a:rPr lang="ru-RU" b="1" dirty="0" err="1">
                          <a:effectLst/>
                        </a:rPr>
                        <a:t>print</a:t>
                      </a:r>
                      <a:r>
                        <a:rPr lang="ru-RU" dirty="0">
                          <a:effectLst/>
                        </a:rPr>
                        <a:t> - Печать маршрута или маршрутов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ru-RU" b="1">
                          <a:effectLst/>
                        </a:rPr>
                        <a:t>конечная_точка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dirty="0">
                          <a:effectLst/>
                        </a:rPr>
                        <a:t>Определяет конечную точку маршрута. Конечной точкой может быть сетевой IP-адрес (где разряды узла в сетевом адресе имеют значение 0), IP-адрес маршрута к узлу, или значение 0.0.0.0 для маршрута по умолчанию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mask </a:t>
                      </a:r>
                      <a:r>
                        <a:rPr lang="ru-RU" b="1" dirty="0" err="1">
                          <a:effectLst/>
                        </a:rPr>
                        <a:t>маска_сети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dirty="0">
                          <a:effectLst/>
                        </a:rPr>
                        <a:t>Указывает маску сети (также известной как маска подсети) в соответствии с точкой назначения. Маска сети может быть маской подсети соответствующей сетевому IP-адресу, например 255.255.255.255 для маршрута к узлу или 0.0.0.0. для маршрута по умолчанию. Если данный параметр пропущен, используется маска подсети 255.255.255.255. Конечная точка не может быть более точной, чем соответствующая маска подсети. Другими словами, значение разряда 1 в адресе конечной точки невозможно, если значение соответствующего разряда в маске подсети равно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126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98D215-0FCC-66D3-87F5-5D2D3EED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9" y="-77698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FEBE57"/>
                </a:solidFill>
              </a:rPr>
              <a:t>Ключи параметры</a:t>
            </a:r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DA47E444-D251-417C-F328-BD22E5430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336097"/>
              </p:ext>
            </p:extLst>
          </p:nvPr>
        </p:nvGraphicFramePr>
        <p:xfrm>
          <a:off x="455612" y="1179443"/>
          <a:ext cx="10650897" cy="5308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ru-RU" b="1" dirty="0">
                          <a:effectLst/>
                        </a:rPr>
                        <a:t>шлюз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dirty="0">
                          <a:effectLst/>
                        </a:rPr>
                        <a:t>Указывает IP-адрес пересылки или следующего перехода, по которому доступен набор адресов, определенный конечной точкой и маской подсети. Для локально подключенных маршрутов подсети, адрес шлюза — это IP-адрес, назначенный интерфейсу, который подключен к подсети. Для удаленных маршрутов, которые доступны через один или несколько маршрутизаторов, адрес шлюза — непосредственно доступный IP-адрес ближайшего маршрутизатора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effectLst/>
                        </a:rPr>
                        <a:t>metric </a:t>
                      </a:r>
                      <a:r>
                        <a:rPr lang="ru-RU" b="1">
                          <a:effectLst/>
                        </a:rPr>
                        <a:t>метрика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dirty="0">
                          <a:effectLst/>
                        </a:rPr>
                        <a:t>Задает целочисленную метрику стоимости маршрута (в пределах от 1 до 9999) для маршрута, которая используется при выборе в таблице маршрутизации одного из нескольких маршрутов, наиболее близко соответствующего адресу назначения пересылаемого пакета. Выбирается маршрут с наименьшей метрикой. Метрика отражает количество переходов, скорость прохождения пути, надежность пути, пропускную способность пути и средства администрирования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if </a:t>
                      </a:r>
                      <a:r>
                        <a:rPr lang="ru-RU" b="1">
                          <a:effectLst/>
                        </a:rPr>
                        <a:t>интерфейс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dirty="0">
                          <a:effectLst/>
                        </a:rPr>
                        <a:t>Указывает индекс интерфейса, через который доступна точка назначения. Для вывода списка интерфейсов и их соответствующих индексов используйте команду </a:t>
                      </a:r>
                      <a:r>
                        <a:rPr lang="ru-RU" dirty="0" err="1">
                          <a:effectLst/>
                        </a:rPr>
                        <a:t>route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print</a:t>
                      </a:r>
                      <a:r>
                        <a:rPr lang="ru-RU" dirty="0">
                          <a:effectLst/>
                        </a:rPr>
                        <a:t>. Значения индексов интерфейсов могут быть как десятичные, так и шестнадцатеричные. Перед шестнадцатеричными номерами вводится 0х. В случае, когда параметр </a:t>
                      </a:r>
                      <a:r>
                        <a:rPr lang="ru-RU" dirty="0" err="1">
                          <a:effectLst/>
                        </a:rPr>
                        <a:t>if</a:t>
                      </a:r>
                      <a:r>
                        <a:rPr lang="ru-RU" dirty="0">
                          <a:effectLst/>
                        </a:rPr>
                        <a:t> пропущен, интерфейс определяется из адреса шлюза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23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98D215-0FCC-66D3-87F5-5D2D3EED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9" y="-77698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FEBE57"/>
                </a:solidFill>
              </a:rPr>
              <a:t>Примеры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ACA6F-69C7-5851-2154-E2EC1A2144D6}"/>
              </a:ext>
            </a:extLst>
          </p:cNvPr>
          <p:cNvSpPr txBox="1"/>
          <p:nvPr/>
        </p:nvSpPr>
        <p:spPr>
          <a:xfrm>
            <a:off x="590909" y="1268862"/>
            <a:ext cx="971386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Чтобы вывести на экран все содержимое таблицы IP-маршрутизации, введите команду:</a:t>
            </a:r>
          </a:p>
          <a:p>
            <a:r>
              <a:rPr lang="ru-RU" i="1" dirty="0" err="1">
                <a:solidFill>
                  <a:srgbClr val="FF0000"/>
                </a:solidFill>
              </a:rPr>
              <a:t>route</a:t>
            </a:r>
            <a:r>
              <a:rPr lang="ru-RU" i="1" dirty="0">
                <a:solidFill>
                  <a:srgbClr val="FF0000"/>
                </a:solidFill>
              </a:rPr>
              <a:t> </a:t>
            </a:r>
            <a:r>
              <a:rPr lang="ru-RU" i="1" dirty="0" err="1">
                <a:solidFill>
                  <a:srgbClr val="FF0000"/>
                </a:solidFill>
              </a:rPr>
              <a:t>print</a:t>
            </a:r>
            <a:endParaRPr lang="en-US" i="1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rgbClr val="FFC000"/>
                </a:solidFill>
              </a:rPr>
              <a:t>Чтобы вывести на экран маршруты из таблицы IP-маршрутизации, которые начинаются с 10., введите команду:</a:t>
            </a:r>
          </a:p>
          <a:p>
            <a:r>
              <a:rPr lang="ru-RU" i="1" dirty="0" err="1">
                <a:solidFill>
                  <a:srgbClr val="FF0000"/>
                </a:solidFill>
              </a:rPr>
              <a:t>route</a:t>
            </a:r>
            <a:r>
              <a:rPr lang="ru-RU" i="1" dirty="0">
                <a:solidFill>
                  <a:srgbClr val="FF0000"/>
                </a:solidFill>
              </a:rPr>
              <a:t> </a:t>
            </a:r>
            <a:r>
              <a:rPr lang="ru-RU" i="1" dirty="0" err="1">
                <a:solidFill>
                  <a:srgbClr val="FF0000"/>
                </a:solidFill>
              </a:rPr>
              <a:t>print</a:t>
            </a:r>
            <a:r>
              <a:rPr lang="ru-RU" i="1" dirty="0">
                <a:solidFill>
                  <a:srgbClr val="FF0000"/>
                </a:solidFill>
              </a:rPr>
              <a:t> 10.*</a:t>
            </a:r>
            <a:endParaRPr lang="en-US" i="1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rgbClr val="FFC000"/>
                </a:solidFill>
              </a:rPr>
              <a:t>Чтобы добавить маршрут по умолчанию с адресом стандартного шлюза 192.168.12.1, введите команду:</a:t>
            </a:r>
          </a:p>
          <a:p>
            <a:r>
              <a:rPr lang="ru-RU" i="1" dirty="0" err="1">
                <a:solidFill>
                  <a:srgbClr val="FF0000"/>
                </a:solidFill>
              </a:rPr>
              <a:t>route</a:t>
            </a:r>
            <a:r>
              <a:rPr lang="ru-RU" i="1" dirty="0">
                <a:solidFill>
                  <a:srgbClr val="FF0000"/>
                </a:solidFill>
              </a:rPr>
              <a:t> </a:t>
            </a:r>
            <a:r>
              <a:rPr lang="ru-RU" i="1" dirty="0" err="1">
                <a:solidFill>
                  <a:srgbClr val="FF0000"/>
                </a:solidFill>
              </a:rPr>
              <a:t>add</a:t>
            </a:r>
            <a:r>
              <a:rPr lang="ru-RU" i="1" dirty="0">
                <a:solidFill>
                  <a:srgbClr val="FF0000"/>
                </a:solidFill>
              </a:rPr>
              <a:t> 0.0.0.0 </a:t>
            </a:r>
            <a:r>
              <a:rPr lang="ru-RU" i="1" dirty="0" err="1">
                <a:solidFill>
                  <a:srgbClr val="FF0000"/>
                </a:solidFill>
              </a:rPr>
              <a:t>mask</a:t>
            </a:r>
            <a:r>
              <a:rPr lang="ru-RU" i="1" dirty="0">
                <a:solidFill>
                  <a:srgbClr val="FF0000"/>
                </a:solidFill>
              </a:rPr>
              <a:t> 0.0.0.0 192.168.12.1</a:t>
            </a:r>
            <a:endParaRPr lang="en-US" i="1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rgbClr val="FFC000"/>
                </a:solidFill>
              </a:rPr>
              <a:t>Чтобы добавить маршрут к конечной точке 10.41.0.0 с маской подсети 255.255.0.0 и следующим адресом перехода 10.27.0.1, введите команду:</a:t>
            </a:r>
          </a:p>
          <a:p>
            <a:r>
              <a:rPr lang="ru-RU" i="1" dirty="0" err="1">
                <a:solidFill>
                  <a:srgbClr val="FF0000"/>
                </a:solidFill>
              </a:rPr>
              <a:t>route</a:t>
            </a:r>
            <a:r>
              <a:rPr lang="ru-RU" i="1" dirty="0">
                <a:solidFill>
                  <a:srgbClr val="FF0000"/>
                </a:solidFill>
              </a:rPr>
              <a:t> </a:t>
            </a:r>
            <a:r>
              <a:rPr lang="ru-RU" i="1" dirty="0" err="1">
                <a:solidFill>
                  <a:srgbClr val="FF0000"/>
                </a:solidFill>
              </a:rPr>
              <a:t>add</a:t>
            </a:r>
            <a:r>
              <a:rPr lang="ru-RU" i="1" dirty="0">
                <a:solidFill>
                  <a:srgbClr val="FF0000"/>
                </a:solidFill>
              </a:rPr>
              <a:t> 10.41.0.0 </a:t>
            </a:r>
            <a:r>
              <a:rPr lang="ru-RU" i="1" dirty="0" err="1">
                <a:solidFill>
                  <a:srgbClr val="FF0000"/>
                </a:solidFill>
              </a:rPr>
              <a:t>mask</a:t>
            </a:r>
            <a:r>
              <a:rPr lang="ru-RU" i="1" dirty="0">
                <a:solidFill>
                  <a:srgbClr val="FF0000"/>
                </a:solidFill>
              </a:rPr>
              <a:t> 255.255.0.0 10.27.0.1</a:t>
            </a:r>
            <a:endParaRPr lang="en-US" i="1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rgbClr val="FFC000"/>
                </a:solidFill>
              </a:rPr>
              <a:t>Чтобы добавить постоянный маршрут к конечной точке 10.41.0.0 с маской подсети 255.255.0.0 и следующим адресом перехода 10.27.0.1, введите команду:</a:t>
            </a:r>
          </a:p>
          <a:p>
            <a:r>
              <a:rPr lang="ru-RU" i="1" dirty="0" err="1">
                <a:solidFill>
                  <a:srgbClr val="FF0000"/>
                </a:solidFill>
              </a:rPr>
              <a:t>route</a:t>
            </a:r>
            <a:r>
              <a:rPr lang="ru-RU" i="1" dirty="0">
                <a:solidFill>
                  <a:srgbClr val="FF0000"/>
                </a:solidFill>
              </a:rPr>
              <a:t> -p </a:t>
            </a:r>
            <a:r>
              <a:rPr lang="ru-RU" i="1" dirty="0" err="1">
                <a:solidFill>
                  <a:srgbClr val="FF0000"/>
                </a:solidFill>
              </a:rPr>
              <a:t>add</a:t>
            </a:r>
            <a:r>
              <a:rPr lang="ru-RU" i="1" dirty="0">
                <a:solidFill>
                  <a:srgbClr val="FF0000"/>
                </a:solidFill>
              </a:rPr>
              <a:t> 10.41.0.0 </a:t>
            </a:r>
            <a:r>
              <a:rPr lang="ru-RU" i="1" dirty="0" err="1">
                <a:solidFill>
                  <a:srgbClr val="FF0000"/>
                </a:solidFill>
              </a:rPr>
              <a:t>mask</a:t>
            </a:r>
            <a:r>
              <a:rPr lang="ru-RU" i="1" dirty="0">
                <a:solidFill>
                  <a:srgbClr val="FF0000"/>
                </a:solidFill>
              </a:rPr>
              <a:t> 255.255.0.0 10.27.0.1</a:t>
            </a:r>
          </a:p>
        </p:txBody>
      </p:sp>
    </p:spTree>
    <p:extLst>
      <p:ext uri="{BB962C8B-B14F-4D97-AF65-F5344CB8AC3E}">
        <p14:creationId xmlns:p14="http://schemas.microsoft.com/office/powerpoint/2010/main" val="3477844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98D215-0FCC-66D3-87F5-5D2D3EED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9" y="-77698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FEBE57"/>
                </a:solidFill>
              </a:rPr>
              <a:t>Справочная информация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36F3675-2A8C-E647-2FCF-9A9887540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38"/>
          <a:stretch/>
        </p:blipFill>
        <p:spPr bwMode="auto">
          <a:xfrm>
            <a:off x="671105" y="1209947"/>
            <a:ext cx="5085866" cy="443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7490923-0846-5957-615D-174CE34D6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91"/>
          <a:stretch/>
        </p:blipFill>
        <p:spPr bwMode="auto">
          <a:xfrm>
            <a:off x="6331131" y="2442753"/>
            <a:ext cx="5323721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648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98D215-0FCC-66D3-87F5-5D2D3EED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9" y="-77698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FEBE57"/>
                </a:solidFill>
              </a:rPr>
              <a:t>Пример использования</a:t>
            </a:r>
          </a:p>
        </p:txBody>
      </p:sp>
      <p:pic>
        <p:nvPicPr>
          <p:cNvPr id="4098" name="Picture 2" descr="route print">
            <a:extLst>
              <a:ext uri="{FF2B5EF4-FFF2-40B4-BE49-F238E27FC236}">
                <a16:creationId xmlns:a16="http://schemas.microsoft.com/office/drawing/2014/main" id="{1342C1DF-00E1-17A4-13CE-A03D50CD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98" y="1188719"/>
            <a:ext cx="5848803" cy="52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044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716</Words>
  <Application>Microsoft Office PowerPoint</Application>
  <PresentationFormat>Широкоэкранный</PresentationFormat>
  <Paragraphs>51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Лабораторная работа №7 Вариант №3</vt:lpstr>
      <vt:lpstr>Команда route</vt:lpstr>
      <vt:lpstr>Ключи параметры</vt:lpstr>
      <vt:lpstr>Ключи параметры</vt:lpstr>
      <vt:lpstr>Ключи параметры</vt:lpstr>
      <vt:lpstr>Примеры</vt:lpstr>
      <vt:lpstr>Справочная информация</vt:lpstr>
      <vt:lpstr>Пример использования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Ahmed Batkhiew</cp:lastModifiedBy>
  <cp:revision>3</cp:revision>
  <dcterms:created xsi:type="dcterms:W3CDTF">2022-05-10T09:11:51Z</dcterms:created>
  <dcterms:modified xsi:type="dcterms:W3CDTF">2023-02-06T08:11:27Z</dcterms:modified>
</cp:coreProperties>
</file>