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8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25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91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53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43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1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91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4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 bwMode="auto"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 bwMode="auto"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 bwMode="auto">
          <a:xfrm>
            <a:off x="2133600" y="2819400"/>
            <a:ext cx="6560234" cy="1752599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 bwMode="auto"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 bwMode="auto"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588392" y="1424587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73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1_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 bwMode="auto"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 bwMode="auto"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88392" y="1424587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auto"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 bwMode="auto">
          <a:xfrm>
            <a:off x="457200" y="2362199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362199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5321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88392" y="1424587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1_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 bwMode="auto"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 bwMode="auto"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 bwMode="auto"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 bwMode="auto"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1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040443" y="4724399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 bwMode="auto"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>
              <a:defRPr/>
            </a:pPr>
            <a:r>
              <a:rPr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 bwMode="auto"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 bwMode="auto"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2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0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4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43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03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76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14FB043E-C36F-428F-87E8-BE0CE4FB3B35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433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4.xml"/><Relationship Id="rId7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57.ru/cmdlist/ipconfig.html" TargetMode="External"/><Relationship Id="rId2" Type="http://schemas.openxmlformats.org/officeDocument/2006/relationships/hyperlink" Target="http://cmd4win.ru/administrirovanie-seti/diagnostika-sety/53-ipconfi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37220" y="188640"/>
            <a:ext cx="8229600" cy="307389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Федеральное государственное образовательное 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latin typeface="Times New Roman"/>
                <a:cs typeface="Times New Roman"/>
              </a:rPr>
              <a:t>бюджетное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latin typeface="Times New Roman"/>
                <a:cs typeface="Times New Roman"/>
              </a:rPr>
              <a:t> учреждение высшего образования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 b="1">
                <a:latin typeface="Times New Roman"/>
                <a:cs typeface="Times New Roman"/>
              </a:rPr>
              <a:t> «Финансовый университет при Правительстве Российской Федерации»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 b="1">
                <a:latin typeface="Times New Roman"/>
                <a:cs typeface="Times New Roman"/>
              </a:rPr>
              <a:t>(Финансовый университет)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latin typeface="Times New Roman"/>
                <a:cs typeface="Times New Roman"/>
              </a:rPr>
              <a:t>Колледж информатики и программирования </a:t>
            </a:r>
            <a:br>
              <a:rPr lang="ru-RU" sz="1800">
                <a:latin typeface="Times New Roman"/>
                <a:cs typeface="Times New Roman"/>
              </a:rPr>
            </a:br>
            <a:r>
              <a:rPr lang="ru-RU" sz="1800" b="1">
                <a:latin typeface="Times New Roman"/>
                <a:cs typeface="Times New Roman"/>
              </a:rPr>
              <a:t> </a:t>
            </a:r>
            <a:br>
              <a:rPr lang="ru-RU" sz="1800">
                <a:latin typeface="Times New Roman"/>
                <a:cs typeface="Times New Roman"/>
              </a:rPr>
            </a:br>
            <a:endParaRPr lang="ru-RU" sz="180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203848" y="4953524"/>
            <a:ext cx="6064356" cy="1904476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ru-RU" sz="4000" dirty="0">
                <a:latin typeface="Times New Roman"/>
                <a:cs typeface="Times New Roman"/>
              </a:rPr>
              <a:t>Выполнил: студент 3 курса</a:t>
            </a:r>
            <a:endParaRPr dirty="0"/>
          </a:p>
          <a:p>
            <a:pPr>
              <a:defRPr/>
            </a:pPr>
            <a:r>
              <a:rPr lang="ru-RU" sz="4000" dirty="0">
                <a:latin typeface="Times New Roman"/>
                <a:cs typeface="Times New Roman"/>
              </a:rPr>
              <a:t>очной формы обучения (направление специальности</a:t>
            </a:r>
          </a:p>
          <a:p>
            <a:pPr>
              <a:defRPr/>
            </a:pPr>
            <a:r>
              <a:rPr lang="ru-RU" sz="4000" dirty="0">
                <a:latin typeface="Times New Roman"/>
                <a:cs typeface="Times New Roman"/>
              </a:rPr>
              <a:t>09.02.03 Программирование в компьютерных системах) группы ПКС-320</a:t>
            </a:r>
          </a:p>
          <a:p>
            <a:pPr>
              <a:defRPr/>
            </a:pPr>
            <a:r>
              <a:rPr lang="ru-RU" sz="4000" dirty="0">
                <a:latin typeface="Times New Roman"/>
                <a:cs typeface="Times New Roman"/>
              </a:rPr>
              <a:t>Фунтов В.Г.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259632" y="2996952"/>
            <a:ext cx="6986360" cy="8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200" b="1">
                <a:latin typeface="Times New Roman"/>
                <a:cs typeface="Times New Roman"/>
              </a:rPr>
              <a:t>Команды CMD: PING,IPCONFIG</a:t>
            </a:r>
            <a:endParaRPr lang="ru-RU" sz="3200"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5139049" name=" 1695139048"/>
          <p:cNvSpPr/>
          <p:nvPr/>
        </p:nvSpPr>
        <p:spPr bwMode="auto">
          <a:xfrm>
            <a:off x="4431512" y="323848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4109101" name="Рисунок 15410910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13047" y="13047"/>
            <a:ext cx="8020138" cy="6871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1">
                <a:solidFill>
                  <a:schemeClr val="bg1"/>
                </a:solidFill>
                <a:latin typeface="Times New Roman"/>
                <a:cs typeface="Times New Roman"/>
              </a:rPr>
              <a:t>-i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-l размер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Задает длину (в байтах) поля данных в отправленных сообщениях с эхо-запросом. По умолчанию — 32 байта. Максимальный размер — 65500.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9985293" name=" 669985292"/>
          <p:cNvSpPr/>
          <p:nvPr/>
        </p:nvSpPr>
        <p:spPr bwMode="auto">
          <a:xfrm>
            <a:off x="4160196" y="7439959"/>
            <a:ext cx="1335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45013328" name="Рисунок 114501332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570" y="3909376"/>
            <a:ext cx="4560309" cy="2979938"/>
          </a:xfrm>
          <a:prstGeom prst="rect">
            <a:avLst/>
          </a:prstGeom>
        </p:spPr>
      </p:pic>
      <p:sp>
        <p:nvSpPr>
          <p:cNvPr id="631850779" name=" 631850778"/>
          <p:cNvSpPr/>
          <p:nvPr/>
        </p:nvSpPr>
        <p:spPr bwMode="auto">
          <a:xfrm>
            <a:off x="7704694" y="7409984"/>
            <a:ext cx="13786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63921112" name="Рисунок 2639211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00179" y="4031815"/>
            <a:ext cx="4388776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-n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-n счетчик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Задает число отправляемых сообщений с эхо-запросом. По умолчанию - 4.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174500" name=" 536174499"/>
          <p:cNvSpPr/>
          <p:nvPr/>
        </p:nvSpPr>
        <p:spPr bwMode="auto">
          <a:xfrm>
            <a:off x="3418646" y="3317935"/>
            <a:ext cx="22604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90717272" name="Рисунок 79071727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575" y="26095"/>
            <a:ext cx="6136140" cy="68110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-w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-w интервал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Определяет в миллисекундах время ожидания получения сообщения с эхо-ответом, которое соответствует сообщению с эхо-запросом. Если сообщение с эхо-ответом не получено в пределах заданного интервала, то выдается сообщение об ошибке «Request timed out». Интервал по умолчанию равен 4000 (4 секунды).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3726365" name=" 463726364"/>
          <p:cNvSpPr/>
          <p:nvPr/>
        </p:nvSpPr>
        <p:spPr bwMode="auto">
          <a:xfrm>
            <a:off x="4444560" y="3291840"/>
            <a:ext cx="27827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5891689" name="Рисунок 3589168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7203801" cy="68191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-f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-f</a:t>
            </a: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Задает отправку сообщений с эхо-запросом с флагом «Don’t Fragment» в IP-заголовке, установленном на 1. Сообщения с эхо-запросом не фрагментируются маршрутизаторами на пути к месту назначения. Этот параметр полезен для устранения проблем, возникающих с максимальным блоком данных для канала (Maximum Transmission Unit).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-v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-v тип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Задает значение поля типа службы (TOS) в IP-заголовке для отправляемых сообщений с эхо-запросом. По умолчанию это значение равно 0. тип - это десятичное значение от 0 до 255.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6294095" name=" 416294094"/>
          <p:cNvSpPr/>
          <p:nvPr/>
        </p:nvSpPr>
        <p:spPr bwMode="auto">
          <a:xfrm>
            <a:off x="3621128" y="3291840"/>
            <a:ext cx="2200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1090728" name="Рисунок 3109072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383" y="0"/>
            <a:ext cx="5106790" cy="68501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IPCONFIG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IPCONFIG служит для управления сетевыми интерфейсами и отображения всех текущих параметров сети TCP/IP, а также обновления параметров DHCP и DNS в операционных системах Windows. При вызове команды ipconfig без параметров выводится только IP-адрес, маска подсети и основной шлюз для каждого сетевого адаптера. А для проверки соединений в TCP/IP сетях используется команда PING.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Содержание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646236"/>
            <a:ext cx="8229600" cy="4951115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</a:gra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u="sng">
                <a:hlinkClick r:id="rId2" action="ppaction://hlinksldjump" tooltip="Slide 3"/>
              </a:rPr>
              <a:t>1) Ping</a:t>
            </a:r>
            <a:endParaRPr/>
          </a:p>
          <a:p>
            <a:pPr>
              <a:defRPr/>
            </a:pPr>
            <a:r>
              <a:rPr u="sng">
                <a:hlinkClick r:id="rId3" action="ppaction://hlinksldjump" tooltip="Slide 4"/>
              </a:rPr>
              <a:t>2)Теория</a:t>
            </a:r>
            <a:endParaRPr/>
          </a:p>
          <a:p>
            <a:pPr>
              <a:defRPr/>
            </a:pPr>
            <a:r>
              <a:rPr u="sng">
                <a:hlinkClick r:id="rId4" action="ppaction://hlinksldjump" tooltip="Slide 5"/>
              </a:rPr>
              <a:t>3)Что команда диагностирует</a:t>
            </a:r>
            <a:endParaRPr/>
          </a:p>
          <a:p>
            <a:pPr>
              <a:defRPr/>
            </a:pPr>
            <a:r>
              <a:rPr u="sng">
                <a:hlinkClick r:id="rId5" action="ppaction://hlinksldjump" tooltip="Slide 6"/>
              </a:rPr>
              <a:t>4) Команды</a:t>
            </a:r>
            <a:endParaRPr/>
          </a:p>
          <a:p>
            <a:pPr>
              <a:defRPr/>
            </a:pPr>
            <a:r>
              <a:rPr u="sng">
                <a:hlinkClick r:id="rId6" action="ppaction://hlinksldjump" tooltip="Slide 16"/>
              </a:rPr>
              <a:t>5) IPCONFIG</a:t>
            </a:r>
            <a:endParaRPr/>
          </a:p>
          <a:p>
            <a:pPr>
              <a:defRPr/>
            </a:pPr>
            <a:r>
              <a:rPr u="sng">
                <a:hlinkClick r:id="rId7" action="ppaction://hlinksldjump" tooltip="Slide 19"/>
              </a:rPr>
              <a:t>6)Параметры утилиты</a:t>
            </a:r>
            <a:r>
              <a:rPr u="sng">
                <a:hlinkClick r:id="rId8" action="ppaction://hlinksldjump" tooltip="Slide 26"/>
              </a:rPr>
              <a:t>                  7)Заключение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3186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 b="1" i="0" u="none" strike="noStrike" cap="none" spc="0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IPCONFIG</a:t>
            </a:r>
            <a:endParaRPr sz="3600"/>
          </a:p>
        </p:txBody>
      </p:sp>
      <p:sp>
        <p:nvSpPr>
          <p:cNvPr id="202828346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 marL="0" indent="0">
              <a:buClr>
                <a:schemeClr val="accent1"/>
              </a:buClr>
              <a:buSzPct val="70000"/>
              <a:buFont typeface="Wingdings 2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Утилита командной строки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ipconfig.exe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присутствует во всех версиях Windows и является одним из наиболее распространенных программных средств сетевой диагностики. Некоторые параметры командной строки не поддерживаются в версиях , предшествующих Windows Vista/Windows 7/8</a:t>
            </a:r>
            <a:b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Команда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IPCONFIG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используется для отображения текущих настроек протокола TCP/IP и для обновления некоторых параметров, задаваемых при автоматическом конфигурировании сетевых интерфейсов при использовании протокола Dynamic Host Configuration Protocol (DHCP)..</a:t>
            </a:r>
            <a:b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407170" name=" 507407169"/>
          <p:cNvSpPr/>
          <p:nvPr/>
        </p:nvSpPr>
        <p:spPr bwMode="auto">
          <a:xfrm>
            <a:off x="6202760" y="4449601"/>
            <a:ext cx="2996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30872163" name="Рисунок 113087216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35" y="13047"/>
            <a:ext cx="7784214" cy="6859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Параметры утилиты IPCONFIG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/all</a:t>
            </a:r>
            <a:r>
              <a:rPr sz="20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Вывод полной конфигурации TCP/IP для всех адаптеров. Без этого параметра команда ipconfig выводит только IP-адреса, маску подсети и основной шлюз для каждого адаптера. Адаптеры могут представлять собой физические интерфейсы, такие как установленные сетевые адаптеры, или логические интерфейсы, такие как подключения удаленного доступа.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6060919" name=" 1596060918"/>
          <p:cNvSpPr/>
          <p:nvPr/>
        </p:nvSpPr>
        <p:spPr bwMode="auto">
          <a:xfrm>
            <a:off x="3207146" y="3240293"/>
            <a:ext cx="16362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79444265" name="Рисунок 67944426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35" y="6016"/>
            <a:ext cx="6876267" cy="6818905"/>
          </a:xfrm>
          <a:prstGeom prst="rect">
            <a:avLst/>
          </a:prstGeom>
        </p:spPr>
      </p:pic>
      <p:sp>
        <p:nvSpPr>
          <p:cNvPr id="509795931" name=" 509795930"/>
          <p:cNvSpPr/>
          <p:nvPr/>
        </p:nvSpPr>
        <p:spPr bwMode="auto">
          <a:xfrm>
            <a:off x="6406377" y="1427897"/>
            <a:ext cx="13683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573580" name=" 496573579"/>
          <p:cNvSpPr/>
          <p:nvPr/>
        </p:nvSpPr>
        <p:spPr bwMode="auto">
          <a:xfrm>
            <a:off x="4444560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01976761" name="Рисунок 160197676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8768"/>
            <a:ext cx="8325924" cy="68332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/displaydns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18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/displaydns</a:t>
            </a:r>
            <a:r>
              <a:rPr sz="18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Отображение содержимого кэша сопоставления имен DNS клиента, включающего записи, предварительно загруженные из локального файла Hosts, а также последние полученные записи ресурсов для запросов на сопоставление имен. Эта информация используется службой DNS клиента для быстрого сопоставления часто встречаемых имен без обращения к указанным в конфигурации DNS-серверам</a:t>
            </a:r>
            <a:endParaRPr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8032284" name=" 1308032283"/>
          <p:cNvSpPr/>
          <p:nvPr/>
        </p:nvSpPr>
        <p:spPr bwMode="auto">
          <a:xfrm>
            <a:off x="4444560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1776735" name="Рисунок 8177673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363" y="-21420"/>
            <a:ext cx="5784726" cy="68454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442956" name=" 64442955"/>
          <p:cNvSpPr/>
          <p:nvPr/>
        </p:nvSpPr>
        <p:spPr bwMode="auto">
          <a:xfrm>
            <a:off x="1066286" y="855188"/>
            <a:ext cx="17555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33578574" name="Рисунок 83357857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690" y="13047"/>
            <a:ext cx="7630016" cy="68261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0305513" name=" 690305512"/>
          <p:cNvSpPr/>
          <p:nvPr/>
        </p:nvSpPr>
        <p:spPr bwMode="auto">
          <a:xfrm>
            <a:off x="1994832" y="675937"/>
            <a:ext cx="18715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465961261" name="Рисунок 46596126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21" y="13047"/>
            <a:ext cx="6338959" cy="683712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Заключение</a:t>
            </a:r>
            <a:endParaRPr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Изменение сетевых настроек с помощью команды IPCONFIG, в основном, применимо к тем сетевым адаптерам, которые настроены на автоматическое конфигурирование с использованием службы динамической настройки основных параметров на сетевом уровне DHCP (Dynamic Host Configuration Protocol) или службы автоматической настройки приватных IP - адресов APIPA (Automatic Private IP Addressing).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Назначение команды проверки сети PING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При возникновении проблем с сетью узнать причину неисправности поможет команда Ping (и неважно это локальная сеть или интернет). Что же это за команда? Давайте попробуем разобраться и копнем немного теории.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Источники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2400" b="0" i="0" u="sng" strike="noStrike" cap="none" spc="0">
                <a:latin typeface="Times New Roman"/>
                <a:ea typeface="Times New Roman"/>
                <a:cs typeface="Times New Roman"/>
                <a:hlinkClick r:id="rId2" tooltip="http://cmd4win.ru/administrirovanie-seti/diagnostika-sety/53-ipconfig"/>
              </a:rPr>
              <a:t>http://cmd4win.ru/administrirovanie-seti/diagnostika-sety/53-ipconfig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400" b="0" i="0" u="sng" strike="noStrike" cap="none" spc="0">
                <a:latin typeface="Times New Roman"/>
                <a:ea typeface="Times New Roman"/>
                <a:cs typeface="Times New Roman"/>
                <a:hlinkClick r:id="rId3" tooltip="https://ab57.ru/cmdlist/ipconfig.html"/>
              </a:rPr>
              <a:t>https://ab57.ru/cmdlist/ipconfig.html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771800" y="908720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200">
                <a:latin typeface="Times New Roman"/>
                <a:cs typeface="Times New Roman"/>
              </a:rP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Немного теории о команде Ping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72500" lnSpcReduction="20000"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- это отклик, время ответа сервера на запрос вашего компьютера. Другими словами, это промежуток времени, за который пакет, отосланный от вашего компьютера, проходит до другого компьютера в сети и возвращается обратно. Проще говоря, команда PING служит для проверки доступности удаленных узлов и диагностики качества связи в сети.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- основная утилита командной строки Windows для проверки сетевых соединений в TCP/IP. Команда PING с помощью отправки сообщений с эхо-запросом по протоколу ICMP проверяет соединение на уровне протокола IP с другим компьютером, поддерживающим TCP/IP. После каждой передачи выводится соответствующее сообщение с эхо-ответом.</a:t>
            </a:r>
            <a:b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</a:br>
            <a:r>
              <a:rPr sz="2400" b="0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пожалуй самая основная TCP/IP-команда среди пользователей Windows, используемая для устранения неполадок и проверки возможности доступа к Интернет.</a:t>
            </a:r>
            <a:br>
              <a:rPr sz="2400" b="0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</a:b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Что поможет диагностировать команда Ping?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Низкую скорость загрузки сайтов - т.е, если сайты долго открываются;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Периодическое исчезновение связи с интернетом – сайты какое-то время открываются нормально, но периодически не открываются;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Если вы смотрите фильм в режиме онлайн, а видео «подтормаживает»;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Проблемы во время онлайн-игр.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Ping на практике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45000" lnSpcReduction="20000"/>
          </a:bodyPr>
          <a:lstStyle/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Давайте поближе ознакомимся с командой. Для проверки связи введем команду ping IP-адрес, например пропингуем сервера крупных компаний, таких как Яндекс и Гугл: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ya.ru,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google.ru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Какую информацию предоставляет нам это команда: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IP-адрес компьютера, с кем осуществляется проверка связи;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Число отправленных байт – по умолчанию 32 байта;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Время отклика сервера в мс – вот это самый основной параметр, на который нужно обратить максимальное внимание;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Количество промежуточных устройств в сети, через которые пакет должен пройти, по-другому называют «время жизни пакета» - Time to live (TTL).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ya.ru, ping google.ru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70000" lnSpcReduction="20000"/>
          </a:bodyPr>
          <a:lstStyle/>
          <a:p>
            <a:pPr>
              <a:defRPr/>
            </a:pP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Показатель время отклика сервера</a:t>
            </a:r>
          </a:p>
          <a:p>
            <a:pPr>
              <a:defRPr/>
            </a:pP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Теперь поговорим про показатель время отклика сервера.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Это время с момента отправки пакета до момента получения ответа от сервера. Измеряется этот показатель в миллисекундах (мс). Чем меньше это значение, тем лучше связь.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Значения времени отклика (см скрин ниже - </a:t>
            </a: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среднее значение 33 мс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):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До 40 мс — идеальное значение. Такое время реакции позволяет комфортно пользоваться стримминговыми сервисами;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От 40 — 110 мс считается нормальным значением. Пинг позволяет комфортно пользоваться интернет-серфингом и онлайн-игр;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Если пинг больше 110 — 210 мс, то медиасервисы будут работать медленно.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346797" name=" 417346796"/>
          <p:cNvSpPr/>
          <p:nvPr/>
        </p:nvSpPr>
        <p:spPr bwMode="auto">
          <a:xfrm>
            <a:off x="4444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93489131" name="Рисунок 119348913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8851561" cy="6868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-t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23528" y="1412776"/>
            <a:ext cx="8363272" cy="4759741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-t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Задает для команды ping отправку сообщений с эхо-запросом к точке назначения до тех пор, пока команда не будет прервана. Для прерывания команды и вывода статистики нажмите комбинацию CTRL-BREAK. Для прерывания команды ping и выхода из нее нажмите клавиши CTRL-C.</a:t>
            </a:r>
            <a:b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</a:b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w="http://schemas.openxmlformats.org/wordprocessingml/2006/main" xmlns:m="http://schemas.openxmlformats.org/officeDocument/2006/math" xmlns="">
      <p:transition spd="med" advClick="1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1024</Words>
  <Application>Microsoft Office PowerPoint</Application>
  <DocSecurity>0</DocSecurity>
  <PresentationFormat>Экран (4:3)</PresentationFormat>
  <Paragraphs>65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Times New Roman</vt:lpstr>
      <vt:lpstr>Wingdings 2</vt:lpstr>
      <vt:lpstr>Wingdings 3</vt:lpstr>
      <vt:lpstr>Ион</vt:lpstr>
      <vt:lpstr>Федеральное государственное образовательное  бюджетное  учреждение высшего образования  «Финансовый университет при Правительстве Российской Федерации» (Финансовый университет) Колледж информатики и программирования    </vt:lpstr>
      <vt:lpstr>Содержание</vt:lpstr>
      <vt:lpstr>Назначение команды проверки сети PING</vt:lpstr>
      <vt:lpstr>Немного теории о команде Ping</vt:lpstr>
      <vt:lpstr>Что поможет диагностировать команда Ping?</vt:lpstr>
      <vt:lpstr>Команда Ping на практике</vt:lpstr>
      <vt:lpstr>ping ya.ru, ping google.ru</vt:lpstr>
      <vt:lpstr>Презентация PowerPoint</vt:lpstr>
      <vt:lpstr>-t</vt:lpstr>
      <vt:lpstr>Презентация PowerPoint</vt:lpstr>
      <vt:lpstr>-i</vt:lpstr>
      <vt:lpstr>-n</vt:lpstr>
      <vt:lpstr>Презентация PowerPoint</vt:lpstr>
      <vt:lpstr>-w</vt:lpstr>
      <vt:lpstr>Презентация PowerPoint</vt:lpstr>
      <vt:lpstr>-f</vt:lpstr>
      <vt:lpstr>-v</vt:lpstr>
      <vt:lpstr>Презентация PowerPoint</vt:lpstr>
      <vt:lpstr>Команда IPCONFIG</vt:lpstr>
      <vt:lpstr>Команда IPCONFIG</vt:lpstr>
      <vt:lpstr>Презентация PowerPoint</vt:lpstr>
      <vt:lpstr>Параметры утилиты IPCONFIG</vt:lpstr>
      <vt:lpstr>Презентация PowerPoint</vt:lpstr>
      <vt:lpstr>Презентация PowerPoint</vt:lpstr>
      <vt:lpstr>/displaydns</vt:lpstr>
      <vt:lpstr>Презентация PowerPoint</vt:lpstr>
      <vt:lpstr>Презентация PowerPoint</vt:lpstr>
      <vt:lpstr>Презентация PowerPoint</vt:lpstr>
      <vt:lpstr>Заключение</vt:lpstr>
      <vt:lpstr>Источники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 бюджетное  учреждение высшего образования  «Финансовый университет при Правительстве Российской Федерации» (Финансовый университет) Колледж информатики и программирования    </dc:title>
  <dc:subject/>
  <dc:creator>Владимир Фунтов</dc:creator>
  <cp:keywords/>
  <dc:description/>
  <cp:lastModifiedBy>Владимир Фунтов</cp:lastModifiedBy>
  <cp:revision>38</cp:revision>
  <dcterms:created xsi:type="dcterms:W3CDTF">2021-12-05T09:22:13Z</dcterms:created>
  <dcterms:modified xsi:type="dcterms:W3CDTF">2023-04-02T07:37:13Z</dcterms:modified>
  <cp:category/>
  <dc:identifier/>
  <cp:contentStatus/>
  <dc:language/>
  <cp:version/>
</cp:coreProperties>
</file>