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0351CA5-8B8A-4F53-8CCB-C3809B8BCD5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94731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0351CA5-8B8A-4F53-8CCB-C3809B8BCD5D}" type="datetimeFigureOut">
              <a:rPr lang="ru-RU" smtClean="0"/>
              <a:t>17.03.2023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354063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0351CA5-8B8A-4F53-8CCB-C3809B8BCD5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3946234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50351CA5-8B8A-4F53-8CCB-C3809B8BCD5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165929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50351CA5-8B8A-4F53-8CCB-C3809B8BCD5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3643055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0351CA5-8B8A-4F53-8CCB-C3809B8BCD5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629034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0351CA5-8B8A-4F53-8CCB-C3809B8BCD5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2540336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0351CA5-8B8A-4F53-8CCB-C3809B8BCD5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3778541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0351CA5-8B8A-4F53-8CCB-C3809B8BCD5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207263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0351CA5-8B8A-4F53-8CCB-C3809B8BCD5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316722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0351CA5-8B8A-4F53-8CCB-C3809B8BCD5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429422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0351CA5-8B8A-4F53-8CCB-C3809B8BCD5D}" type="datetimeFigureOut">
              <a:rPr lang="ru-RU" smtClean="0"/>
              <a:t>17.03.2023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418176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0351CA5-8B8A-4F53-8CCB-C3809B8BCD5D}" type="datetimeFigureOut">
              <a:rPr lang="ru-RU" smtClean="0"/>
              <a:t>17.03.2023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107860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0351CA5-8B8A-4F53-8CCB-C3809B8BCD5D}" type="datetimeFigureOut">
              <a:rPr lang="ru-RU" smtClean="0"/>
              <a:t>17.03.2023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22839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51CA5-8B8A-4F53-8CCB-C3809B8BCD5D}" type="datetimeFigureOut">
              <a:rPr lang="ru-RU" smtClean="0"/>
              <a:t>17.03.2023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277026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0351CA5-8B8A-4F53-8CCB-C3809B8BCD5D}" type="datetimeFigureOut">
              <a:rPr lang="ru-RU" smtClean="0"/>
              <a:t>17.03.2023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202037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50351CA5-8B8A-4F53-8CCB-C3809B8BCD5D}" type="datetimeFigureOut">
              <a:rPr lang="ru-RU" smtClean="0"/>
              <a:t>17.03.2023</a:t>
            </a:fld>
            <a:endParaRPr lang="ru-RU"/>
          </a:p>
        </p:txBody>
      </p:sp>
      <p:sp>
        <p:nvSpPr>
          <p:cNvPr id="6" name="Footer Placeholder 5"/>
          <p:cNvSpPr>
            <a:spLocks noGrp="1"/>
          </p:cNvSpPr>
          <p:nvPr>
            <p:ph type="ftr" sz="quarter" idx="11"/>
          </p:nvPr>
        </p:nvSpPr>
        <p:spPr>
          <a:xfrm>
            <a:off x="1141412" y="5883275"/>
            <a:ext cx="5105400" cy="365125"/>
          </a:xfrm>
        </p:spPr>
        <p:txBody>
          <a:bodyPr/>
          <a:lstStyle/>
          <a:p>
            <a:endParaRPr lang="ru-RU"/>
          </a:p>
        </p:txBody>
      </p:sp>
      <p:sp>
        <p:nvSpPr>
          <p:cNvPr id="7" name="Slide Number Placeholder 6"/>
          <p:cNvSpPr>
            <a:spLocks noGrp="1"/>
          </p:cNvSpPr>
          <p:nvPr>
            <p:ph type="sldNum" sz="quarter" idx="12"/>
          </p:nvPr>
        </p:nvSpPr>
        <p:spPr>
          <a:xfrm>
            <a:off x="10742612" y="5883275"/>
            <a:ext cx="322567" cy="365125"/>
          </a:xfrm>
        </p:spPr>
        <p:txBody>
          <a:bodyPr/>
          <a:lstStyle/>
          <a:p>
            <a:fld id="{9A1DE2EA-5755-43E3-860E-3399E2542127}" type="slidenum">
              <a:rPr lang="ru-RU" smtClean="0"/>
              <a:t>‹#›</a:t>
            </a:fld>
            <a:endParaRPr lang="ru-RU"/>
          </a:p>
        </p:txBody>
      </p:sp>
    </p:spTree>
    <p:extLst>
      <p:ext uri="{BB962C8B-B14F-4D97-AF65-F5344CB8AC3E}">
        <p14:creationId xmlns:p14="http://schemas.microsoft.com/office/powerpoint/2010/main" val="236131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0351CA5-8B8A-4F53-8CCB-C3809B8BCD5D}" type="datetimeFigureOut">
              <a:rPr lang="ru-RU" smtClean="0"/>
              <a:t>17.03.2023</a:t>
            </a:fld>
            <a:endParaRPr lang="ru-R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u-R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A1DE2EA-5755-43E3-860E-3399E2542127}" type="slidenum">
              <a:rPr lang="ru-RU" smtClean="0"/>
              <a:t>‹#›</a:t>
            </a:fld>
            <a:endParaRPr lang="ru-RU"/>
          </a:p>
        </p:txBody>
      </p:sp>
    </p:spTree>
    <p:extLst>
      <p:ext uri="{BB962C8B-B14F-4D97-AF65-F5344CB8AC3E}">
        <p14:creationId xmlns:p14="http://schemas.microsoft.com/office/powerpoint/2010/main" val="42772769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23C666-4E93-B1D6-E258-F37A6A59A883}"/>
              </a:ext>
            </a:extLst>
          </p:cNvPr>
          <p:cNvSpPr>
            <a:spLocks noGrp="1"/>
          </p:cNvSpPr>
          <p:nvPr>
            <p:ph type="ctrTitle"/>
          </p:nvPr>
        </p:nvSpPr>
        <p:spPr/>
        <p:txBody>
          <a:bodyPr/>
          <a:lstStyle/>
          <a:p>
            <a:r>
              <a:rPr lang="ru-RU" dirty="0"/>
              <a:t>Команда </a:t>
            </a:r>
            <a:r>
              <a:rPr lang="en-US" dirty="0" err="1"/>
              <a:t>Msconfig</a:t>
            </a:r>
            <a:endParaRPr lang="ru-RU" dirty="0"/>
          </a:p>
        </p:txBody>
      </p:sp>
      <p:sp>
        <p:nvSpPr>
          <p:cNvPr id="3" name="Подзаголовок 2">
            <a:extLst>
              <a:ext uri="{FF2B5EF4-FFF2-40B4-BE49-F238E27FC236}">
                <a16:creationId xmlns:a16="http://schemas.microsoft.com/office/drawing/2014/main" id="{AA8F51BA-5E2F-3C0A-6192-32C972808197}"/>
              </a:ext>
            </a:extLst>
          </p:cNvPr>
          <p:cNvSpPr>
            <a:spLocks noGrp="1"/>
          </p:cNvSpPr>
          <p:nvPr>
            <p:ph type="subTitle" idx="1"/>
          </p:nvPr>
        </p:nvSpPr>
        <p:spPr/>
        <p:txBody>
          <a:bodyPr/>
          <a:lstStyle/>
          <a:p>
            <a:pPr algn="r"/>
            <a:r>
              <a:rPr lang="ru-RU" dirty="0"/>
              <a:t>Выполнил студент группы 3ПКС-420</a:t>
            </a:r>
          </a:p>
          <a:p>
            <a:pPr algn="r"/>
            <a:r>
              <a:rPr lang="ru-RU" dirty="0"/>
              <a:t>Удовиченко Никита</a:t>
            </a:r>
          </a:p>
          <a:p>
            <a:pPr algn="r"/>
            <a:r>
              <a:rPr lang="ru-RU" dirty="0"/>
              <a:t>Вариант 9</a:t>
            </a:r>
          </a:p>
        </p:txBody>
      </p:sp>
    </p:spTree>
    <p:extLst>
      <p:ext uri="{BB962C8B-B14F-4D97-AF65-F5344CB8AC3E}">
        <p14:creationId xmlns:p14="http://schemas.microsoft.com/office/powerpoint/2010/main" val="105785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Человек, держащий компас">
            <a:extLst>
              <a:ext uri="{FF2B5EF4-FFF2-40B4-BE49-F238E27FC236}">
                <a16:creationId xmlns:a16="http://schemas.microsoft.com/office/drawing/2014/main" id="{2B29852B-9737-4BCB-6B70-92CC2FDF054D}"/>
              </a:ext>
            </a:extLst>
          </p:cNvPr>
          <p:cNvPicPr>
            <a:picLocks noChangeAspect="1"/>
          </p:cNvPicPr>
          <p:nvPr/>
        </p:nvPicPr>
        <p:blipFill rotWithShape="1">
          <a:blip r:embed="rId3">
            <a:alphaModFix amt="15000"/>
          </a:blip>
          <a:srcRect t="12885" b="2845"/>
          <a:stretch/>
        </p:blipFill>
        <p:spPr>
          <a:xfrm>
            <a:off x="20" y="10"/>
            <a:ext cx="12191980" cy="6857990"/>
          </a:xfrm>
          <a:prstGeom prst="rect">
            <a:avLst/>
          </a:prstGeom>
        </p:spPr>
      </p:pic>
      <p:sp>
        <p:nvSpPr>
          <p:cNvPr id="2" name="Заголовок 1">
            <a:extLst>
              <a:ext uri="{FF2B5EF4-FFF2-40B4-BE49-F238E27FC236}">
                <a16:creationId xmlns:a16="http://schemas.microsoft.com/office/drawing/2014/main" id="{4011F9C0-4498-6E7C-BECE-E8360FC55A01}"/>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Спасибо за внимание!</a:t>
            </a:r>
          </a:p>
        </p:txBody>
      </p:sp>
    </p:spTree>
    <p:extLst>
      <p:ext uri="{BB962C8B-B14F-4D97-AF65-F5344CB8AC3E}">
        <p14:creationId xmlns:p14="http://schemas.microsoft.com/office/powerpoint/2010/main" val="185100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F9DA34-2CF8-22CA-C3F1-0562A3D5E461}"/>
              </a:ext>
            </a:extLst>
          </p:cNvPr>
          <p:cNvSpPr>
            <a:spLocks noGrp="1"/>
          </p:cNvSpPr>
          <p:nvPr>
            <p:ph type="title"/>
          </p:nvPr>
        </p:nvSpPr>
        <p:spPr>
          <a:xfrm>
            <a:off x="643191" y="609600"/>
            <a:ext cx="6573685" cy="1905000"/>
          </a:xfrm>
        </p:spPr>
        <p:txBody>
          <a:bodyPr>
            <a:normAutofit/>
          </a:bodyPr>
          <a:lstStyle/>
          <a:p>
            <a:r>
              <a:rPr lang="ru-RU" dirty="0"/>
              <a:t>Самые частые варианты использования </a:t>
            </a:r>
            <a:r>
              <a:rPr lang="en-US" dirty="0" err="1"/>
              <a:t>msconfig</a:t>
            </a:r>
            <a:endParaRPr lang="ru-RU" dirty="0"/>
          </a:p>
        </p:txBody>
      </p:sp>
      <p:sp>
        <p:nvSpPr>
          <p:cNvPr id="3" name="Объект 2">
            <a:extLst>
              <a:ext uri="{FF2B5EF4-FFF2-40B4-BE49-F238E27FC236}">
                <a16:creationId xmlns:a16="http://schemas.microsoft.com/office/drawing/2014/main" id="{0AB04105-B4FD-59FA-4E74-089CC44A04F5}"/>
              </a:ext>
            </a:extLst>
          </p:cNvPr>
          <p:cNvSpPr>
            <a:spLocks noGrp="1"/>
          </p:cNvSpPr>
          <p:nvPr>
            <p:ph idx="1"/>
          </p:nvPr>
        </p:nvSpPr>
        <p:spPr>
          <a:xfrm>
            <a:off x="643192" y="2112221"/>
            <a:ext cx="6573684" cy="3771054"/>
          </a:xfrm>
        </p:spPr>
        <p:txBody>
          <a:bodyPr anchor="t">
            <a:normAutofit fontScale="85000" lnSpcReduction="20000"/>
          </a:bodyPr>
          <a:lstStyle/>
          <a:p>
            <a:pPr>
              <a:lnSpc>
                <a:spcPct val="90000"/>
              </a:lnSpc>
              <a:buFont typeface="Arial" panose="020B0604020202020204" pitchFamily="34" charset="0"/>
              <a:buChar char="•"/>
            </a:pPr>
            <a:r>
              <a:rPr lang="ru-RU" sz="1900" b="0" i="0" dirty="0">
                <a:effectLst/>
                <a:cs typeface="Times New Roman" panose="02020603050405020304" pitchFamily="18" charset="0"/>
              </a:rPr>
              <a:t>Когда во время установки Windows </a:t>
            </a:r>
            <a:r>
              <a:rPr lang="ru-RU" sz="1900" b="0" i="0" dirty="0" err="1">
                <a:effectLst/>
                <a:cs typeface="Times New Roman" panose="02020603050405020304" pitchFamily="18" charset="0"/>
              </a:rPr>
              <a:t>неотформатирован</a:t>
            </a:r>
            <a:r>
              <a:rPr lang="ru-RU" sz="1900" b="0" i="0" dirty="0">
                <a:effectLst/>
                <a:cs typeface="Times New Roman" panose="02020603050405020304" pitchFamily="18" charset="0"/>
              </a:rPr>
              <a:t> старый раздел на жёстком диске, где стоит предыдущая система, то во время загрузки просят выбрать версию операционной системы. В такие моменты на помощь придёт команда </a:t>
            </a:r>
            <a:r>
              <a:rPr lang="ru-RU" sz="1900" b="0" i="0" dirty="0" err="1">
                <a:effectLst/>
                <a:cs typeface="Times New Roman" panose="02020603050405020304" pitchFamily="18" charset="0"/>
              </a:rPr>
              <a:t>ms</a:t>
            </a:r>
            <a:r>
              <a:rPr lang="ru-RU" sz="1900" b="0" i="0" dirty="0">
                <a:effectLst/>
                <a:cs typeface="Times New Roman" panose="02020603050405020304" pitchFamily="18" charset="0"/>
              </a:rPr>
              <a:t> </a:t>
            </a:r>
            <a:r>
              <a:rPr lang="ru-RU" sz="1900" b="0" i="0" dirty="0" err="1">
                <a:effectLst/>
                <a:cs typeface="Times New Roman" panose="02020603050405020304" pitchFamily="18" charset="0"/>
              </a:rPr>
              <a:t>config</a:t>
            </a:r>
            <a:r>
              <a:rPr lang="ru-RU" sz="1900" b="0" i="0" dirty="0">
                <a:effectLst/>
                <a:cs typeface="Times New Roman" panose="02020603050405020304" pitchFamily="18" charset="0"/>
              </a:rPr>
              <a:t>. Она, конечно, не поможет удалить старую систему, но она решит проблему с запросом, возникающим при каждой новой загрузке операционной системы.</a:t>
            </a:r>
          </a:p>
          <a:p>
            <a:pPr>
              <a:lnSpc>
                <a:spcPct val="90000"/>
              </a:lnSpc>
              <a:buFont typeface="Arial" panose="020B0604020202020204" pitchFamily="34" charset="0"/>
              <a:buChar char="•"/>
            </a:pPr>
            <a:r>
              <a:rPr lang="ru-RU" sz="1900" b="0" i="0" dirty="0">
                <a:effectLst/>
                <a:cs typeface="Times New Roman" panose="02020603050405020304" pitchFamily="18" charset="0"/>
              </a:rPr>
              <a:t>Часто бывает такое, что время на загрузку компьютера стаёт невыносимо долгим. Открывается куча ненужных программ или браузеров, которые не нужны в данный момент. Это называется автозагрузка — программы, которые сами включаются во время запуска. Для пользователей </a:t>
            </a:r>
            <a:r>
              <a:rPr lang="ru-RU" sz="1900" b="0" i="0" dirty="0" err="1">
                <a:effectLst/>
                <a:cs typeface="Times New Roman" panose="02020603050405020304" pitchFamily="18" charset="0"/>
              </a:rPr>
              <a:t>Виндовс</a:t>
            </a:r>
            <a:r>
              <a:rPr lang="ru-RU" sz="1900" b="0" i="0" dirty="0">
                <a:effectLst/>
                <a:cs typeface="Times New Roman" panose="02020603050405020304" pitchFamily="18" charset="0"/>
              </a:rPr>
              <a:t> 7 — мс конфиг может помочь убрать всё ненужное из автозагрузки. Для пользователей же Windows 8 и выше это не нужно: меню автозагрузки вынесено в «Диспетчер устройств».</a:t>
            </a:r>
          </a:p>
          <a:p>
            <a:pPr>
              <a:lnSpc>
                <a:spcPct val="90000"/>
              </a:lnSpc>
              <a:buFont typeface="Arial" panose="020B0604020202020204" pitchFamily="34" charset="0"/>
              <a:buChar char="•"/>
            </a:pPr>
            <a:r>
              <a:rPr lang="ru-RU" sz="1900" b="0" i="0" dirty="0">
                <a:effectLst/>
                <a:cs typeface="Times New Roman" panose="02020603050405020304" pitchFamily="18" charset="0"/>
              </a:rPr>
              <a:t>Если на компьютере стоит операционная система Windows 8 и выше, то </a:t>
            </a:r>
            <a:r>
              <a:rPr lang="ru-RU" sz="1900" b="0" i="0" dirty="0" err="1">
                <a:effectLst/>
                <a:cs typeface="Times New Roman" panose="02020603050405020304" pitchFamily="18" charset="0"/>
              </a:rPr>
              <a:t>msconfig</a:t>
            </a:r>
            <a:r>
              <a:rPr lang="ru-RU" sz="1900" b="0" i="0" dirty="0">
                <a:effectLst/>
                <a:cs typeface="Times New Roman" panose="02020603050405020304" pitchFamily="18" charset="0"/>
              </a:rPr>
              <a:t>. </a:t>
            </a:r>
            <a:r>
              <a:rPr lang="ru-RU" sz="1900" b="0" i="0" dirty="0" err="1">
                <a:effectLst/>
                <a:cs typeface="Times New Roman" panose="02020603050405020304" pitchFamily="18" charset="0"/>
              </a:rPr>
              <a:t>exe</a:t>
            </a:r>
            <a:r>
              <a:rPr lang="ru-RU" sz="1900" b="0" i="0" dirty="0">
                <a:effectLst/>
                <a:cs typeface="Times New Roman" panose="02020603050405020304" pitchFamily="18" charset="0"/>
              </a:rPr>
              <a:t> — это самый простой способ загрузить Windows в «Безопасном режиме».</a:t>
            </a:r>
          </a:p>
          <a:p>
            <a:pPr>
              <a:lnSpc>
                <a:spcPct val="90000"/>
              </a:lnSpc>
            </a:pPr>
            <a:endParaRPr lang="ru-RU" sz="1100" dirty="0"/>
          </a:p>
        </p:txBody>
      </p:sp>
      <p:pic>
        <p:nvPicPr>
          <p:cNvPr id="5" name="Picture 4" descr="Календарь на столе">
            <a:extLst>
              <a:ext uri="{FF2B5EF4-FFF2-40B4-BE49-F238E27FC236}">
                <a16:creationId xmlns:a16="http://schemas.microsoft.com/office/drawing/2014/main" id="{4478FD50-5F37-13ED-B6D9-C0D0BABAD9A3}"/>
              </a:ext>
            </a:extLst>
          </p:cNvPr>
          <p:cNvPicPr>
            <a:picLocks noChangeAspect="1"/>
          </p:cNvPicPr>
          <p:nvPr/>
        </p:nvPicPr>
        <p:blipFill rotWithShape="1">
          <a:blip r:embed="rId3"/>
          <a:srcRect r="29607" b="-2"/>
          <a:stretch/>
        </p:blipFill>
        <p:spPr>
          <a:xfrm>
            <a:off x="7570839" y="1383452"/>
            <a:ext cx="3976788" cy="377105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6715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AF8F0A5-3A09-5089-3178-3BFF332D7493}"/>
              </a:ext>
            </a:extLst>
          </p:cNvPr>
          <p:cNvSpPr>
            <a:spLocks noGrp="1"/>
          </p:cNvSpPr>
          <p:nvPr>
            <p:ph idx="1"/>
          </p:nvPr>
        </p:nvSpPr>
        <p:spPr>
          <a:xfrm>
            <a:off x="643192" y="2666999"/>
            <a:ext cx="3643674" cy="3216276"/>
          </a:xfrm>
        </p:spPr>
        <p:txBody>
          <a:bodyPr anchor="t">
            <a:normAutofit/>
          </a:bodyPr>
          <a:lstStyle/>
          <a:p>
            <a:r>
              <a:rPr lang="ru-RU" sz="1800" dirty="0"/>
              <a:t>При вводе команды </a:t>
            </a:r>
            <a:r>
              <a:rPr lang="en-US" sz="1800" dirty="0" err="1"/>
              <a:t>msconfig</a:t>
            </a:r>
            <a:r>
              <a:rPr lang="en-US" sz="1800" dirty="0"/>
              <a:t> </a:t>
            </a:r>
            <a:r>
              <a:rPr lang="ru-RU" sz="1800" dirty="0"/>
              <a:t>в консоль открывается меню конфигурация системы.</a:t>
            </a:r>
          </a:p>
        </p:txBody>
      </p:sp>
      <p:pic>
        <p:nvPicPr>
          <p:cNvPr id="7" name="Рисунок 6">
            <a:extLst>
              <a:ext uri="{FF2B5EF4-FFF2-40B4-BE49-F238E27FC236}">
                <a16:creationId xmlns:a16="http://schemas.microsoft.com/office/drawing/2014/main" id="{111A51D1-647A-D2E3-2FAF-BCD9758491B8}"/>
              </a:ext>
            </a:extLst>
          </p:cNvPr>
          <p:cNvPicPr>
            <a:picLocks noChangeAspect="1"/>
          </p:cNvPicPr>
          <p:nvPr/>
        </p:nvPicPr>
        <p:blipFill>
          <a:blip r:embed="rId3"/>
          <a:stretch>
            <a:fillRect/>
          </a:stretch>
        </p:blipFill>
        <p:spPr>
          <a:xfrm>
            <a:off x="4630994" y="1496593"/>
            <a:ext cx="6916633" cy="354477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7485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2CA351-6F5C-B84E-6DF3-6E3CEA6AF2BF}"/>
              </a:ext>
            </a:extLst>
          </p:cNvPr>
          <p:cNvSpPr>
            <a:spLocks noGrp="1"/>
          </p:cNvSpPr>
          <p:nvPr>
            <p:ph type="title"/>
          </p:nvPr>
        </p:nvSpPr>
        <p:spPr>
          <a:xfrm>
            <a:off x="643192" y="609600"/>
            <a:ext cx="3643674" cy="1905000"/>
          </a:xfrm>
        </p:spPr>
        <p:txBody>
          <a:bodyPr>
            <a:normAutofit/>
          </a:bodyPr>
          <a:lstStyle/>
          <a:p>
            <a:r>
              <a:rPr lang="ru-RU" sz="2800" dirty="0"/>
              <a:t>Вкладки в конфигурации системы</a:t>
            </a:r>
          </a:p>
        </p:txBody>
      </p:sp>
      <p:sp>
        <p:nvSpPr>
          <p:cNvPr id="3" name="Объект 2">
            <a:extLst>
              <a:ext uri="{FF2B5EF4-FFF2-40B4-BE49-F238E27FC236}">
                <a16:creationId xmlns:a16="http://schemas.microsoft.com/office/drawing/2014/main" id="{011E6ABD-C6F8-C7FB-CA7B-7505BF0529B9}"/>
              </a:ext>
            </a:extLst>
          </p:cNvPr>
          <p:cNvSpPr>
            <a:spLocks noGrp="1"/>
          </p:cNvSpPr>
          <p:nvPr>
            <p:ph idx="1"/>
          </p:nvPr>
        </p:nvSpPr>
        <p:spPr>
          <a:xfrm>
            <a:off x="643192" y="2666999"/>
            <a:ext cx="3643674" cy="3216276"/>
          </a:xfrm>
        </p:spPr>
        <p:txBody>
          <a:bodyPr anchor="t">
            <a:normAutofit/>
          </a:bodyPr>
          <a:lstStyle/>
          <a:p>
            <a:pPr marL="0" indent="0">
              <a:buNone/>
            </a:pPr>
            <a:r>
              <a:rPr lang="ru-RU" sz="1800" dirty="0"/>
              <a:t>В этом меню мы видим 5 вкладок:</a:t>
            </a:r>
          </a:p>
          <a:p>
            <a:r>
              <a:rPr lang="ru-RU" sz="1800" dirty="0"/>
              <a:t>Общие</a:t>
            </a:r>
          </a:p>
          <a:p>
            <a:r>
              <a:rPr lang="ru-RU" sz="1800" dirty="0"/>
              <a:t>Загрузка</a:t>
            </a:r>
          </a:p>
          <a:p>
            <a:r>
              <a:rPr lang="ru-RU" sz="1800" dirty="0"/>
              <a:t>Службы</a:t>
            </a:r>
          </a:p>
          <a:p>
            <a:r>
              <a:rPr lang="ru-RU" sz="1800" dirty="0"/>
              <a:t>Автозагрузка</a:t>
            </a:r>
          </a:p>
          <a:p>
            <a:r>
              <a:rPr lang="ru-RU" sz="1800" dirty="0"/>
              <a:t>Сервис</a:t>
            </a:r>
          </a:p>
        </p:txBody>
      </p:sp>
      <p:pic>
        <p:nvPicPr>
          <p:cNvPr id="5" name="Рисунок 4">
            <a:extLst>
              <a:ext uri="{FF2B5EF4-FFF2-40B4-BE49-F238E27FC236}">
                <a16:creationId xmlns:a16="http://schemas.microsoft.com/office/drawing/2014/main" id="{41A31C47-7D26-7AD9-5013-507D991CF023}"/>
              </a:ext>
            </a:extLst>
          </p:cNvPr>
          <p:cNvPicPr>
            <a:picLocks noChangeAspect="1"/>
          </p:cNvPicPr>
          <p:nvPr/>
        </p:nvPicPr>
        <p:blipFill>
          <a:blip r:embed="rId3"/>
          <a:stretch>
            <a:fillRect/>
          </a:stretch>
        </p:blipFill>
        <p:spPr>
          <a:xfrm>
            <a:off x="4630994" y="822221"/>
            <a:ext cx="6916633" cy="489351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1102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4FDF871-8F8B-3824-934B-8397DC46F5E2}"/>
              </a:ext>
            </a:extLst>
          </p:cNvPr>
          <p:cNvSpPr>
            <a:spLocks noGrp="1"/>
          </p:cNvSpPr>
          <p:nvPr>
            <p:ph idx="1"/>
          </p:nvPr>
        </p:nvSpPr>
        <p:spPr>
          <a:xfrm>
            <a:off x="6420465" y="373626"/>
            <a:ext cx="5122606" cy="6154993"/>
          </a:xfrm>
        </p:spPr>
        <p:txBody>
          <a:bodyPr anchor="t">
            <a:normAutofit fontScale="92500" lnSpcReduction="20000"/>
          </a:bodyPr>
          <a:lstStyle/>
          <a:p>
            <a:pPr marL="0" indent="0">
              <a:lnSpc>
                <a:spcPct val="90000"/>
              </a:lnSpc>
              <a:buNone/>
            </a:pPr>
            <a:r>
              <a:rPr lang="ru-RU" sz="1400" b="0" i="0" dirty="0">
                <a:effectLst/>
              </a:rPr>
              <a:t>Первой вкладкой будет </a:t>
            </a:r>
            <a:r>
              <a:rPr lang="ru-RU" sz="1400" i="0" dirty="0">
                <a:effectLst/>
              </a:rPr>
              <a:t>Общие</a:t>
            </a:r>
            <a:r>
              <a:rPr lang="ru-RU" sz="1400" b="0" i="0" dirty="0">
                <a:effectLst/>
              </a:rPr>
              <a:t>. Здесь нас встретят несколько пунктов, характеризующих вариант запуска служб и драйверов:</a:t>
            </a:r>
          </a:p>
          <a:p>
            <a:pPr>
              <a:lnSpc>
                <a:spcPct val="90000"/>
              </a:lnSpc>
              <a:buFont typeface="Arial" panose="020B0604020202020204" pitchFamily="34" charset="0"/>
              <a:buChar char="•"/>
            </a:pPr>
            <a:r>
              <a:rPr lang="ru-RU" sz="1400" b="1" i="0" dirty="0">
                <a:effectLst/>
              </a:rPr>
              <a:t>Обычный запуск</a:t>
            </a:r>
            <a:r>
              <a:rPr lang="ru-RU" sz="1400" b="0" i="0" dirty="0">
                <a:effectLst/>
              </a:rPr>
              <a:t> — вариант, который встречается по умолчанию и сохраняется с момента установки Windows. В это время система загрузит драйвера ко всем установленным (и устанавливаемым после) устройствам и те службы, которые, по мнению Windows, нужны для работы, если система не регистрирует никаких ошибок в работе. В работе этого варианта ничего изменять не нужно… до тех пор, пока пользователь ничего не изменил в списке служб, в папке автозагрузки или других параметрах. Как только вы вносите изменения в способ автозагрузки, запрещаете запуск программ, меняете расписание задач или добавляете свою, вариант запуска автоматически меняется на Выборочный запуск</a:t>
            </a:r>
          </a:p>
          <a:p>
            <a:pPr>
              <a:lnSpc>
                <a:spcPct val="90000"/>
              </a:lnSpc>
              <a:buFont typeface="Arial" panose="020B0604020202020204" pitchFamily="34" charset="0"/>
              <a:buChar char="•"/>
            </a:pPr>
            <a:r>
              <a:rPr lang="ru-RU" sz="1400" b="1" i="0" dirty="0">
                <a:effectLst/>
              </a:rPr>
              <a:t>Диагностический запуск</a:t>
            </a:r>
            <a:r>
              <a:rPr lang="ru-RU" sz="1400" b="0" i="0" dirty="0">
                <a:effectLst/>
              </a:rPr>
              <a:t> — этот вариант чем-то напоминает Безопасный</a:t>
            </a:r>
            <a:r>
              <a:rPr lang="ru-RU" sz="1400" b="0" i="0" u="sng" dirty="0">
                <a:effectLst/>
              </a:rPr>
              <a:t> </a:t>
            </a:r>
            <a:r>
              <a:rPr lang="ru-RU" sz="1400" b="0" i="0" dirty="0">
                <a:effectLst/>
              </a:rPr>
              <a:t>режим загрузки Windows. В нём после перезагрузки будут работать только драйверы и службы самой системы: никакие другие программы и сторонние драйверы не включатся в работу, а </a:t>
            </a:r>
            <a:r>
              <a:rPr lang="ru-RU" sz="1400" b="0" i="0" dirty="0" err="1">
                <a:effectLst/>
              </a:rPr>
              <a:t>доустановленные</a:t>
            </a:r>
            <a:r>
              <a:rPr lang="ru-RU" sz="1400" b="0" i="0" dirty="0">
                <a:effectLst/>
              </a:rPr>
              <a:t> и обновлённые драйвера будут заменены на те, какие «приехали» вместе с установкой Windows (так сказать, интернациональные). Однако часто в этот привилегированный список попадает и антивирусное обеспечение. Смысл ясен — этот вариант запуска применяется в попытке вычленить проблемную часть ПО при нестабильной работе ОС</a:t>
            </a:r>
          </a:p>
          <a:p>
            <a:pPr>
              <a:lnSpc>
                <a:spcPct val="90000"/>
              </a:lnSpc>
              <a:buFont typeface="Arial" panose="020B0604020202020204" pitchFamily="34" charset="0"/>
              <a:buChar char="•"/>
            </a:pPr>
            <a:r>
              <a:rPr lang="ru-RU" sz="1400" b="1" i="0" dirty="0">
                <a:effectLst/>
              </a:rPr>
              <a:t>Выборочный</a:t>
            </a:r>
            <a:r>
              <a:rPr lang="ru-RU" sz="1400" b="0" i="0" dirty="0">
                <a:effectLst/>
              </a:rPr>
              <a:t> запуск позволит загрузить систему, минуя прописавшиеся со временем программы, загружая (или не загружая) основные службы. Выставляя или удаляя настройку с автозагрузкой можно определить, мешает ли нормальной работе её содержимое, или причина кроется не здесь. Изменённый пункт с оригинальной конфигурацией загрузки означает, что вами были проделаны изменения в загрузочной записи. Такое нередко бывает при использовании </a:t>
            </a:r>
            <a:r>
              <a:rPr lang="ru-RU" sz="1400" b="0" i="0" dirty="0" err="1">
                <a:effectLst/>
              </a:rPr>
              <a:t>мультизагрузочной</a:t>
            </a:r>
            <a:r>
              <a:rPr lang="ru-RU" sz="1400" b="0" i="0" dirty="0">
                <a:effectLst/>
              </a:rPr>
              <a:t> системе с 2-мя и более ОС, при редактировании локальных дисков (буквы, размера или удалении/воссоздании томов) и т.д.</a:t>
            </a:r>
          </a:p>
          <a:p>
            <a:pPr>
              <a:lnSpc>
                <a:spcPct val="90000"/>
              </a:lnSpc>
            </a:pPr>
            <a:endParaRPr lang="ru-RU" sz="1000" dirty="0"/>
          </a:p>
        </p:txBody>
      </p:sp>
      <p:pic>
        <p:nvPicPr>
          <p:cNvPr id="5" name="Рисунок 4">
            <a:extLst>
              <a:ext uri="{FF2B5EF4-FFF2-40B4-BE49-F238E27FC236}">
                <a16:creationId xmlns:a16="http://schemas.microsoft.com/office/drawing/2014/main" id="{7342B446-3C7E-A2F8-3AFF-D97D0FCBE918}"/>
              </a:ext>
            </a:extLst>
          </p:cNvPr>
          <p:cNvPicPr>
            <a:picLocks noChangeAspect="1"/>
          </p:cNvPicPr>
          <p:nvPr/>
        </p:nvPicPr>
        <p:blipFill>
          <a:blip r:embed="rId3"/>
          <a:stretch>
            <a:fillRect/>
          </a:stretch>
        </p:blipFill>
        <p:spPr>
          <a:xfrm>
            <a:off x="643192" y="1655659"/>
            <a:ext cx="5451627" cy="322664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6" name="TextBox 5">
            <a:extLst>
              <a:ext uri="{FF2B5EF4-FFF2-40B4-BE49-F238E27FC236}">
                <a16:creationId xmlns:a16="http://schemas.microsoft.com/office/drawing/2014/main" id="{029AA4EE-F001-1D49-7840-8CD5648D28FE}"/>
              </a:ext>
            </a:extLst>
          </p:cNvPr>
          <p:cNvSpPr txBox="1"/>
          <p:nvPr/>
        </p:nvSpPr>
        <p:spPr>
          <a:xfrm>
            <a:off x="835743" y="471948"/>
            <a:ext cx="4611329" cy="738664"/>
          </a:xfrm>
          <a:prstGeom prst="rect">
            <a:avLst/>
          </a:prstGeom>
          <a:noFill/>
        </p:spPr>
        <p:txBody>
          <a:bodyPr wrap="square" rtlCol="0">
            <a:spAutoFit/>
          </a:bodyPr>
          <a:lstStyle/>
          <a:p>
            <a:r>
              <a:rPr lang="en-US" sz="2400" b="1" i="0" dirty="0" err="1">
                <a:solidFill>
                  <a:schemeClr val="tx1"/>
                </a:solidFill>
                <a:effectLst/>
                <a:latin typeface="+mj-lt"/>
              </a:rPr>
              <a:t>Msconfig</a:t>
            </a:r>
            <a:r>
              <a:rPr lang="en-US" sz="2400" b="1" i="0" dirty="0">
                <a:solidFill>
                  <a:schemeClr val="tx1"/>
                </a:solidFill>
                <a:effectLst/>
                <a:latin typeface="+mj-lt"/>
              </a:rPr>
              <a:t>: </a:t>
            </a:r>
            <a:r>
              <a:rPr lang="ru-RU" sz="2400" b="1" i="0" dirty="0">
                <a:solidFill>
                  <a:schemeClr val="tx1"/>
                </a:solidFill>
                <a:effectLst/>
                <a:latin typeface="+mj-lt"/>
              </a:rPr>
              <a:t>вкладка Общие</a:t>
            </a:r>
            <a:br>
              <a:rPr lang="ru-RU" b="1" i="0" dirty="0">
                <a:solidFill>
                  <a:schemeClr val="tx1"/>
                </a:solidFill>
                <a:effectLst/>
                <a:latin typeface="+mn-lt"/>
              </a:rPr>
            </a:br>
            <a:endParaRPr lang="ru-RU" dirty="0"/>
          </a:p>
        </p:txBody>
      </p:sp>
    </p:spTree>
    <p:extLst>
      <p:ext uri="{BB962C8B-B14F-4D97-AF65-F5344CB8AC3E}">
        <p14:creationId xmlns:p14="http://schemas.microsoft.com/office/powerpoint/2010/main" val="143042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29C269-828D-7401-1818-4293EC0A15DB}"/>
              </a:ext>
            </a:extLst>
          </p:cNvPr>
          <p:cNvSpPr>
            <a:spLocks noGrp="1"/>
          </p:cNvSpPr>
          <p:nvPr>
            <p:ph type="title"/>
          </p:nvPr>
        </p:nvSpPr>
        <p:spPr>
          <a:xfrm>
            <a:off x="6420465" y="609600"/>
            <a:ext cx="5122606" cy="1905000"/>
          </a:xfrm>
        </p:spPr>
        <p:txBody>
          <a:bodyPr>
            <a:normAutofit/>
          </a:bodyPr>
          <a:lstStyle/>
          <a:p>
            <a:r>
              <a:rPr lang="en-US" b="1" i="0" dirty="0" err="1">
                <a:effectLst/>
                <a:latin typeface="+mn-lt"/>
              </a:rPr>
              <a:t>Msconfig</a:t>
            </a:r>
            <a:r>
              <a:rPr lang="en-US" b="1" i="0" dirty="0">
                <a:effectLst/>
                <a:latin typeface="+mn-lt"/>
              </a:rPr>
              <a:t>: </a:t>
            </a:r>
            <a:r>
              <a:rPr lang="ru-RU" b="1" i="0" dirty="0">
                <a:effectLst/>
                <a:latin typeface="+mn-lt"/>
              </a:rPr>
              <a:t>вкладка Загрузка</a:t>
            </a:r>
            <a:br>
              <a:rPr lang="ru-RU" b="1" i="0" dirty="0">
                <a:effectLst/>
                <a:latin typeface="+mn-lt"/>
              </a:rPr>
            </a:br>
            <a:endParaRPr lang="ru-RU" dirty="0">
              <a:latin typeface="+mn-lt"/>
            </a:endParaRPr>
          </a:p>
        </p:txBody>
      </p:sp>
      <p:sp>
        <p:nvSpPr>
          <p:cNvPr id="3" name="Объект 2">
            <a:extLst>
              <a:ext uri="{FF2B5EF4-FFF2-40B4-BE49-F238E27FC236}">
                <a16:creationId xmlns:a16="http://schemas.microsoft.com/office/drawing/2014/main" id="{98C0DFB5-0A49-4F6F-923F-4FD779619EE9}"/>
              </a:ext>
            </a:extLst>
          </p:cNvPr>
          <p:cNvSpPr>
            <a:spLocks noGrp="1"/>
          </p:cNvSpPr>
          <p:nvPr>
            <p:ph idx="1"/>
          </p:nvPr>
        </p:nvSpPr>
        <p:spPr>
          <a:xfrm>
            <a:off x="6420465" y="2349910"/>
            <a:ext cx="5122606" cy="3533365"/>
          </a:xfrm>
        </p:spPr>
        <p:txBody>
          <a:bodyPr anchor="t">
            <a:normAutofit/>
          </a:bodyPr>
          <a:lstStyle/>
          <a:p>
            <a:pPr>
              <a:lnSpc>
                <a:spcPct val="90000"/>
              </a:lnSpc>
            </a:pPr>
            <a:r>
              <a:rPr lang="ru-RU" sz="1800" b="0" i="0" dirty="0">
                <a:solidFill>
                  <a:schemeClr val="tx1"/>
                </a:solidFill>
                <a:effectLst/>
              </a:rPr>
              <a:t>Если стоит несколько операционных систем, то именно в этой вкладке можно настроить, какая будет загружаться по умолчанию. Просто в соответствующем окне выбрать нужную систему и нажать на кнопку «использовать по умолчанию». Помимо этого, можно зайти в настраиваемый «Безопасный режим», что очень пригодится пользователям Windows 8 и выше. Есть кнопка «Дополнительные параметры», где можно выставить число процессоров и ОЗУ, которое принимает участие в загрузке компьютера.</a:t>
            </a:r>
            <a:endParaRPr lang="ru-RU" dirty="0">
              <a:solidFill>
                <a:schemeClr val="tx1"/>
              </a:solidFill>
            </a:endParaRPr>
          </a:p>
        </p:txBody>
      </p:sp>
      <p:pic>
        <p:nvPicPr>
          <p:cNvPr id="5" name="Рисунок 4">
            <a:extLst>
              <a:ext uri="{FF2B5EF4-FFF2-40B4-BE49-F238E27FC236}">
                <a16:creationId xmlns:a16="http://schemas.microsoft.com/office/drawing/2014/main" id="{3B803F36-1335-91CE-C155-5E4C00634328}"/>
              </a:ext>
            </a:extLst>
          </p:cNvPr>
          <p:cNvPicPr>
            <a:picLocks noChangeAspect="1"/>
          </p:cNvPicPr>
          <p:nvPr/>
        </p:nvPicPr>
        <p:blipFill>
          <a:blip r:embed="rId3"/>
          <a:stretch>
            <a:fillRect/>
          </a:stretch>
        </p:blipFill>
        <p:spPr>
          <a:xfrm>
            <a:off x="643192" y="1340467"/>
            <a:ext cx="5451627" cy="385702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1731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88C7F3-ABEE-9CFD-EBDA-D4D00A00AF7C}"/>
              </a:ext>
            </a:extLst>
          </p:cNvPr>
          <p:cNvSpPr>
            <a:spLocks noGrp="1"/>
          </p:cNvSpPr>
          <p:nvPr>
            <p:ph type="title"/>
          </p:nvPr>
        </p:nvSpPr>
        <p:spPr>
          <a:xfrm>
            <a:off x="643192" y="609600"/>
            <a:ext cx="3643674" cy="1905000"/>
          </a:xfrm>
        </p:spPr>
        <p:txBody>
          <a:bodyPr>
            <a:normAutofit/>
          </a:bodyPr>
          <a:lstStyle/>
          <a:p>
            <a:r>
              <a:rPr lang="en-US" sz="2800"/>
              <a:t>MSCONFIG: </a:t>
            </a:r>
            <a:r>
              <a:rPr lang="ru-RU" sz="2800"/>
              <a:t>Вкладка службы</a:t>
            </a:r>
          </a:p>
        </p:txBody>
      </p:sp>
      <p:sp>
        <p:nvSpPr>
          <p:cNvPr id="3" name="Объект 2">
            <a:extLst>
              <a:ext uri="{FF2B5EF4-FFF2-40B4-BE49-F238E27FC236}">
                <a16:creationId xmlns:a16="http://schemas.microsoft.com/office/drawing/2014/main" id="{792BECD6-E327-E9AB-CF1C-68A7E9A47897}"/>
              </a:ext>
            </a:extLst>
          </p:cNvPr>
          <p:cNvSpPr>
            <a:spLocks noGrp="1"/>
          </p:cNvSpPr>
          <p:nvPr>
            <p:ph idx="1"/>
          </p:nvPr>
        </p:nvSpPr>
        <p:spPr>
          <a:xfrm>
            <a:off x="643192" y="2666999"/>
            <a:ext cx="3643674" cy="3216276"/>
          </a:xfrm>
        </p:spPr>
        <p:txBody>
          <a:bodyPr anchor="t">
            <a:normAutofit/>
          </a:bodyPr>
          <a:lstStyle/>
          <a:p>
            <a:pPr>
              <a:lnSpc>
                <a:spcPct val="90000"/>
              </a:lnSpc>
            </a:pPr>
            <a:r>
              <a:rPr lang="ru-RU" sz="1400" b="0" i="0">
                <a:effectLst/>
              </a:rPr>
              <a:t>В данной вкладке сразу появляется перечень непонятных названий. Всё это службы, которые использует система. В основном эта вкладка используется при неполадках с компьютером. По очереди включаются и отключаются службы, чтобы понять, какая именно вызывает проблему. Можно поставить флажок напротив фразы «Не отображать службы Майкрософт», чтобы увидеть посторонние службы, которые используют остальные программы. Но лучше совсем неопытным пользователям не трогать ничего, чтобы не понажимать лишнего.</a:t>
            </a:r>
            <a:endParaRPr lang="ru-RU" sz="1400"/>
          </a:p>
        </p:txBody>
      </p:sp>
      <p:pic>
        <p:nvPicPr>
          <p:cNvPr id="7" name="Рисунок 6">
            <a:extLst>
              <a:ext uri="{FF2B5EF4-FFF2-40B4-BE49-F238E27FC236}">
                <a16:creationId xmlns:a16="http://schemas.microsoft.com/office/drawing/2014/main" id="{19BA88C1-6863-A690-34D9-4FFC2FF20B79}"/>
              </a:ext>
            </a:extLst>
          </p:cNvPr>
          <p:cNvPicPr>
            <a:picLocks noChangeAspect="1"/>
          </p:cNvPicPr>
          <p:nvPr/>
        </p:nvPicPr>
        <p:blipFill>
          <a:blip r:embed="rId3"/>
          <a:stretch>
            <a:fillRect/>
          </a:stretch>
        </p:blipFill>
        <p:spPr>
          <a:xfrm>
            <a:off x="4630994" y="824756"/>
            <a:ext cx="6916633" cy="48884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6120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76BFE8-08AD-DC84-960B-FD4109F7CC0B}"/>
              </a:ext>
            </a:extLst>
          </p:cNvPr>
          <p:cNvSpPr>
            <a:spLocks noGrp="1"/>
          </p:cNvSpPr>
          <p:nvPr>
            <p:ph type="title"/>
          </p:nvPr>
        </p:nvSpPr>
        <p:spPr>
          <a:xfrm>
            <a:off x="1143000" y="609599"/>
            <a:ext cx="6132446" cy="2009775"/>
          </a:xfrm>
        </p:spPr>
        <p:txBody>
          <a:bodyPr>
            <a:normAutofit/>
          </a:bodyPr>
          <a:lstStyle/>
          <a:p>
            <a:pPr algn="ctr"/>
            <a:r>
              <a:rPr lang="en-US"/>
              <a:t>MSCOnfig: </a:t>
            </a:r>
            <a:r>
              <a:rPr lang="ru-RU"/>
              <a:t>вкладка автозагрузка</a:t>
            </a:r>
          </a:p>
        </p:txBody>
      </p:sp>
      <p:sp>
        <p:nvSpPr>
          <p:cNvPr id="3" name="Объект 2">
            <a:extLst>
              <a:ext uri="{FF2B5EF4-FFF2-40B4-BE49-F238E27FC236}">
                <a16:creationId xmlns:a16="http://schemas.microsoft.com/office/drawing/2014/main" id="{01CC304B-19BB-BC7F-2092-0DAA433D024F}"/>
              </a:ext>
            </a:extLst>
          </p:cNvPr>
          <p:cNvSpPr>
            <a:spLocks noGrp="1"/>
          </p:cNvSpPr>
          <p:nvPr>
            <p:ph idx="1"/>
          </p:nvPr>
        </p:nvSpPr>
        <p:spPr>
          <a:xfrm>
            <a:off x="1223070" y="2389239"/>
            <a:ext cx="6052376" cy="3673631"/>
          </a:xfrm>
        </p:spPr>
        <p:txBody>
          <a:bodyPr>
            <a:normAutofit/>
          </a:bodyPr>
          <a:lstStyle/>
          <a:p>
            <a:pPr>
              <a:lnSpc>
                <a:spcPct val="90000"/>
              </a:lnSpc>
            </a:pPr>
            <a:r>
              <a:rPr lang="ru-RU" sz="1600" b="0" i="0" dirty="0">
                <a:effectLst/>
              </a:rPr>
              <a:t>В новых версиях </a:t>
            </a:r>
            <a:r>
              <a:rPr lang="en-US" sz="1600" b="0" i="0" dirty="0">
                <a:effectLst/>
              </a:rPr>
              <a:t>windows </a:t>
            </a:r>
            <a:r>
              <a:rPr lang="ru-RU" sz="1600" b="0" i="0" dirty="0">
                <a:effectLst/>
              </a:rPr>
              <a:t>эта вкладка перекочевала в диспетчер задач.</a:t>
            </a:r>
          </a:p>
          <a:p>
            <a:pPr>
              <a:lnSpc>
                <a:spcPct val="90000"/>
              </a:lnSpc>
            </a:pPr>
            <a:endParaRPr lang="ru-RU" sz="1600" b="0" i="0" dirty="0">
              <a:effectLst/>
            </a:endParaRPr>
          </a:p>
          <a:p>
            <a:pPr>
              <a:lnSpc>
                <a:spcPct val="90000"/>
              </a:lnSpc>
            </a:pPr>
            <a:r>
              <a:rPr lang="ru-RU" sz="1600" b="0" i="0" dirty="0">
                <a:effectLst/>
              </a:rPr>
              <a:t>Эта вкладка является самой полезной для совершенно неопытных пользователей. Часто бывает такое, что во время запуска компьютера автоматически начитает включаться куча ненужных программ, которые, мало того, что все нужно закрывать, так это всё ещё и замедляет скорость загрузки системы. Открыв вкладку «Автозагрузка», перед вами сразу появляются программы и системы, которые загружаются вместе с Windows. Чаще всего они являются ненужными, поэтому смело можно выключать то, что не нужно. Главное — по ошибке не отключить элемент «Операционная система», всё остальное — пустяки.</a:t>
            </a:r>
            <a:endParaRPr lang="ru-RU" sz="1600" dirty="0"/>
          </a:p>
        </p:txBody>
      </p:sp>
      <p:pic>
        <p:nvPicPr>
          <p:cNvPr id="11" name="Рисунок 10">
            <a:extLst>
              <a:ext uri="{FF2B5EF4-FFF2-40B4-BE49-F238E27FC236}">
                <a16:creationId xmlns:a16="http://schemas.microsoft.com/office/drawing/2014/main" id="{23D93342-3B42-37EE-C2F4-973FCC14F8EF}"/>
              </a:ext>
            </a:extLst>
          </p:cNvPr>
          <p:cNvPicPr>
            <a:picLocks noChangeAspect="1"/>
          </p:cNvPicPr>
          <p:nvPr/>
        </p:nvPicPr>
        <p:blipFill rotWithShape="1">
          <a:blip r:embed="rId3"/>
          <a:srcRect r="7462" b="-1"/>
          <a:stretch/>
        </p:blipFill>
        <p:spPr>
          <a:xfrm>
            <a:off x="7552042" y="2717975"/>
            <a:ext cx="3416888" cy="3240120"/>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9" name="Рисунок 8">
            <a:extLst>
              <a:ext uri="{FF2B5EF4-FFF2-40B4-BE49-F238E27FC236}">
                <a16:creationId xmlns:a16="http://schemas.microsoft.com/office/drawing/2014/main" id="{37903434-5C2E-C3A7-5133-E15BBF556D87}"/>
              </a:ext>
            </a:extLst>
          </p:cNvPr>
          <p:cNvPicPr>
            <a:picLocks noChangeAspect="1"/>
          </p:cNvPicPr>
          <p:nvPr/>
        </p:nvPicPr>
        <p:blipFill rotWithShape="1">
          <a:blip r:embed="rId4"/>
          <a:srcRect r="-3" b="14892"/>
          <a:stretch/>
        </p:blipFill>
        <p:spPr>
          <a:xfrm>
            <a:off x="7552042" y="609600"/>
            <a:ext cx="3416888" cy="2057399"/>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9185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619382-7BDE-C5DB-874B-0E7EA2FD683C}"/>
              </a:ext>
            </a:extLst>
          </p:cNvPr>
          <p:cNvSpPr>
            <a:spLocks noGrp="1"/>
          </p:cNvSpPr>
          <p:nvPr>
            <p:ph type="title"/>
          </p:nvPr>
        </p:nvSpPr>
        <p:spPr>
          <a:xfrm>
            <a:off x="643192" y="609600"/>
            <a:ext cx="3643674" cy="1905000"/>
          </a:xfrm>
        </p:spPr>
        <p:txBody>
          <a:bodyPr>
            <a:normAutofit/>
          </a:bodyPr>
          <a:lstStyle/>
          <a:p>
            <a:r>
              <a:rPr lang="en-US" sz="2800"/>
              <a:t>MSConfig</a:t>
            </a:r>
            <a:r>
              <a:rPr lang="ru-RU" sz="2800"/>
              <a:t>: Вкладка сервис</a:t>
            </a:r>
          </a:p>
        </p:txBody>
      </p:sp>
      <p:sp>
        <p:nvSpPr>
          <p:cNvPr id="3" name="Объект 2">
            <a:extLst>
              <a:ext uri="{FF2B5EF4-FFF2-40B4-BE49-F238E27FC236}">
                <a16:creationId xmlns:a16="http://schemas.microsoft.com/office/drawing/2014/main" id="{C1F3F905-4228-1790-481F-438F1C7531DB}"/>
              </a:ext>
            </a:extLst>
          </p:cNvPr>
          <p:cNvSpPr>
            <a:spLocks noGrp="1"/>
          </p:cNvSpPr>
          <p:nvPr>
            <p:ph idx="1"/>
          </p:nvPr>
        </p:nvSpPr>
        <p:spPr>
          <a:xfrm>
            <a:off x="643192" y="2666999"/>
            <a:ext cx="3643674" cy="3216276"/>
          </a:xfrm>
        </p:spPr>
        <p:txBody>
          <a:bodyPr>
            <a:normAutofit/>
          </a:bodyPr>
          <a:lstStyle/>
          <a:p>
            <a:pPr>
              <a:lnSpc>
                <a:spcPct val="90000"/>
              </a:lnSpc>
            </a:pPr>
            <a:r>
              <a:rPr lang="ru-RU" sz="1500" b="0" i="0">
                <a:effectLst/>
              </a:rPr>
              <a:t>Вкладка, в отличие от предыдущих, позволяет запускать выбранный процесс прямо сейчас с помощью кнопки </a:t>
            </a:r>
            <a:r>
              <a:rPr lang="ru-RU" sz="1500" b="0" i="1">
                <a:effectLst/>
              </a:rPr>
              <a:t>Запуск</a:t>
            </a:r>
            <a:r>
              <a:rPr lang="ru-RU" sz="1500" b="0" i="0">
                <a:effectLst/>
              </a:rPr>
              <a:t>. Причём это делается от имени администратора с указанием полного пути к исполнительному файлу в системной директории. Все перечисленные здесь утилиты — не абы что, а те, что принадлежат к числу ремонтных или статистических. Знание того, какие средства отсюда доступны, может здорово сэкономить время без знания быстрых команд Windows.</a:t>
            </a:r>
            <a:endParaRPr lang="ru-RU" sz="1500"/>
          </a:p>
        </p:txBody>
      </p:sp>
      <p:pic>
        <p:nvPicPr>
          <p:cNvPr id="5" name="Рисунок 4">
            <a:extLst>
              <a:ext uri="{FF2B5EF4-FFF2-40B4-BE49-F238E27FC236}">
                <a16:creationId xmlns:a16="http://schemas.microsoft.com/office/drawing/2014/main" id="{4EBFD5CB-BFF8-318A-0A43-E3F72E8E55F8}"/>
              </a:ext>
            </a:extLst>
          </p:cNvPr>
          <p:cNvPicPr>
            <a:picLocks noChangeAspect="1"/>
          </p:cNvPicPr>
          <p:nvPr/>
        </p:nvPicPr>
        <p:blipFill rotWithShape="1">
          <a:blip r:embed="rId3"/>
          <a:srcRect r="6843" b="-4"/>
          <a:stretch/>
        </p:blipFill>
        <p:spPr>
          <a:xfrm>
            <a:off x="4630994" y="645106"/>
            <a:ext cx="6916633"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289407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етка">
  <a:themeElements>
    <a:clrScheme name="Сетка">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Сетка">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етка">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TM03457485[[fn=Сетка]]</Template>
  <TotalTime>26</TotalTime>
  <Words>875</Words>
  <Application>Microsoft Office PowerPoint</Application>
  <PresentationFormat>Широкоэкранный</PresentationFormat>
  <Paragraphs>32</Paragraphs>
  <Slides>10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10</vt:i4>
      </vt:variant>
    </vt:vector>
  </HeadingPairs>
  <TitlesOfParts>
    <vt:vector size="13" baseType="lpstr">
      <vt:lpstr>Arial</vt:lpstr>
      <vt:lpstr>Century Gothic</vt:lpstr>
      <vt:lpstr>Сетка</vt:lpstr>
      <vt:lpstr>Команда Msconfig</vt:lpstr>
      <vt:lpstr>Самые частые варианты использования msconfig</vt:lpstr>
      <vt:lpstr>Презентация PowerPoint</vt:lpstr>
      <vt:lpstr>Вкладки в конфигурации системы</vt:lpstr>
      <vt:lpstr>Презентация PowerPoint</vt:lpstr>
      <vt:lpstr>Msconfig: вкладка Загрузка </vt:lpstr>
      <vt:lpstr>MSCONFIG: Вкладка службы</vt:lpstr>
      <vt:lpstr>MSCOnfig: вкладка автозагрузка</vt:lpstr>
      <vt:lpstr>MSConfig: Вкладка сервис</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Команда Msconfig</dc:title>
  <dc:creator>Удовиченко Никита Витальевич</dc:creator>
  <cp:lastModifiedBy>Удовиченко Никита Витальевич</cp:lastModifiedBy>
  <cp:revision>1</cp:revision>
  <dcterms:created xsi:type="dcterms:W3CDTF">2023-03-17T06:28:46Z</dcterms:created>
  <dcterms:modified xsi:type="dcterms:W3CDTF">2023-03-17T06:55:36Z</dcterms:modified>
</cp:coreProperties>
</file>