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7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9" r:id="rId16"/>
    <p:sldId id="282" r:id="rId17"/>
    <p:sldId id="283" r:id="rId18"/>
    <p:sldId id="280" r:id="rId19"/>
    <p:sldId id="281" r:id="rId20"/>
    <p:sldId id="284" r:id="rId21"/>
    <p:sldId id="275" r:id="rId22"/>
    <p:sldId id="276" r:id="rId23"/>
    <p:sldId id="277" r:id="rId24"/>
    <p:sldId id="273" r:id="rId25"/>
    <p:sldId id="274" r:id="rId26"/>
  </p:sldIdLst>
  <p:sldSz cx="10693400" cy="7561263"/>
  <p:notesSz cx="6669088" cy="9928225"/>
  <p:embeddedFontLst>
    <p:embeddedFont>
      <p:font typeface="Arial Black" panose="020B0A04020102020204" pitchFamily="34" charset="0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531" userDrawn="1">
          <p15:clr>
            <a:srgbClr val="A4A3A4"/>
          </p15:clr>
        </p15:guide>
        <p15:guide id="4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8" d="100"/>
          <a:sy n="98" d="100"/>
        </p:scale>
        <p:origin x="1500" y="96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6850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 panose="020B0A04020102020204"/>
              <a:buNone/>
              <a:defRPr sz="5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 panose="020B0A04020102020204"/>
              <a:buNone/>
              <a:defRPr sz="5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 panose="020F0502020204030204"/>
              <a:buNone/>
              <a:defRPr sz="3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br.com/ru/articles/541258/" TargetMode="External"/><Relationship Id="rId4" Type="http://schemas.openxmlformats.org/officeDocument/2006/relationships/hyperlink" Target="https://biblioclub.ru/index.php?page=book&amp;id=598404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 panose="020B0A04020102020204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обучающегося: </a:t>
            </a:r>
            <a:r>
              <a:rPr lang="ru-RU" sz="20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Стрельников Михаил Владимирович</a:t>
            </a:r>
            <a:endParaRPr lang="en-US" sz="2000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Группа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ru-RU" sz="20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ДКИП-204прог</a:t>
            </a:r>
            <a:endParaRPr lang="en-US" sz="2000" b="0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Руководителя: </a:t>
            </a:r>
            <a:r>
              <a:rPr lang="ru-RU" b="1" dirty="0" err="1">
                <a:solidFill>
                  <a:srgbClr val="FF0000"/>
                </a:solidFill>
              </a:rPr>
              <a:t>Сибирев</a:t>
            </a:r>
            <a:r>
              <a:rPr lang="ru-RU" b="1" dirty="0">
                <a:solidFill>
                  <a:srgbClr val="FF0000"/>
                </a:solidFill>
              </a:rPr>
              <a:t> Иван Валерьевич</a:t>
            </a:r>
            <a:endParaRPr lang="ru-RU" i="1" dirty="0">
              <a:solidFill>
                <a:srgbClr val="FF0000"/>
              </a:solidFill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endParaRPr sz="2200" b="0" i="1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panose="020B0604020202020204" pitchFamily="34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panose="020B0604020202020204" pitchFamily="34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2613dc383_0_3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7739" y="2157683"/>
            <a:ext cx="8808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нужно указать параметры установки окончаний строк и установка отображения </a:t>
            </a:r>
            <a:r>
              <a:rPr lang="en-US" altLang="ru-R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Unicode</a:t>
            </a:r>
          </a:p>
        </p:txBody>
      </p:sp>
      <p:pic>
        <p:nvPicPr>
          <p:cNvPr id="11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2661920"/>
            <a:ext cx="10678160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770880"/>
            <a:ext cx="6734175" cy="77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2613dc383_0_4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0263"/>
            <a:ext cx="6487297" cy="15663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5015" y="1803815"/>
            <a:ext cx="2735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Просмотр историй изменений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203" y="3696582"/>
            <a:ext cx="6808573" cy="7906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27057" y="3388805"/>
            <a:ext cx="2795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Однострочный формат вывода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716" y="4487267"/>
            <a:ext cx="5658640" cy="6668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59272" y="5178823"/>
            <a:ext cx="3054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Вывод последних двух изменений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3" name="Google Shape;233;g2c2613dc383_0_6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9994"/>
            <a:ext cx="5235677" cy="293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42036" y="5018312"/>
            <a:ext cx="740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/>
              <a:t>Здесь мы работаем в </a:t>
            </a:r>
            <a:r>
              <a:rPr lang="en-US" sz="1800" b="1" dirty="0" err="1"/>
              <a:t>git</a:t>
            </a:r>
            <a:r>
              <a:rPr lang="en-US" sz="1800" b="1" dirty="0"/>
              <a:t> extensions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839995"/>
            <a:ext cx="5207000" cy="293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c2613dc383_0_9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Просмотр историй изменений проекта и команды для вывода изменений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1801522"/>
            <a:ext cx="3451123" cy="575974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852" y="1801522"/>
            <a:ext cx="7050548" cy="1000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852" y="3466641"/>
            <a:ext cx="7050546" cy="87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852" y="5036114"/>
            <a:ext cx="7050547" cy="1245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err="1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Алиасы</a:t>
            </a: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(будут приведены команды  для работы с ними)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582827"/>
            <a:ext cx="6681020" cy="169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77065"/>
            <a:ext cx="4129549" cy="2532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Скриншоты из приложения 1.3 (работа с </a:t>
            </a:r>
            <a:r>
              <a:rPr lang="ru-RU" b="0" kern="1200" dirty="0" err="1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коммитом</a:t>
            </a: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, его индексация и т.д.)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9" name="Рисунок 8" descr="Изображение выглядит как текст, снимок экрана, меню&#10;&#10;Контент, сгенерированный ИИ, может содержать ошибки.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783919"/>
            <a:ext cx="4818743" cy="4805567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57" y="1783918"/>
            <a:ext cx="5758543" cy="4805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382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УСТАНОВКА </a:t>
            </a:r>
            <a:r>
              <a:rPr lang="en-US" b="0" kern="1200" dirty="0" err="1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Git</a:t>
            </a:r>
            <a:r>
              <a:rPr lang="en-US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</a:t>
            </a:r>
            <a:r>
              <a:rPr lang="en-US" b="0" kern="1200" dirty="0" err="1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Exntensions</a:t>
            </a:r>
            <a:endParaRPr lang="en-US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7170" name="Picture 2" descr="../_images/добро пожаловат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7169"/>
            <a:ext cx="3381829" cy="264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../_images/область видимост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830" y="1842130"/>
            <a:ext cx="3388275" cy="264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../_images/пункт назначения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04" y="1842130"/>
            <a:ext cx="3923295" cy="264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../_images/параметры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1145"/>
            <a:ext cx="3381829" cy="214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../_images/ss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829" y="4491145"/>
            <a:ext cx="3388276" cy="214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../_images/готово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05" y="4491145"/>
            <a:ext cx="3923294" cy="214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776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err="1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Репозитории</a:t>
            </a: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, </a:t>
            </a:r>
            <a:r>
              <a:rPr lang="ru-RU" b="0" kern="1200" dirty="0" err="1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коммиты,их</a:t>
            </a: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удаление и т.д.</a:t>
            </a:r>
            <a:endParaRPr lang="en-US"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8194" name="Picture 2" descr="../_images/начальная_страниц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21090"/>
            <a:ext cx="3035158" cy="180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../_images/переместить_в_категорию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894" y="1821089"/>
            <a:ext cx="3386506" cy="180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../_images/new_reposito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09534"/>
            <a:ext cx="6097739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../_images/open_rep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114" y="1821090"/>
            <a:ext cx="4142780" cy="180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../_images/github_clon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740" y="3604192"/>
            <a:ext cx="4595660" cy="304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44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 в </a:t>
            </a:r>
            <a:r>
              <a:rPr lang="en-US" sz="3000" kern="1200" dirty="0" err="1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git</a:t>
            </a:r>
            <a:r>
              <a:rPr lang="en-US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 extensions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0408"/>
            <a:ext cx="4992914" cy="469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572" y="1820408"/>
            <a:ext cx="5540828" cy="469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555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Всё ещё проектируем в гите 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843314"/>
            <a:ext cx="10693400" cy="4695373"/>
          </a:xfrm>
        </p:spPr>
        <p:txBody>
          <a:bodyPr/>
          <a:lstStyle/>
          <a:p>
            <a:pPr marL="76200" indent="0">
              <a:buNone/>
            </a:pP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4101"/>
            <a:ext cx="10693400" cy="487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67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472643" y="459418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Работа с веткой </a:t>
            </a:r>
            <a:r>
              <a:rPr lang="en-US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style</a:t>
            </a: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,ниже см. скриншоты (приложение 1.5.)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9" name="Рисунок 8" descr="Изображение выглядит как текст, снимок экрана&#10;&#10;Контент, сгенерированный ИИ, может содержать ошибки.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780218"/>
            <a:ext cx="4470400" cy="4694123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программное обеспечение&#10;&#10;Контент, сгенерированный ИИ, может содержать ошибки."/>
          <p:cNvPicPr/>
          <p:nvPr/>
        </p:nvPicPr>
        <p:blipFill>
          <a:blip r:embed="rId4"/>
          <a:stretch>
            <a:fillRect/>
          </a:stretch>
        </p:blipFill>
        <p:spPr>
          <a:xfrm>
            <a:off x="4659086" y="1780218"/>
            <a:ext cx="6034313" cy="469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81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Например: Результаты тестов приведены в табл. 4.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4160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3017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Подведите итоги прохождения учебной практики:</a:t>
            </a: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 ходе прохождения учебной практики мной были получены освоены следующие навыки: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Изучил </a:t>
            </a:r>
            <a:r>
              <a:rPr lang="en-US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Получил навыки работы в консоли.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Попробовал разные инструменты для работы в контроле версий гит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Изучил основные принципы работы в </a:t>
            </a:r>
            <a:r>
              <a:rPr lang="en-US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extensions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Цехановский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Д. Чертовской. — 3-е изд.,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перераб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и доп. — Москва : Издательство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https://urait.ru/bcode/514585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Директ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4"/>
              </a:rPr>
              <a:t>https://biblioclub.ru/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>
              <a:buSzPct val="100000"/>
              <a:buFont typeface="Times New Roman" panose="02020603050405020304"/>
              <a:buAutoNum type="arabicPeriod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5"/>
              </a:rPr>
              <a:t>https://habr.com/ru/articles/541258/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гит для новичков</a:t>
            </a:r>
          </a:p>
          <a:p>
            <a:pPr marL="361950" lvl="0" indent="-361950" algn="just">
              <a:buSzPct val="100000"/>
              <a:buFont typeface="Times New Roman" panose="02020603050405020304"/>
              <a:buAutoNum type="arabicPeriod"/>
            </a:pPr>
            <a:endParaRPr 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>
              <a:buSzPct val="100000"/>
              <a:buFont typeface="Times New Roman" panose="02020603050405020304"/>
              <a:buAutoNum type="arabicPeriod"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1.1.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1.2.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1.3.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1.4.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1.5.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1.6.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1.7.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1.8.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1.9.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Я, Стрельников Михаил Владимирович проходил учебную практику в лабораторных условиях на базе Университета «Синергия». 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выполнении индивидуального задания по практике решал(а) кейс № 20 по интеграции </a:t>
            </a:r>
            <a:r>
              <a:rPr lang="en-US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bash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Перед началом практики: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Принял(а) участие в организационном собрании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Ознакомил(а)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сь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с комплектом шаблонов отчетной документации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Уточнил(а)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Требования к внешнему виду: Деловой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График работы: 26 мая-7 июня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Круг обязанностей: студент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Доступ к данным: студент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763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1857408" y="187135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ru-RU" sz="18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Знакомимс</a:t>
            </a: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с </a:t>
            </a:r>
            <a:r>
              <a:rPr lang="ru-RU" sz="18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интремент</a:t>
            </a: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средствами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291" y="2527612"/>
            <a:ext cx="4932766" cy="39523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634" y="2727573"/>
            <a:ext cx="5527613" cy="361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Описание предметной области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840903"/>
            <a:ext cx="106934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Курсы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 могут быть, например: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«Риелтор: эффективные сделки с недвижимостью» от </a:t>
            </a:r>
            <a:r>
              <a:rPr lang="ru-RU" sz="1600" b="1" dirty="0" err="1">
                <a:latin typeface="Times New Roman" pitchFamily="18" charset="0"/>
                <a:cs typeface="Times New Roman" pitchFamily="18" charset="0"/>
              </a:rPr>
              <a:t>Moscow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err="1"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 err="1">
                <a:latin typeface="Times New Roman" pitchFamily="18" charset="0"/>
                <a:cs typeface="Times New Roman" pitchFamily="18" charset="0"/>
              </a:rPr>
              <a:t>Academy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Курс обучает важным нюансам работы в сфере недвижимости, включая право, документооборот, ценообразование и технику продаж. Программа состоит из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видеолекций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, домашних заданий с проверкой куратора, экспертных онлайн-встреч и отработки навыков на интерактивных тренажёрах.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«Обучение на специалиста по управлению недвижимостью» от МУПП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Курс помогает углубиться в нюансы сделок с жилой и коммерческой недвижимостью. Предлагаются тарифы для новичков и профессионалов.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«Сделки в недвижимости / Рынок недвижимости» от SF </a:t>
            </a:r>
            <a:r>
              <a:rPr lang="ru-RU" sz="1600" b="1" dirty="0" err="1">
                <a:latin typeface="Times New Roman" pitchFamily="18" charset="0"/>
                <a:cs typeface="Times New Roman" pitchFamily="18" charset="0"/>
              </a:rPr>
              <a:t>Education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Интенсивный курс-тренинг о том, как инвестировать в различную недвижимость и просчитывать шаги, ориентируясь на риски и потенциальную доходность.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1600" b="1" dirty="0" err="1">
                <a:latin typeface="Times New Roman" pitchFamily="18" charset="0"/>
                <a:cs typeface="Times New Roman" pitchFamily="18" charset="0"/>
              </a:rPr>
              <a:t>Риэлторская</a:t>
            </a: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 деятельность» от МАКПП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Курс для новичков, которые хотят освоить профессию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риэлтора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Участники учатся юридически грамотно проводить операции на рынке недвижимости, вести продуктивные переговоры и заниматься рекламной деятельностью.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Тесты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 используются для закрепления теоретических знаний. Например, на платформе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Realtutor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в конце каждого учебного материала предусмотрено тестирование для контроля освоения изученной темы. 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600" b="1" dirty="0">
                <a:latin typeface="Times New Roman" pitchFamily="18" charset="0"/>
                <a:cs typeface="Times New Roman" pitchFamily="18" charset="0"/>
              </a:rPr>
              <a:t>Сертификаты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 выдаются, например, после успешной защиты дипломного проекта. Так, на курсе от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Moscow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Academy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после защиты выдаётся сертификат. На платформе </a:t>
            </a:r>
            <a:r>
              <a:rPr lang="ru-RU" sz="1600" dirty="0" err="1">
                <a:latin typeface="Times New Roman" pitchFamily="18" charset="0"/>
                <a:cs typeface="Times New Roman" pitchFamily="18" charset="0"/>
              </a:rPr>
              <a:t>Realtutor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при успешной сдаче аттестационного экзамена ученики получают удостоверение установленного образца о повышении квалификации.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85504" y="1742302"/>
            <a:ext cx="252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Создание проекта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050079"/>
            <a:ext cx="3141022" cy="273758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27560"/>
            <a:ext cx="8026747" cy="8764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022" y="2050079"/>
            <a:ext cx="4885725" cy="27688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2613dc383_0_6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6962" y="2150076"/>
            <a:ext cx="3098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Индексация изменений и 1 </a:t>
            </a:r>
            <a:r>
              <a:rPr lang="ru-RU" dirty="0" err="1"/>
              <a:t>коммит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7853"/>
            <a:ext cx="10693400" cy="104737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84615"/>
            <a:ext cx="9608457" cy="12150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2613dc383_0_21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9622" y="237249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6385"/>
            <a:ext cx="4641081" cy="19264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523444"/>
            <a:ext cx="4641081" cy="2033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4033" y="1961490"/>
            <a:ext cx="3081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Скриншоты индексации и </a:t>
            </a:r>
            <a:r>
              <a:rPr lang="ru-RU" dirty="0" err="1"/>
              <a:t>коммита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1455</Words>
  <Application>Microsoft Office PowerPoint</Application>
  <PresentationFormat>Произвольный</PresentationFormat>
  <Paragraphs>122</Paragraphs>
  <Slides>25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0" baseType="lpstr">
      <vt:lpstr>Arial Black</vt:lpstr>
      <vt:lpstr>Times New Roman</vt:lpstr>
      <vt:lpstr>Arial</vt:lpstr>
      <vt:lpstr>Calibri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Исследовательский этап</vt:lpstr>
      <vt:lpstr>Исследовательский этап</vt:lpstr>
      <vt:lpstr>Подготовительный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 в git extensions</vt:lpstr>
      <vt:lpstr>Всё ещё проектируем в гите 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mixastrela321@mail.com</cp:lastModifiedBy>
  <cp:revision>24</cp:revision>
  <dcterms:created xsi:type="dcterms:W3CDTF">2020-03-27T22:15:00Z</dcterms:created>
  <dcterms:modified xsi:type="dcterms:W3CDTF">2025-06-07T20:43:19Z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0197307661EC44BBB3F02A418F05DA57_13</vt:lpwstr>
  </property>
  <property fmtid="{D5CDD505-2E9C-101B-9397-08002B2CF9AE}" pid="3" name="KSOProductBuildVer">
    <vt:lpwstr>1049-12.2.0.21179</vt:lpwstr>
  </property>
</Properties>
</file>