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78" r:id="rId7"/>
    <p:sldId id="281" r:id="rId8"/>
    <p:sldId id="261" r:id="rId9"/>
    <p:sldId id="280" r:id="rId10"/>
    <p:sldId id="279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5" r:id="rId19"/>
    <p:sldId id="276" r:id="rId20"/>
    <p:sldId id="277" r:id="rId21"/>
    <p:sldId id="273" r:id="rId22"/>
    <p:sldId id="274" r:id="rId23"/>
  </p:sldIdLst>
  <p:sldSz cx="10693400" cy="7561263"/>
  <p:notesSz cx="6669088" cy="9928225"/>
  <p:embeddedFontLst>
    <p:embeddedFont>
      <p:font typeface="Arial Black" panose="020B0A0402010202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878" y="72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31D2332-3582-B4B4-2DF2-9E3EA5859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>
            <a:extLst>
              <a:ext uri="{FF2B5EF4-FFF2-40B4-BE49-F238E27FC236}">
                <a16:creationId xmlns:a16="http://schemas.microsoft.com/office/drawing/2014/main" id="{27B27772-5BB1-B99E-EF01-172337AA91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>
            <a:extLst>
              <a:ext uri="{FF2B5EF4-FFF2-40B4-BE49-F238E27FC236}">
                <a16:creationId xmlns:a16="http://schemas.microsoft.com/office/drawing/2014/main" id="{F47FFBBC-F3A5-DD32-D2FA-D79926B3FF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6613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4792D726-48EE-EAEE-4FEB-8A1A64785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97C4CDD8-49A9-ECC0-FF5A-1FDC8ECB5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B28C9C82-F624-0DE3-DBF4-F765DE6BA0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84674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5E2EB61B-6B76-6E1F-7958-404FD8BF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>
            <a:extLst>
              <a:ext uri="{FF2B5EF4-FFF2-40B4-BE49-F238E27FC236}">
                <a16:creationId xmlns:a16="http://schemas.microsoft.com/office/drawing/2014/main" id="{2098621A-D893-B64B-95E2-7FA50561D9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>
            <a:extLst>
              <a:ext uri="{FF2B5EF4-FFF2-40B4-BE49-F238E27FC236}">
                <a16:creationId xmlns:a16="http://schemas.microsoft.com/office/drawing/2014/main" id="{3B7AABC4-1292-D268-E22A-3EC98F387C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809662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8F42760-68B8-650B-A26E-F1E465FE4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>
            <a:extLst>
              <a:ext uri="{FF2B5EF4-FFF2-40B4-BE49-F238E27FC236}">
                <a16:creationId xmlns:a16="http://schemas.microsoft.com/office/drawing/2014/main" id="{401A4A57-C0AF-A094-1B70-453A73D49E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>
            <a:extLst>
              <a:ext uri="{FF2B5EF4-FFF2-40B4-BE49-F238E27FC236}">
                <a16:creationId xmlns:a16="http://schemas.microsoft.com/office/drawing/2014/main" id="{D8D1187A-94BD-5C3E-570E-BF478F97C9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52204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Prilozhenie%201.6%20Git.docx" TargetMode="External"/><Relationship Id="rId13" Type="http://schemas.openxmlformats.org/officeDocument/2006/relationships/hyperlink" Target="../OneDrive/Desktop/library" TargetMode="External"/><Relationship Id="rId3" Type="http://schemas.openxmlformats.org/officeDocument/2006/relationships/hyperlink" Target="Prilozhenie%201.1%20Git.docx" TargetMode="External"/><Relationship Id="rId7" Type="http://schemas.openxmlformats.org/officeDocument/2006/relationships/hyperlink" Target="Prilozhenie%201.5%20Git.docx" TargetMode="External"/><Relationship Id="rId12" Type="http://schemas.openxmlformats.org/officeDocument/2006/relationships/hyperlink" Target="../OneDrive/Desktop/Hello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Prilozhenie%201.4%20Git.docx" TargetMode="External"/><Relationship Id="rId11" Type="http://schemas.openxmlformats.org/officeDocument/2006/relationships/hyperlink" Target="Prilozhenie%201.9%20Git.docx" TargetMode="External"/><Relationship Id="rId5" Type="http://schemas.openxmlformats.org/officeDocument/2006/relationships/hyperlink" Target="Prilozhenie%201.3%20Git.docx" TargetMode="External"/><Relationship Id="rId10" Type="http://schemas.openxmlformats.org/officeDocument/2006/relationships/hyperlink" Target="Prilozhenie%201.8%20Git.docx" TargetMode="External"/><Relationship Id="rId4" Type="http://schemas.openxmlformats.org/officeDocument/2006/relationships/hyperlink" Target="Prilozhenie%201.2%20Git.docx" TargetMode="External"/><Relationship Id="rId9" Type="http://schemas.openxmlformats.org/officeDocument/2006/relationships/hyperlink" Target="Prilozhenie%201.7%20Git.docx" TargetMode="External"/><Relationship Id="rId14" Type="http://schemas.openxmlformats.org/officeDocument/2006/relationships/hyperlink" Target="../OneDrive/Desktop/cloned_hello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</a:t>
            </a:r>
            <a:r>
              <a:rPr lang="ru-RU" sz="20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ru-RU" sz="2000" u="sng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Бедретдинов </a:t>
            </a:r>
            <a:r>
              <a:rPr lang="ru-RU" sz="2000" u="sng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Ильсаф Ильгизович </a:t>
            </a: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ДКИП-206прог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</a:t>
            </a:r>
            <a:r>
              <a:rPr lang="ru-RU" sz="2000" b="0" i="0" u="sng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 Иван Валерьевич</a:t>
            </a:r>
            <a:endParaRPr sz="1400" b="0" i="0" u="sng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CCA5F62-5A9A-280B-038C-BE54C57EE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>
            <a:extLst>
              <a:ext uri="{FF2B5EF4-FFF2-40B4-BE49-F238E27FC236}">
                <a16:creationId xmlns:a16="http://schemas.microsoft.com/office/drawing/2014/main" id="{BAE4A125-B03B-965E-8A58-4EB0C0BCA94B}"/>
              </a:ext>
            </a:extLst>
          </p:cNvPr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>
            <a:extLst>
              <a:ext uri="{FF2B5EF4-FFF2-40B4-BE49-F238E27FC236}">
                <a16:creationId xmlns:a16="http://schemas.microsoft.com/office/drawing/2014/main" id="{BEF3A193-0A1C-284E-C48D-32602151EA35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>
            <a:extLst>
              <a:ext uri="{FF2B5EF4-FFF2-40B4-BE49-F238E27FC236}">
                <a16:creationId xmlns:a16="http://schemas.microsoft.com/office/drawing/2014/main" id="{5067FA65-8A5F-F7A9-26C0-638393A198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>
            <a:extLst>
              <a:ext uri="{FF2B5EF4-FFF2-40B4-BE49-F238E27FC236}">
                <a16:creationId xmlns:a16="http://schemas.microsoft.com/office/drawing/2014/main" id="{885FD850-6F3F-ADDC-351C-F84B78366D5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7854AD6-C5B9-7BF1-A3ED-C41602C3CB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0" y="2776091"/>
            <a:ext cx="3708580" cy="3806049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91C815E-640F-2DFD-8C66-1D25C26C1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586" y="2776091"/>
            <a:ext cx="5943600" cy="1678305"/>
          </a:xfrm>
          <a:prstGeom prst="rect">
            <a:avLst/>
          </a:prstGeom>
        </p:spPr>
      </p:pic>
      <p:pic>
        <p:nvPicPr>
          <p:cNvPr id="4" name="Picture 3" descr="A computer screen with text and images&#10;&#10;AI-generated content may be incorrect.">
            <a:extLst>
              <a:ext uri="{FF2B5EF4-FFF2-40B4-BE49-F238E27FC236}">
                <a16:creationId xmlns:a16="http://schemas.microsoft.com/office/drawing/2014/main" id="{C66BAB25-10E2-EF05-A085-8551B3A7A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4587" y="4500188"/>
            <a:ext cx="4545608" cy="216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2280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D229D6D9-B6D2-12F3-C0A5-D9096C619E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68" y="2959641"/>
            <a:ext cx="5139923" cy="35780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90323F0C-B064-5640-3CF8-E4972238B0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2" y="2691565"/>
            <a:ext cx="4325180" cy="1872858"/>
          </a:xfrm>
          <a:prstGeom prst="rect">
            <a:avLst/>
          </a:prstGeom>
        </p:spPr>
      </p:pic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F68566-9731-BCCD-A39E-F4C07926EA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077" y="4624711"/>
            <a:ext cx="5943600" cy="2360930"/>
          </a:xfrm>
          <a:prstGeom prst="rect">
            <a:avLst/>
          </a:prstGeom>
        </p:spPr>
      </p:pic>
      <p:pic>
        <p:nvPicPr>
          <p:cNvPr id="4" name="Picture 3" descr="A computer screen shot of a computer program&#10;&#10;AI-generated content may be incorrect.">
            <a:extLst>
              <a:ext uri="{FF2B5EF4-FFF2-40B4-BE49-F238E27FC236}">
                <a16:creationId xmlns:a16="http://schemas.microsoft.com/office/drawing/2014/main" id="{4695111F-E2FE-2B77-AD50-E6EF8DEDD0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9278" y="2789039"/>
            <a:ext cx="3787246" cy="301613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computer screen with text on it&#10;&#10;AI-generated content may be incorrect.">
            <a:extLst>
              <a:ext uri="{FF2B5EF4-FFF2-40B4-BE49-F238E27FC236}">
                <a16:creationId xmlns:a16="http://schemas.microsoft.com/office/drawing/2014/main" id="{1A2882F3-DE24-E379-408A-8655C5CA42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016" y="3773033"/>
            <a:ext cx="6555367" cy="245125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E2ECFAF8-ABED-C9A1-CB2A-1D4BB4F31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8373" y="4102350"/>
            <a:ext cx="7816654" cy="178797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368273" y="1941060"/>
            <a:ext cx="975057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b="0" i="0" u="none" strike="noStrike" cap="none" dirty="0">
                <a:solidFill>
                  <a:srgbClr val="000000"/>
                </a:solidFill>
                <a:latin typeface="Times New Roman"/>
                <a:cs typeface="Times New Roman"/>
                <a:sym typeface="Times New Roman"/>
              </a:rPr>
              <a:t>Отправил изменения на удал</a:t>
            </a:r>
            <a:r>
              <a:rPr lang="ru-RU" sz="2000" dirty="0">
                <a:latin typeface="Times New Roman"/>
                <a:cs typeface="Times New Roman"/>
                <a:sym typeface="Times New Roman"/>
              </a:rPr>
              <a:t>ённый репозиторий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5530F3-089F-4C2F-44B4-727A695E73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6202"/>
            <a:ext cx="5886269" cy="2380212"/>
          </a:xfrm>
          <a:prstGeom prst="rect">
            <a:avLst/>
          </a:prstGeom>
        </p:spPr>
      </p:pic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5AEE7AA3-8D82-EBC3-1AB9-2B5F5581B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7472" y="2306710"/>
            <a:ext cx="5695928" cy="201669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909265-B1B4-FD00-EBB8-68C12FA2086B}"/>
              </a:ext>
            </a:extLst>
          </p:cNvPr>
          <p:cNvSpPr txBox="1"/>
          <p:nvPr/>
        </p:nvSpPr>
        <p:spPr>
          <a:xfrm>
            <a:off x="574766" y="2516777"/>
            <a:ext cx="427590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Добавил изменения в коде, затем закомитил и отправил. Делая всё чётко по инструкцции мне удлось отправить мои файлы и ГитХаб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</a:t>
            </a:r>
            <a:r>
              <a:rPr lang="en-US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HotFix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3D64377-CDA7-0360-ACA4-1B6D9CAC1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7322" y="3482032"/>
            <a:ext cx="9073559" cy="10343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ru-RU" sz="25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AE9E19A-CDFE-65F0-64F8-F9B87CF35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57" y="2402075"/>
            <a:ext cx="5943600" cy="4181605"/>
          </a:xfrm>
          <a:prstGeom prst="rect">
            <a:avLst/>
          </a:prstGeom>
        </p:spPr>
      </p:pic>
      <p:pic>
        <p:nvPicPr>
          <p:cNvPr id="3" name="Picture 2" descr="A black screen with yellow text&#10;&#10;AI-generated content may be incorrect.">
            <a:extLst>
              <a:ext uri="{FF2B5EF4-FFF2-40B4-BE49-F238E27FC236}">
                <a16:creationId xmlns:a16="http://schemas.microsoft.com/office/drawing/2014/main" id="{2B0154F8-AA80-5152-DE91-466FC587C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9800" y="2981757"/>
            <a:ext cx="5943600" cy="1388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3048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с системой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git bush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Были полуены навыки созданния сайтов и их оформление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Научился работать с болшим объёмом данных, в том числе их структуризация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81000" algn="just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Частично понял принцип работы языков програмирования(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C#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C++)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lang="ru-RU" u="sng" dirty="0">
              <a:solidFill>
                <a:schemeClr val="hlink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6766292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 -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3" action="ppaction://hlinkfile"/>
              </a:rPr>
              <a:t>Файл_1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4" action="ppaction://hlinkfile"/>
              </a:rPr>
              <a:t>Файл_2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5" action="ppaction://hlinkfile"/>
              </a:rPr>
              <a:t>Файл_3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6" action="ppaction://hlinkfile"/>
              </a:rPr>
              <a:t>Файл_4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7" action="ppaction://hlinkfile"/>
              </a:rPr>
              <a:t>Файл_5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8" action="ppaction://hlinkfile"/>
              </a:rPr>
              <a:t>Файл_6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9" action="ppaction://hlinkfile"/>
              </a:rPr>
              <a:t>Файл_7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0" action="ppaction://hlinkfile"/>
              </a:rPr>
              <a:t>Файл_8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 -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  <a:hlinkClick r:id="rId11" action="ppaction://hlinkfile"/>
              </a:rPr>
              <a:t>Файл_9</a:t>
            </a: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endParaRPr lang="ru-RU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Мой файл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Hello 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2" action="ppaction://hlinkfile"/>
              </a:rPr>
              <a:t>..\OneDrive\Desktop\Hello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Мой файл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Library -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  <a:hlinkClick r:id="rId13" action="ppaction://hlinkfile"/>
              </a:rPr>
              <a:t>..\OneDrive\Desktop\library</a:t>
            </a:r>
            <a:endParaRPr lang="en-US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4F8051-9878-1B7D-9BC3-BE6A89795634}"/>
              </a:ext>
            </a:extLst>
          </p:cNvPr>
          <p:cNvSpPr txBox="1"/>
          <p:nvPr/>
        </p:nvSpPr>
        <p:spPr>
          <a:xfrm>
            <a:off x="7346852" y="1952884"/>
            <a:ext cx="3041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Клон - </a:t>
            </a:r>
            <a:r>
              <a:rPr lang="en-US" sz="2400" dirty="0">
                <a:hlinkClick r:id="rId14" action="ppaction://hlinkfile"/>
              </a:rPr>
              <a:t>..\OneDrive\Desktop\</a:t>
            </a:r>
            <a:r>
              <a:rPr lang="en-US" sz="2400" dirty="0" err="1">
                <a:hlinkClick r:id="rId14" action="ppaction://hlinkfile"/>
              </a:rPr>
              <a:t>cloned_hello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60C675-75F3-7B67-4699-5D31E0120D7C}"/>
              </a:ext>
            </a:extLst>
          </p:cNvPr>
          <p:cNvSpPr txBox="1"/>
          <p:nvPr/>
        </p:nvSpPr>
        <p:spPr>
          <a:xfrm>
            <a:off x="7324006" y="3344091"/>
            <a:ext cx="3064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/>
              <a:t>ГитХаб - </a:t>
            </a:r>
            <a:r>
              <a:rPr lang="en-US" sz="2400" dirty="0"/>
              <a:t>https://github.com/Towaru/-.git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Бедретдинов Ильсаф Ильгизович,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№34  по интеграции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“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Библиотека с эллектронным каталогом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поиск книг, онлайн-чтение, выдача книг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”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ознакомится с системой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техники безопасности при работе с вычислительной техникой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Мной был скачен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 Bash 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и Редакторы для него. В ходе выполнения работы, я испльзовал такие программы, как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Visual Studio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 и внутреннии редакторы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 Bash</a:t>
            </a: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, а так же зарегестрировался в </a:t>
            </a:r>
            <a:r>
              <a:rPr lang="en-US" sz="2000" dirty="0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ADA88E-4744-BC7C-1EC5-D3C503F983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1795" y="4608576"/>
            <a:ext cx="4691605" cy="19348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86C9A3-8F51-7848-3F43-61E178DFF9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057" y="2727269"/>
            <a:ext cx="5536031" cy="1794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3AFC5A-E62A-DDD0-B8B8-6A42F00376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897" y="4705244"/>
            <a:ext cx="5667695" cy="17949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70000" lnSpcReduction="20000"/>
          </a:bodyPr>
          <a:lstStyle/>
          <a:p>
            <a:pPr marL="76200" indent="0">
              <a:buNone/>
            </a:pPr>
            <a:r>
              <a:rPr lang="ru-RU" dirty="0"/>
              <a:t>Современная электронная библиотека – это не просто цифровой аналог традиционной библиотеки. Это сложная система, интегрирующая технологии для:</a:t>
            </a:r>
          </a:p>
          <a:p>
            <a:pPr marL="76200" indent="0">
              <a:buNone/>
            </a:pPr>
            <a:r>
              <a:rPr lang="ru-RU" dirty="0"/>
              <a:t>Обеспечения удобного поиска: Пользователи должны быстро и эффективно находить нужные книги по различным критериям (автор, название, ISBN, ключевые слова и т.д.).</a:t>
            </a:r>
          </a:p>
          <a:p>
            <a:pPr marL="76200" indent="0">
              <a:buNone/>
            </a:pPr>
            <a:r>
              <a:rPr lang="ru-RU" dirty="0"/>
              <a:t>Предложения онлайн-чтения: Предоставление возможности чтения книг непосредственно в браузере или через специализированные приложения с функциями настройки отображения, закладок, цитат и т.п.</a:t>
            </a:r>
          </a:p>
          <a:p>
            <a:pPr marL="76200" indent="0">
              <a:buNone/>
            </a:pPr>
            <a:r>
              <a:rPr lang="ru-RU" dirty="0"/>
              <a:t>Управления выдачей электронных и бумажных книг: Отслеживание прав на использование, контроль сроков выдачи, уведомления о возврате.</a:t>
            </a:r>
          </a:p>
          <a:p>
            <a:pPr marL="76200" indent="0">
              <a:buNone/>
            </a:pPr>
            <a:r>
              <a:rPr lang="ru-RU" dirty="0"/>
              <a:t>Управление каталогом: добавление, редактирование и удаление информации о книгах.</a:t>
            </a:r>
          </a:p>
          <a:p>
            <a:pPr marL="76200" indent="0">
              <a:buNone/>
            </a:pPr>
            <a:r>
              <a:rPr lang="ru-RU" dirty="0"/>
              <a:t>Предоставления сопутствующих сервисов: Рекомендации, рейтинги, отзывы, социальные функции для обмена впечатлениями о прочитанном.</a:t>
            </a:r>
          </a:p>
          <a:p>
            <a:pPr marL="76200" indent="0">
              <a:buNone/>
            </a:pPr>
            <a:r>
              <a:rPr lang="ru-RU" dirty="0"/>
              <a:t>Безопасность: защита авторских прав и персональных данных пользователей.</a:t>
            </a:r>
          </a:p>
          <a:p>
            <a:pPr marL="76200" indent="0">
              <a:buNone/>
            </a:pPr>
            <a:r>
              <a:rPr lang="ru-RU" dirty="0"/>
              <a:t>Организационная структура:</a:t>
            </a:r>
          </a:p>
          <a:p>
            <a:pPr marL="76200" indent="0">
              <a:buNone/>
            </a:pPr>
            <a:r>
              <a:rPr lang="ru-RU" dirty="0"/>
              <a:t>Для успешной работы такой библиотеки необходима хорошо структурированная организация. Предлагаю функциональную структуру с элементами </a:t>
            </a:r>
            <a:r>
              <a:rPr lang="ru-RU" b="1" dirty="0"/>
              <a:t>проектной организации</a:t>
            </a:r>
            <a:r>
              <a:rPr lang="ru-RU" dirty="0"/>
              <a:t> для разработки и внедрения новых функций. Функциональная структура обеспечивает специализацию и эффективность в каждом направлении деятельности, а проектная организация позволяет гибко управлять разработкой новых функций и сервисов.</a:t>
            </a:r>
          </a:p>
          <a:p>
            <a:pPr marL="0" lvl="0" indent="719138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1FD1E98-6DFF-E701-08C6-F57B0181F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C3077174-5D39-48D1-62BE-DB6661D108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B4F6995F-19DF-B33D-3700-050BA35B7D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32500" lnSpcReduction="20000"/>
          </a:bodyPr>
          <a:lstStyle/>
          <a:p>
            <a:pPr marL="76200" indent="0">
              <a:buNone/>
            </a:pPr>
            <a:r>
              <a:rPr lang="ru-RU" sz="4000" dirty="0"/>
              <a:t>Описание отделов и их функций:</a:t>
            </a:r>
          </a:p>
          <a:p>
            <a:pPr marL="76200" indent="0">
              <a:buNone/>
            </a:pPr>
            <a:r>
              <a:rPr lang="ru-RU" sz="4000" dirty="0"/>
              <a:t>Директор: Осуществляет общее руководство библиотекой, отвечает за стратегическое развитие и финансовую устойчивость.</a:t>
            </a:r>
          </a:p>
          <a:p>
            <a:pPr marL="76200" indent="0">
              <a:buNone/>
            </a:pPr>
            <a:r>
              <a:rPr lang="ru-RU" sz="4000" dirty="0"/>
              <a:t>Заместитель директора: Осуществляет оперативное управление деятельностью библиотеки, координирует работу отделов.</a:t>
            </a:r>
          </a:p>
          <a:p>
            <a:pPr marL="76200" indent="0">
              <a:buNone/>
            </a:pPr>
            <a:r>
              <a:rPr lang="ru-RU" sz="4000" dirty="0"/>
              <a:t>Бухгалтерия: Ведет бухгалтерский учет, осуществляет финансовый контроль и составляет отчетность.</a:t>
            </a:r>
          </a:p>
          <a:p>
            <a:pPr marL="76200" indent="0">
              <a:buNone/>
            </a:pPr>
            <a:r>
              <a:rPr lang="ru-RU" sz="4000" dirty="0"/>
              <a:t>Отдел комплектования:</a:t>
            </a:r>
          </a:p>
          <a:p>
            <a:pPr marL="571500" lvl="1" indent="0">
              <a:buNone/>
            </a:pPr>
            <a:r>
              <a:rPr lang="ru-RU" sz="4000" dirty="0"/>
              <a:t>Закупка книг: Занимается приобретением новых книг и других материалов для библиотеки.</a:t>
            </a:r>
          </a:p>
          <a:p>
            <a:pPr marL="571500" lvl="1" indent="0">
              <a:buNone/>
            </a:pPr>
            <a:r>
              <a:rPr lang="ru-RU" sz="4000" dirty="0"/>
              <a:t>Обработка книг: Осуществляет каталогизацию и систематизацию новых поступлений, а также обработку списанных изданий.</a:t>
            </a:r>
          </a:p>
          <a:p>
            <a:pPr marL="76200" indent="0">
              <a:buNone/>
            </a:pPr>
            <a:r>
              <a:rPr lang="ru-RU" sz="4000" dirty="0"/>
              <a:t>IT-отдел:</a:t>
            </a:r>
          </a:p>
          <a:p>
            <a:pPr marL="571500" lvl="1" indent="0">
              <a:buNone/>
            </a:pPr>
            <a:r>
              <a:rPr lang="ru-RU" sz="4000" dirty="0"/>
              <a:t>Разработка ПО: Разрабатывает и поддерживает программное обеспечение для управления библиотекой, включая электронный каталог, систему управления пользователями и систему онлайн-чтения.</a:t>
            </a:r>
          </a:p>
          <a:p>
            <a:pPr marL="571500" lvl="1" indent="0">
              <a:buNone/>
            </a:pPr>
            <a:r>
              <a:rPr lang="ru-RU" sz="4000" dirty="0"/>
              <a:t>Поддержка ПО: Оказывает техническую поддержку пользователям системы, устраняет ошибки и проводит обучение.</a:t>
            </a:r>
          </a:p>
          <a:p>
            <a:pPr marL="571500" lvl="1" indent="0">
              <a:buNone/>
            </a:pPr>
            <a:r>
              <a:rPr lang="ru-RU" sz="4000" dirty="0"/>
              <a:t>Безопасность: Обеспечивает безопасность данных и инфраструктуры библиотеки от внешних угроз и несанкционированного доступа.</a:t>
            </a:r>
          </a:p>
          <a:p>
            <a:pPr marL="571500" lvl="1" indent="0">
              <a:buNone/>
            </a:pPr>
            <a:r>
              <a:rPr lang="ru-RU" sz="4000" dirty="0"/>
              <a:t>Сеть и сервера: Поддерживает работоспособность сетевой инфраструктуры и серверов, обеспечивает доступ к электронным ресурсам.</a:t>
            </a:r>
          </a:p>
          <a:p>
            <a:pPr marL="76200" indent="0">
              <a:buNone/>
            </a:pPr>
            <a:r>
              <a:rPr lang="ru-RU" sz="4000" dirty="0"/>
              <a:t>Отдел обслуживания:</a:t>
            </a:r>
          </a:p>
          <a:p>
            <a:pPr marL="571500" lvl="1" indent="0">
              <a:buNone/>
            </a:pPr>
            <a:r>
              <a:rPr lang="ru-RU" sz="4000" dirty="0"/>
              <a:t>Администратор: Управляет базой данных пользователей, предоставляет доступ к системе, решает технические вопросы и обучает сотрудников библиотеки.</a:t>
            </a:r>
          </a:p>
          <a:p>
            <a:pPr marL="571500" lvl="1" indent="0">
              <a:buNone/>
            </a:pPr>
            <a:r>
              <a:rPr lang="ru-RU" sz="4000" dirty="0"/>
              <a:t>Библиотекарь: Осуществляет консультирование пользователей по поиску книг, помогает в работе с электронным каталогом и предоставляет другую справочную информацию.</a:t>
            </a:r>
          </a:p>
          <a:p>
            <a:pPr marL="571500" lvl="1" indent="0">
              <a:buNone/>
            </a:pPr>
            <a:r>
              <a:rPr lang="ru-RU" sz="4000" dirty="0"/>
              <a:t>Выдача книг: Осуществляет выдачу и прием книг, контролирует сроки возврата и начисляет штрафы.</a:t>
            </a:r>
          </a:p>
          <a:p>
            <a:pPr marL="571500" lvl="1" indent="0">
              <a:buNone/>
            </a:pPr>
            <a:r>
              <a:rPr lang="ru-RU" sz="4000" dirty="0"/>
              <a:t>Читальный зал: Обеспечивает комфортные условия для чтения и работы в библиотеке, предоставляет доступ к справочным материалам и электронным ресурсам.</a:t>
            </a:r>
          </a:p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1193098A-5D70-D745-B5DE-A682EE1589F3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FA0C86F8-1FA5-E732-D3D6-66576945CB89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45503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018A9CF5-261B-6802-5281-E92174660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>
            <a:extLst>
              <a:ext uri="{FF2B5EF4-FFF2-40B4-BE49-F238E27FC236}">
                <a16:creationId xmlns:a16="http://schemas.microsoft.com/office/drawing/2014/main" id="{94842188-8BF9-ABDF-E796-A16D5DD76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>
            <a:extLst>
              <a:ext uri="{FF2B5EF4-FFF2-40B4-BE49-F238E27FC236}">
                <a16:creationId xmlns:a16="http://schemas.microsoft.com/office/drawing/2014/main" id="{74A05CB9-FFEE-B91A-9EA2-1A0B126442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ctr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Проект организационной структуры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>
            <a:extLst>
              <a:ext uri="{FF2B5EF4-FFF2-40B4-BE49-F238E27FC236}">
                <a16:creationId xmlns:a16="http://schemas.microsoft.com/office/drawing/2014/main" id="{1BED8113-D039-2035-932B-A16827A8FADD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>
            <a:extLst>
              <a:ext uri="{FF2B5EF4-FFF2-40B4-BE49-F238E27FC236}">
                <a16:creationId xmlns:a16="http://schemas.microsoft.com/office/drawing/2014/main" id="{BE8F7CD8-883D-8F83-6851-671B0614D7B4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3756FA-15C6-BA2A-D21E-35F2116F7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99" y="3430287"/>
            <a:ext cx="10145725" cy="252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633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609E49-ED46-824C-618C-A23A8FEE6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400" y="3291798"/>
            <a:ext cx="4046741" cy="16616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E4F00A-EB91-909F-0CBF-C59F80783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163" y="5193875"/>
            <a:ext cx="10428237" cy="9776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8DC283DB-6CAC-93F7-8E27-96F9192E6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>
            <a:extLst>
              <a:ext uri="{FF2B5EF4-FFF2-40B4-BE49-F238E27FC236}">
                <a16:creationId xmlns:a16="http://schemas.microsoft.com/office/drawing/2014/main" id="{39884D69-4422-1DC4-E1E9-FEF27F3605AE}"/>
              </a:ext>
            </a:extLst>
          </p:cNvPr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g2c2613dc383_0_6">
            <a:extLst>
              <a:ext uri="{FF2B5EF4-FFF2-40B4-BE49-F238E27FC236}">
                <a16:creationId xmlns:a16="http://schemas.microsoft.com/office/drawing/2014/main" id="{4F08F270-2D6B-59DC-7E7E-84335F8E0599}"/>
              </a:ext>
            </a:extLst>
          </p:cNvPr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>
            <a:extLst>
              <a:ext uri="{FF2B5EF4-FFF2-40B4-BE49-F238E27FC236}">
                <a16:creationId xmlns:a16="http://schemas.microsoft.com/office/drawing/2014/main" id="{2761341C-AC07-292D-A5D8-E0B7417860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>
            <a:extLst>
              <a:ext uri="{FF2B5EF4-FFF2-40B4-BE49-F238E27FC236}">
                <a16:creationId xmlns:a16="http://schemas.microsoft.com/office/drawing/2014/main" id="{53B221F2-2E2A-57C9-5187-39675E7AEDCF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B4EA2A-C208-8C57-2B0B-1076B35BD5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757" y="2626813"/>
            <a:ext cx="4278449" cy="2405713"/>
          </a:xfrm>
          <a:prstGeom prst="rect">
            <a:avLst/>
          </a:prstGeom>
        </p:spPr>
      </p:pic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CC2F58B-D631-2064-349F-D23738DA62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9391" y="2533500"/>
            <a:ext cx="4748712" cy="407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9388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26070</TotalTime>
  <Words>1913</Words>
  <Application>Microsoft Office PowerPoint</Application>
  <PresentationFormat>Custom</PresentationFormat>
  <Paragraphs>138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Calibri</vt:lpstr>
      <vt:lpstr>Arial Black</vt:lpstr>
      <vt:lpstr>Times New Roman</vt:lpstr>
      <vt:lpstr>Arial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Исследовательский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 </dc:title>
  <dc:creator>Катя</dc:creator>
  <cp:lastModifiedBy>Towaru Towaru_Hanzo</cp:lastModifiedBy>
  <cp:revision>22</cp:revision>
  <dcterms:created xsi:type="dcterms:W3CDTF">2020-03-27T22:15:06Z</dcterms:created>
  <dcterms:modified xsi:type="dcterms:W3CDTF">2025-06-10T18:03:33Z</dcterms:modified>
</cp:coreProperties>
</file>