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5" r:id="rId1"/>
  </p:sldMasterIdLst>
  <p:notesMasterIdLst>
    <p:notesMasterId r:id="rId15"/>
  </p:notesMasterIdLst>
  <p:sldIdLst>
    <p:sldId id="296" r:id="rId2"/>
    <p:sldId id="353" r:id="rId3"/>
    <p:sldId id="344" r:id="rId4"/>
    <p:sldId id="345" r:id="rId5"/>
    <p:sldId id="347" r:id="rId6"/>
    <p:sldId id="354" r:id="rId7"/>
    <p:sldId id="351" r:id="rId8"/>
    <p:sldId id="356" r:id="rId9"/>
    <p:sldId id="358" r:id="rId10"/>
    <p:sldId id="361" r:id="rId11"/>
    <p:sldId id="359" r:id="rId12"/>
    <p:sldId id="360" r:id="rId13"/>
    <p:sldId id="362" r:id="rId14"/>
  </p:sldIdLst>
  <p:sldSz cx="13439775" cy="75596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3303" userDrawn="1">
          <p15:clr>
            <a:srgbClr val="A4A3A4"/>
          </p15:clr>
        </p15:guide>
        <p15:guide id="3" orient="horz" pos="4422" userDrawn="1">
          <p15:clr>
            <a:srgbClr val="A4A3A4"/>
          </p15:clr>
        </p15:guide>
        <p15:guide id="4" pos="4687" userDrawn="1">
          <p15:clr>
            <a:srgbClr val="A4A3A4"/>
          </p15:clr>
        </p15:guide>
        <p15:guide id="5" pos="2986" userDrawn="1">
          <p15:clr>
            <a:srgbClr val="A4A3A4"/>
          </p15:clr>
        </p15:guide>
        <p15:guide id="6" orient="horz" pos="2154" userDrawn="1">
          <p15:clr>
            <a:srgbClr val="A4A3A4"/>
          </p15:clr>
        </p15:guide>
        <p15:guide id="7" orient="horz" pos="181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орина Екатерина Леонидовна" initials="ГЕЛ" lastIdx="10" clrIdx="0">
    <p:extLst>
      <p:ext uri="{19B8F6BF-5375-455C-9EA6-DF929625EA0E}">
        <p15:presenceInfo xmlns:p15="http://schemas.microsoft.com/office/powerpoint/2012/main" userId="S-1-5-21-2542494797-2759003736-1566031932-20664" providerId="AD"/>
      </p:ext>
    </p:extLst>
  </p:cmAuthor>
  <p:cmAuthor id="2" name="Шевченко Владислав Сергеевич" initials="ШВС" lastIdx="1" clrIdx="1">
    <p:extLst>
      <p:ext uri="{19B8F6BF-5375-455C-9EA6-DF929625EA0E}">
        <p15:presenceInfo xmlns:p15="http://schemas.microsoft.com/office/powerpoint/2012/main" userId="S-1-5-21-2542494797-2759003736-1566031932-591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40"/>
    <a:srgbClr val="FF2D64"/>
    <a:srgbClr val="00A6FF"/>
    <a:srgbClr val="ACDFFF"/>
    <a:srgbClr val="D5F2FF"/>
    <a:srgbClr val="FFCEDB"/>
    <a:srgbClr val="FFF4E7"/>
    <a:srgbClr val="5A3434"/>
    <a:srgbClr val="D1D5DA"/>
    <a:srgbClr val="681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74" autoAdjust="0"/>
  </p:normalViewPr>
  <p:slideViewPr>
    <p:cSldViewPr snapToGrid="0" snapToObjects="1">
      <p:cViewPr varScale="1">
        <p:scale>
          <a:sx n="100" d="100"/>
          <a:sy n="100" d="100"/>
        </p:scale>
        <p:origin x="762" y="408"/>
      </p:cViewPr>
      <p:guideLst>
        <p:guide orient="horz" pos="1224"/>
        <p:guide pos="3303"/>
        <p:guide orient="horz" pos="4422"/>
        <p:guide pos="4687"/>
        <p:guide pos="2986"/>
        <p:guide orient="horz" pos="2154"/>
        <p:guide orient="horz"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93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1pPr>
    <a:lvl2pPr marL="26687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2pPr>
    <a:lvl3pPr marL="533741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3pPr>
    <a:lvl4pPr marL="80061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4pPr>
    <a:lvl5pPr marL="106748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5pPr>
    <a:lvl6pPr marL="1334351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6pPr>
    <a:lvl7pPr marL="160122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7pPr>
    <a:lvl8pPr marL="186809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8pPr>
    <a:lvl9pPr marL="2134959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48939" tIns="24469" rIns="48939" bIns="24469"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48939" tIns="24469" rIns="48939" bIns="24469"/>
          <a:lstStyle/>
          <a:p>
            <a:fld id="{F7021451-1387-4CA6-816F-3879F97B5CBC}" type="slidenum">
              <a:rPr lang="en-US">
                <a:latin typeface="TT Norms Regular" panose="02000503030000020003" pitchFamily="2" charset="-52"/>
              </a:rPr>
              <a:t>1</a:t>
            </a:fld>
            <a:endParaRPr lang="en-US">
              <a:latin typeface="TT Norms Regular" panose="020005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45719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T Norms Regular" panose="02000503030000020003" pitchFamily="2" charset="-52"/>
              </a:rPr>
              <a:t>10</a:t>
            </a:fld>
            <a:endParaRPr lang="en-US">
              <a:latin typeface="TT Norms Regular" panose="020005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97847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Regular" panose="02000503030000020003" pitchFamily="2" charset="-52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Norms Regular" panose="02000503030000020003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05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Regular" panose="02000503030000020003" pitchFamily="2" charset="-52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Norms Regular" panose="02000503030000020003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209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48939" tIns="24469" rIns="48939" bIns="24469"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48939" tIns="24469" rIns="48939" bIns="24469"/>
          <a:lstStyle/>
          <a:p>
            <a:fld id="{F7021451-1387-4CA6-816F-3879F97B5CBC}" type="slidenum">
              <a:rPr lang="en-US">
                <a:latin typeface="TT Norms Regular" panose="02000503030000020003" pitchFamily="2" charset="-52"/>
              </a:rPr>
              <a:t>13</a:t>
            </a:fld>
            <a:endParaRPr lang="en-US">
              <a:latin typeface="TT Norms Regular" panose="020005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9976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85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0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99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68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48939" tIns="24469" rIns="48939" bIns="24469"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48939" tIns="24469" rIns="48939" bIns="24469"/>
          <a:lstStyle/>
          <a:p>
            <a:fld id="{F7021451-1387-4CA6-816F-3879F97B5CBC}" type="slidenum">
              <a:rPr lang="en-US">
                <a:latin typeface="TT Norms Regular" panose="02000503030000020003" pitchFamily="2" charset="-52"/>
              </a:rPr>
              <a:t>6</a:t>
            </a:fld>
            <a:endParaRPr lang="en-US">
              <a:latin typeface="TT Norms Regular" panose="020005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27873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7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T Norms Regular" panose="02000503030000020003" pitchFamily="2" charset="-52"/>
              </a:rPr>
              <a:t>8</a:t>
            </a:fld>
            <a:endParaRPr lang="en-US">
              <a:latin typeface="TT Norms Regular" panose="020005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89805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T Norms Regular" panose="02000503030000020003" pitchFamily="2" charset="-52"/>
              </a:rPr>
              <a:t>9</a:t>
            </a:fld>
            <a:endParaRPr lang="en-US">
              <a:latin typeface="TT Norms Regular" panose="020005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8680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062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311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255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 userDrawn="1"/>
        </p:nvCxnSpPr>
        <p:spPr>
          <a:xfrm flipH="1">
            <a:off x="-1673905" y="6357905"/>
            <a:ext cx="15957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517765" y="-491224"/>
            <a:ext cx="3284045" cy="26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ШАБЛОН ЗАГОЛОВОЧНОГО СЛАЙДА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281524" y="-488377"/>
            <a:ext cx="2027846" cy="26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Пустое поле </a:t>
            </a:r>
          </a:p>
        </p:txBody>
      </p:sp>
      <p:cxnSp>
        <p:nvCxnSpPr>
          <p:cNvPr id="11" name="Прямая со стрелкой 10"/>
          <p:cNvCxnSpPr/>
          <p:nvPr userDrawn="1"/>
        </p:nvCxnSpPr>
        <p:spPr>
          <a:xfrm>
            <a:off x="-643126" y="-251203"/>
            <a:ext cx="13894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 userDrawn="1"/>
        </p:nvCxnSpPr>
        <p:spPr>
          <a:xfrm>
            <a:off x="746322" y="-816429"/>
            <a:ext cx="0" cy="8164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H="1">
            <a:off x="751453" y="-442211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022206" y="-626877"/>
            <a:ext cx="2027846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линия выравнивания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63346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СТРОЧНЫЙ ЗАГОЛОВ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D68A00E-77E9-4E17-AB6D-30B5DE41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69" y="290289"/>
            <a:ext cx="9574963" cy="53918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68000"/>
              </a:lnSpc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C31DF66-FD31-40D2-86E3-859CBFE0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11383" y="7219479"/>
            <a:ext cx="313974" cy="12884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ru-RU" sz="880" b="0" i="0" kern="0" spc="-55" smtClean="0">
                <a:solidFill>
                  <a:srgbClr val="757575"/>
                </a:solidFill>
                <a:latin typeface="+mn-lt"/>
                <a:ea typeface="TT Norms Regular" pitchFamily="34" charset="-122"/>
                <a:cs typeface="TT Norms Regular" pitchFamily="34" charset="-120"/>
              </a:defRPr>
            </a:lvl1pPr>
          </a:lstStyle>
          <a:p>
            <a:fld id="{77D613D0-6E26-43FB-BD47-70B2F75E669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V="1">
            <a:off x="518833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-1257850" y="755762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-1257850" y="1366838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 userDrawn="1"/>
        </p:nvCxnSpPr>
        <p:spPr>
          <a:xfrm flipV="1">
            <a:off x="-16115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 userDrawn="1"/>
        </p:nvCxnSpPr>
        <p:spPr>
          <a:xfrm>
            <a:off x="-16115" y="-327804"/>
            <a:ext cx="53494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-119279" y="-903323"/>
            <a:ext cx="908865" cy="61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Левое поле (пустое)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 flipV="1">
            <a:off x="13432082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12916356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 userDrawn="1"/>
        </p:nvCxnSpPr>
        <p:spPr>
          <a:xfrm>
            <a:off x="12897134" y="-327804"/>
            <a:ext cx="53494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12793969" y="-903323"/>
            <a:ext cx="908865" cy="61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Правое поле (пустое)</a:t>
            </a:r>
          </a:p>
        </p:txBody>
      </p:sp>
      <p:cxnSp>
        <p:nvCxnSpPr>
          <p:cNvPr id="20" name="Прямая соединительная линия 19"/>
          <p:cNvCxnSpPr/>
          <p:nvPr userDrawn="1"/>
        </p:nvCxnSpPr>
        <p:spPr>
          <a:xfrm flipH="1">
            <a:off x="518834" y="-327804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 userDrawn="1"/>
        </p:nvCxnSpPr>
        <p:spPr>
          <a:xfrm flipH="1">
            <a:off x="-1257850" y="1366838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-2147126" y="338091"/>
            <a:ext cx="2027846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Базовая линия </a:t>
            </a:r>
            <a:b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первой строки заголовка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47125" y="988770"/>
            <a:ext cx="2027846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Базовая линия </a:t>
            </a:r>
            <a:b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второй строки заголовка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75743" y="-375808"/>
            <a:ext cx="3284045" cy="26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ШАБЛОН СЛАЙДА 1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789586" y="-512470"/>
            <a:ext cx="2027846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линия выравнивания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9613" b="8195"/>
          <a:stretch/>
        </p:blipFill>
        <p:spPr>
          <a:xfrm>
            <a:off x="12636982" y="338091"/>
            <a:ext cx="313974" cy="2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7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6">
          <p15:clr>
            <a:srgbClr val="FBAE40"/>
          </p15:clr>
        </p15:guide>
        <p15:guide id="2" pos="8139">
          <p15:clr>
            <a:srgbClr val="FBAE40"/>
          </p15:clr>
        </p15:guide>
        <p15:guide id="3" pos="327">
          <p15:clr>
            <a:srgbClr val="FBAE40"/>
          </p15:clr>
        </p15:guide>
        <p15:guide id="4" orient="horz" pos="86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СТРОЧНЫЙ ЗАГОЛОВ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D68A00E-77E9-4E17-AB6D-30B5DE41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69" y="289709"/>
            <a:ext cx="9556297" cy="10803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68000"/>
              </a:lnSpc>
              <a:defRPr lang="ru-RU" sz="6000" b="0" i="0" kern="0" spc="-175" dirty="0">
                <a:solidFill>
                  <a:srgbClr val="000000"/>
                </a:solidFill>
                <a:latin typeface="+mn-lt"/>
                <a:ea typeface="TT Norms Regular" pitchFamily="34" charset="-122"/>
                <a:cs typeface="TT Norms Regular" pitchFamily="34" charset="-120"/>
              </a:defRPr>
            </a:lvl1pPr>
          </a:lstStyle>
          <a:p>
            <a:endParaRPr lang="ru-RU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FC441A7C-FBCB-40D7-A333-00ED0AA615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679274" y="317539"/>
            <a:ext cx="246376" cy="195513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C31DF66-FD31-40D2-86E3-859CBFE0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11383" y="7219479"/>
            <a:ext cx="313974" cy="12884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ru-RU" sz="700" b="0" i="0" kern="0" spc="-44" smtClean="0">
                <a:solidFill>
                  <a:srgbClr val="757575"/>
                </a:solidFill>
                <a:latin typeface="+mn-lt"/>
                <a:ea typeface="TT Norms Regular" pitchFamily="34" charset="-122"/>
                <a:cs typeface="TT Norms Regular" pitchFamily="34" charset="-120"/>
              </a:defRPr>
            </a:lvl1pPr>
          </a:lstStyle>
          <a:p>
            <a:fld id="{77D613D0-6E26-43FB-BD47-70B2F75E669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V="1">
            <a:off x="518833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-1257850" y="755762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-1257850" y="1366838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 userDrawn="1"/>
        </p:nvCxnSpPr>
        <p:spPr>
          <a:xfrm flipV="1">
            <a:off x="-16115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V="1">
            <a:off x="518833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 flipV="1">
            <a:off x="-16115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 userDrawn="1"/>
        </p:nvCxnSpPr>
        <p:spPr>
          <a:xfrm>
            <a:off x="-16115" y="-327804"/>
            <a:ext cx="53494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-119279" y="-903323"/>
            <a:ext cx="90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Левое поле (пустое)</a:t>
            </a:r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 flipV="1">
            <a:off x="13432082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 userDrawn="1"/>
        </p:nvCxnSpPr>
        <p:spPr>
          <a:xfrm flipV="1">
            <a:off x="12916356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 userDrawn="1"/>
        </p:nvCxnSpPr>
        <p:spPr>
          <a:xfrm>
            <a:off x="12897134" y="-327804"/>
            <a:ext cx="53494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793969" y="-903323"/>
            <a:ext cx="90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Правое поле (пустое)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47126" y="338090"/>
            <a:ext cx="202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Базовая линия </a:t>
            </a:r>
            <a:b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первой строки заголовка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47125" y="988769"/>
            <a:ext cx="202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Базовая линия </a:t>
            </a:r>
            <a:b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второй строки заголовка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75743" y="-375808"/>
            <a:ext cx="3284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ШАБЛОН СЛАЙДА 2</a:t>
            </a:r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518834" y="-327804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 userDrawn="1"/>
        </p:nvSpPr>
        <p:spPr>
          <a:xfrm>
            <a:off x="789586" y="-512470"/>
            <a:ext cx="2027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линия выравнивания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8201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1">
          <p15:clr>
            <a:srgbClr val="FBAE40"/>
          </p15:clr>
        </p15:guide>
        <p15:guide id="2" pos="260">
          <p15:clr>
            <a:srgbClr val="FBAE40"/>
          </p15:clr>
        </p15:guide>
        <p15:guide id="3" pos="6475">
          <p15:clr>
            <a:srgbClr val="FBAE40"/>
          </p15:clr>
        </p15:guide>
        <p15:guide id="4" orient="horz" pos="4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64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697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657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6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1548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575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762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253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 flipH="1">
            <a:off x="-1257850" y="755762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 flipH="1">
            <a:off x="-1257850" y="1366838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-1257850" y="755762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-1257850" y="1366838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6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76" userDrawn="1">
          <p15:clr>
            <a:srgbClr val="F26B43"/>
          </p15:clr>
        </p15:guide>
        <p15:guide id="2" orient="horz" pos="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8" y="477896"/>
            <a:ext cx="3699279" cy="384659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F1AF64E-8F75-42AA-8383-426D976824EB}"/>
              </a:ext>
            </a:extLst>
          </p:cNvPr>
          <p:cNvCxnSpPr>
            <a:cxnSpLocks/>
          </p:cNvCxnSpPr>
          <p:nvPr/>
        </p:nvCxnSpPr>
        <p:spPr>
          <a:xfrm>
            <a:off x="744193" y="6170068"/>
            <a:ext cx="12695582" cy="0"/>
          </a:xfrm>
          <a:prstGeom prst="line">
            <a:avLst/>
          </a:prstGeom>
          <a:ln w="28575">
            <a:solidFill>
              <a:srgbClr val="FF0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0"/>
          <p:cNvSpPr/>
          <p:nvPr/>
        </p:nvSpPr>
        <p:spPr>
          <a:xfrm>
            <a:off x="621947" y="1680385"/>
            <a:ext cx="9118819" cy="5523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80000"/>
              </a:lnSpc>
            </a:pPr>
            <a:r>
              <a:rPr lang="ru-RU" sz="7000" kern="0" spc="-300" dirty="0"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Дипломный </a:t>
            </a:r>
          </a:p>
          <a:p>
            <a:pPr>
              <a:lnSpc>
                <a:spcPct val="80000"/>
              </a:lnSpc>
            </a:pPr>
            <a:r>
              <a:rPr lang="ru-RU" sz="7000" kern="0" spc="-300" dirty="0"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проект</a:t>
            </a:r>
          </a:p>
          <a:p>
            <a:pPr>
              <a:lnSpc>
                <a:spcPct val="80000"/>
              </a:lnSpc>
            </a:pPr>
            <a:r>
              <a:rPr lang="ru-RU" sz="5400" kern="0" spc="-300" dirty="0">
                <a:solidFill>
                  <a:srgbClr val="FF004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на тему</a:t>
            </a:r>
          </a:p>
          <a:p>
            <a:pPr>
              <a:lnSpc>
                <a:spcPct val="80000"/>
              </a:lnSpc>
            </a:pPr>
            <a:r>
              <a:rPr lang="ru-RU" sz="5400" kern="0" spc="-300" dirty="0">
                <a:solidFill>
                  <a:srgbClr val="FF004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«Автоматизация процесса контроля обслуживания техники АО «ТАИФ-НК»</a:t>
            </a:r>
          </a:p>
        </p:txBody>
      </p:sp>
      <p:sp>
        <p:nvSpPr>
          <p:cNvPr id="8" name="Text 1"/>
          <p:cNvSpPr/>
          <p:nvPr/>
        </p:nvSpPr>
        <p:spPr>
          <a:xfrm>
            <a:off x="1321787" y="6409236"/>
            <a:ext cx="6818913" cy="794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500" dirty="0">
                <a:cs typeface="Gotham Pro Medium" panose="02000603030000020004" pitchFamily="50" charset="0"/>
              </a:rPr>
              <a:t>Обучающийся: Данелов Карлен </a:t>
            </a:r>
            <a:r>
              <a:rPr lang="ru-RU" sz="2500" dirty="0" err="1">
                <a:cs typeface="Gotham Pro Medium" panose="02000603030000020004" pitchFamily="50" charset="0"/>
              </a:rPr>
              <a:t>Арменович</a:t>
            </a:r>
            <a:endParaRPr lang="ru-RU" sz="2500" dirty="0">
              <a:cs typeface="Gotham Pro Medium" panose="02000603030000020004" pitchFamily="50" charset="0"/>
            </a:endParaRPr>
          </a:p>
          <a:p>
            <a:r>
              <a:rPr lang="ru-RU" sz="2500" dirty="0">
                <a:cs typeface="Gotham Pro Medium" panose="02000603030000020004" pitchFamily="50" charset="0"/>
              </a:rPr>
              <a:t>Руководитель:</a:t>
            </a: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31494" y="6525258"/>
            <a:ext cx="363457" cy="363513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/>
        </p:nvSpPr>
        <p:spPr bwMode="auto">
          <a:xfrm>
            <a:off x="10235821" y="0"/>
            <a:ext cx="3203954" cy="6170068"/>
          </a:xfrm>
          <a:custGeom>
            <a:avLst/>
            <a:gdLst>
              <a:gd name="T0" fmla="*/ 1549 w 1549"/>
              <a:gd name="T1" fmla="*/ 2031 h 3034"/>
              <a:gd name="T2" fmla="*/ 1049 w 1549"/>
              <a:gd name="T3" fmla="*/ 1517 h 3034"/>
              <a:gd name="T4" fmla="*/ 1549 w 1549"/>
              <a:gd name="T5" fmla="*/ 1003 h 3034"/>
              <a:gd name="T6" fmla="*/ 1549 w 1549"/>
              <a:gd name="T7" fmla="*/ 0 h 3034"/>
              <a:gd name="T8" fmla="*/ 0 w 1549"/>
              <a:gd name="T9" fmla="*/ 1517 h 3034"/>
              <a:gd name="T10" fmla="*/ 1549 w 1549"/>
              <a:gd name="T11" fmla="*/ 3034 h 3034"/>
              <a:gd name="T12" fmla="*/ 1549 w 1549"/>
              <a:gd name="T13" fmla="*/ 2031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9" h="3034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noFill/>
          <a:ln w="6350">
            <a:solidFill>
              <a:srgbClr val="FF004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21947" y="1101722"/>
            <a:ext cx="8395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cs typeface="Gotham Pro Medium" panose="02000603030000020004" pitchFamily="50" charset="0"/>
              </a:rPr>
              <a:t>Специальность: 09.02.07 Информационные системы и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22761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1D2C2D8-C54D-4A2B-9989-C49B296142F6}"/>
              </a:ext>
            </a:extLst>
          </p:cNvPr>
          <p:cNvCxnSpPr>
            <a:cxnSpLocks/>
          </p:cNvCxnSpPr>
          <p:nvPr/>
        </p:nvCxnSpPr>
        <p:spPr>
          <a:xfrm flipH="1">
            <a:off x="4441111" y="1392397"/>
            <a:ext cx="89986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59959-C4F2-499B-9DF5-99131EC9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69" y="289709"/>
            <a:ext cx="11247576" cy="1080398"/>
          </a:xfrm>
        </p:spPr>
        <p:txBody>
          <a:bodyPr/>
          <a:lstStyle/>
          <a:p>
            <a:pPr>
              <a:lnSpc>
                <a:spcPct val="68000"/>
              </a:lnSpc>
            </a:pPr>
            <a:r>
              <a:rPr lang="ru-RU" dirty="0"/>
              <a:t>Реализация проекта и его описание</a:t>
            </a:r>
            <a:endParaRPr lang="ru-RU" dirty="0">
              <a:solidFill>
                <a:srgbClr val="FF0040"/>
              </a:solidFill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18237240-1F6B-4DF3-B2CD-404DC54F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13D0-6E26-43FB-BD47-70B2F75E669A}" type="slidenum">
              <a:rPr lang="ru-RU" smtClean="0"/>
              <a:pPr/>
              <a:t>10</a:t>
            </a:fld>
            <a:endParaRPr lang="ru-RU"/>
          </a:p>
        </p:txBody>
      </p:sp>
      <p:grpSp>
        <p:nvGrpSpPr>
          <p:cNvPr id="21" name="Группа 20"/>
          <p:cNvGrpSpPr/>
          <p:nvPr/>
        </p:nvGrpSpPr>
        <p:grpSpPr>
          <a:xfrm>
            <a:off x="437542" y="1941723"/>
            <a:ext cx="6089163" cy="1109078"/>
            <a:chOff x="413508" y="2847975"/>
            <a:chExt cx="4931605" cy="931863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413508" y="2847975"/>
              <a:ext cx="4931605" cy="931863"/>
            </a:xfrm>
            <a:prstGeom prst="roundRect">
              <a:avLst>
                <a:gd name="adj" fmla="val 12569"/>
              </a:avLst>
            </a:prstGeom>
            <a:noFill/>
            <a:ln>
              <a:solidFill>
                <a:srgbClr val="FF0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9908" y="3206219"/>
              <a:ext cx="3822744" cy="181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ru-RU" sz="1400" b="1" dirty="0">
                <a:latin typeface="TT Norms Bold" panose="02000803040000020004" pitchFamily="2" charset="-52"/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468364" y="3779837"/>
            <a:ext cx="6089163" cy="1176066"/>
          </a:xfrm>
          <a:prstGeom prst="roundRect">
            <a:avLst>
              <a:gd name="adj" fmla="val 12569"/>
            </a:avLst>
          </a:prstGeom>
          <a:noFill/>
          <a:ln>
            <a:solidFill>
              <a:srgbClr val="FF0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6787192" y="3784434"/>
            <a:ext cx="6089163" cy="1299495"/>
          </a:xfrm>
          <a:prstGeom prst="roundRect">
            <a:avLst>
              <a:gd name="adj" fmla="val 12569"/>
            </a:avLst>
          </a:prstGeom>
          <a:noFill/>
          <a:ln>
            <a:solidFill>
              <a:srgbClr val="FF0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6866990" y="1947763"/>
            <a:ext cx="6168017" cy="1103038"/>
          </a:xfrm>
          <a:prstGeom prst="roundRect">
            <a:avLst>
              <a:gd name="adj" fmla="val 12569"/>
            </a:avLst>
          </a:prstGeom>
          <a:noFill/>
          <a:ln>
            <a:solidFill>
              <a:srgbClr val="FF0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786731" y="-95777"/>
            <a:ext cx="0" cy="62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61583" y="3932996"/>
            <a:ext cx="518606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Современные коммерческие системы предлагают широкий спектр настроек и могут быть адаптированы к конкретным потребностям предприятия</a:t>
            </a:r>
            <a:endParaRPr lang="ru-RU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208132" y="3895572"/>
            <a:ext cx="5560238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Стоимость - Несмотря на высокую стоимость лицензирования, покупка готовой системы обходится дешевле по сравнению с разработкой собственной IP-системы. Кроме того, благодаря поддержке со стороны разработчиков также снижаются затраты на обслуживание и обновление системы</a:t>
            </a:r>
            <a:endParaRPr lang="ru-RU" sz="1400" b="1" dirty="0">
              <a:latin typeface="TT Norms Bold" panose="02000803040000020004" pitchFamily="2" charset="-5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99452" y="1976708"/>
            <a:ext cx="5676903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Надежность и безопасность: Коммерческие системы, такие как IBM 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Maximo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SAP EAM, широко используются крупными компаниями по всему миру, демонстрируя надежность и безопасность. Эти системы регулярно проверяются и обновляются в соответствии с последними требованиями информационной безопасности. </a:t>
            </a:r>
          </a:p>
          <a:p>
            <a:endParaRPr lang="ru-R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57CE8-654D-06E4-76CB-68B697406FA1}"/>
              </a:ext>
            </a:extLst>
          </p:cNvPr>
          <p:cNvSpPr txBox="1"/>
          <p:nvPr/>
        </p:nvSpPr>
        <p:spPr>
          <a:xfrm>
            <a:off x="817702" y="2038515"/>
            <a:ext cx="54077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Приобретение коммерческой системы обеспечивает поддержку со стороны разработчиков и доступ к регулярным обновлениям, обеспечивая актуальность и безопасность используемых систем. 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45388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8817924" y="1110492"/>
            <a:ext cx="45988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58" y="236754"/>
            <a:ext cx="12843523" cy="1289343"/>
          </a:xfrm>
        </p:spPr>
        <p:txBody>
          <a:bodyPr>
            <a:normAutofit fontScale="90000"/>
          </a:bodyPr>
          <a:lstStyle/>
          <a:p>
            <a:pPr>
              <a:lnSpc>
                <a:spcPct val="68000"/>
              </a:lnSpc>
            </a:pPr>
            <a:r>
              <a:rPr lang="ru-RU" dirty="0">
                <a:solidFill>
                  <a:srgbClr val="FF0040"/>
                </a:solidFill>
              </a:rPr>
              <a:t>Обоснования экономической эффективности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613D0-6E26-43FB-BD47-70B2F75E669A}" type="slidenum">
              <a:rPr lang="ru-RU" sz="700" spc="-44">
                <a:latin typeface="TT Norms Regular"/>
              </a:rPr>
              <a:pPr>
                <a:defRPr/>
              </a:pPr>
              <a:t>11</a:t>
            </a:fld>
            <a:endParaRPr lang="ru-RU" sz="700" spc="-44">
              <a:latin typeface="TT Norms Regular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 flipV="1">
            <a:off x="-2427006" y="3729636"/>
            <a:ext cx="216332" cy="236544"/>
          </a:xfrm>
          <a:prstGeom prst="straightConnector1">
            <a:avLst/>
          </a:prstGeom>
          <a:ln>
            <a:solidFill>
              <a:srgbClr val="FF0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Image 6" descr="preencoded.png"/>
          <p:cNvGrpSpPr/>
          <p:nvPr/>
        </p:nvGrpSpPr>
        <p:grpSpPr>
          <a:xfrm>
            <a:off x="1782135" y="2483965"/>
            <a:ext cx="2855895" cy="3015724"/>
            <a:chOff x="4497432" y="2223180"/>
            <a:chExt cx="1727643" cy="1824330"/>
          </a:xfrm>
        </p:grpSpPr>
        <p:sp>
          <p:nvSpPr>
            <p:cNvPr id="92" name="Полилиния: фигура 192">
              <a:extLst>
                <a:ext uri="{FF2B5EF4-FFF2-40B4-BE49-F238E27FC236}">
                  <a16:creationId xmlns:a16="http://schemas.microsoft.com/office/drawing/2014/main" id="{80373ACE-91FD-48BB-A9F1-58B000BF0145}"/>
                </a:ext>
              </a:extLst>
            </p:cNvPr>
            <p:cNvSpPr/>
            <p:nvPr/>
          </p:nvSpPr>
          <p:spPr>
            <a:xfrm>
              <a:off x="4652477" y="4034267"/>
              <a:ext cx="1351106" cy="5554"/>
            </a:xfrm>
            <a:custGeom>
              <a:avLst/>
              <a:gdLst>
                <a:gd name="connsiteX0" fmla="*/ 2048 w 1351105"/>
                <a:gd name="connsiteY0" fmla="*/ 2054 h 0"/>
                <a:gd name="connsiteX1" fmla="*/ 1353154 w 1351105"/>
                <a:gd name="connsiteY1" fmla="*/ 20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1105">
                  <a:moveTo>
                    <a:pt x="2048" y="2054"/>
                  </a:moveTo>
                  <a:lnTo>
                    <a:pt x="1353154" y="2054"/>
                  </a:lnTo>
                </a:path>
              </a:pathLst>
            </a:custGeom>
            <a:noFill/>
            <a:ln w="4696" cap="flat">
              <a:solidFill>
                <a:srgbClr val="707C8B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93" name="Полилиния: фигура 193">
              <a:extLst>
                <a:ext uri="{FF2B5EF4-FFF2-40B4-BE49-F238E27FC236}">
                  <a16:creationId xmlns:a16="http://schemas.microsoft.com/office/drawing/2014/main" id="{15E32D44-5CDF-487C-8F36-0A51DE10ADFA}"/>
                </a:ext>
              </a:extLst>
            </p:cNvPr>
            <p:cNvSpPr/>
            <p:nvPr/>
          </p:nvSpPr>
          <p:spPr>
            <a:xfrm>
              <a:off x="5238451" y="3010553"/>
              <a:ext cx="332239" cy="1025120"/>
            </a:xfrm>
            <a:custGeom>
              <a:avLst/>
              <a:gdLst>
                <a:gd name="connsiteX0" fmla="*/ 334645 w 332239"/>
                <a:gd name="connsiteY0" fmla="*/ 2413 h 660884"/>
                <a:gd name="connsiteX1" fmla="*/ 2406 w 332239"/>
                <a:gd name="connsiteY1" fmla="*/ 2413 h 660884"/>
                <a:gd name="connsiteX2" fmla="*/ 2406 w 332239"/>
                <a:gd name="connsiteY2" fmla="*/ 663298 h 660884"/>
                <a:gd name="connsiteX3" fmla="*/ 334645 w 332239"/>
                <a:gd name="connsiteY3" fmla="*/ 663298 h 660884"/>
                <a:gd name="connsiteX4" fmla="*/ 334645 w 332239"/>
                <a:gd name="connsiteY4" fmla="*/ 2413 h 6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660884">
                  <a:moveTo>
                    <a:pt x="334645" y="2413"/>
                  </a:moveTo>
                  <a:lnTo>
                    <a:pt x="2406" y="2413"/>
                  </a:lnTo>
                  <a:lnTo>
                    <a:pt x="2406" y="663298"/>
                  </a:lnTo>
                  <a:lnTo>
                    <a:pt x="334645" y="663298"/>
                  </a:lnTo>
                  <a:lnTo>
                    <a:pt x="334645" y="2413"/>
                  </a:lnTo>
                  <a:close/>
                </a:path>
              </a:pathLst>
            </a:custGeom>
            <a:solidFill>
              <a:srgbClr val="9397FB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94" name="Полилиния: фигура 194">
              <a:extLst>
                <a:ext uri="{FF2B5EF4-FFF2-40B4-BE49-F238E27FC236}">
                  <a16:creationId xmlns:a16="http://schemas.microsoft.com/office/drawing/2014/main" id="{F08FC0D7-317F-499B-8076-326296ECC1A4}"/>
                </a:ext>
              </a:extLst>
            </p:cNvPr>
            <p:cNvSpPr/>
            <p:nvPr/>
          </p:nvSpPr>
          <p:spPr>
            <a:xfrm>
              <a:off x="5648890" y="2475405"/>
              <a:ext cx="332239" cy="1572105"/>
            </a:xfrm>
            <a:custGeom>
              <a:avLst/>
              <a:gdLst>
                <a:gd name="connsiteX0" fmla="*/ 334645 w 332239"/>
                <a:gd name="connsiteY0" fmla="*/ 2413 h 1327322"/>
                <a:gd name="connsiteX1" fmla="*/ 2406 w 332239"/>
                <a:gd name="connsiteY1" fmla="*/ 2413 h 1327322"/>
                <a:gd name="connsiteX2" fmla="*/ 2406 w 332239"/>
                <a:gd name="connsiteY2" fmla="*/ 1329736 h 1327322"/>
                <a:gd name="connsiteX3" fmla="*/ 334645 w 332239"/>
                <a:gd name="connsiteY3" fmla="*/ 1329736 h 1327322"/>
                <a:gd name="connsiteX4" fmla="*/ 334645 w 332239"/>
                <a:gd name="connsiteY4" fmla="*/ 2413 h 132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1327322">
                  <a:moveTo>
                    <a:pt x="334645" y="2413"/>
                  </a:moveTo>
                  <a:lnTo>
                    <a:pt x="2406" y="2413"/>
                  </a:lnTo>
                  <a:lnTo>
                    <a:pt x="2406" y="1329736"/>
                  </a:lnTo>
                  <a:lnTo>
                    <a:pt x="334645" y="1329736"/>
                  </a:lnTo>
                  <a:lnTo>
                    <a:pt x="334645" y="2413"/>
                  </a:lnTo>
                  <a:close/>
                </a:path>
              </a:pathLst>
            </a:custGeom>
            <a:solidFill>
              <a:srgbClr val="9397FB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95" name="Полилиния: фигура 195">
              <a:extLst>
                <a:ext uri="{FF2B5EF4-FFF2-40B4-BE49-F238E27FC236}">
                  <a16:creationId xmlns:a16="http://schemas.microsoft.com/office/drawing/2014/main" id="{D651C800-0BC6-4861-80E8-E048DD84F258}"/>
                </a:ext>
              </a:extLst>
            </p:cNvPr>
            <p:cNvSpPr/>
            <p:nvPr/>
          </p:nvSpPr>
          <p:spPr>
            <a:xfrm>
              <a:off x="4753368" y="3487279"/>
              <a:ext cx="332239" cy="539299"/>
            </a:xfrm>
            <a:custGeom>
              <a:avLst/>
              <a:gdLst>
                <a:gd name="connsiteX0" fmla="*/ 2406 w 332239"/>
                <a:gd name="connsiteY0" fmla="*/ 2413 h 344326"/>
                <a:gd name="connsiteX1" fmla="*/ 334646 w 332239"/>
                <a:gd name="connsiteY1" fmla="*/ 2413 h 344326"/>
                <a:gd name="connsiteX2" fmla="*/ 334646 w 332239"/>
                <a:gd name="connsiteY2" fmla="*/ 346740 h 344326"/>
                <a:gd name="connsiteX3" fmla="*/ 2406 w 332239"/>
                <a:gd name="connsiteY3" fmla="*/ 346740 h 344326"/>
                <a:gd name="connsiteX4" fmla="*/ 2406 w 332239"/>
                <a:gd name="connsiteY4" fmla="*/ 2413 h 34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344326">
                  <a:moveTo>
                    <a:pt x="2406" y="2413"/>
                  </a:moveTo>
                  <a:lnTo>
                    <a:pt x="334646" y="2413"/>
                  </a:lnTo>
                  <a:lnTo>
                    <a:pt x="334646" y="346740"/>
                  </a:lnTo>
                  <a:lnTo>
                    <a:pt x="2406" y="346740"/>
                  </a:lnTo>
                  <a:lnTo>
                    <a:pt x="2406" y="2413"/>
                  </a:lnTo>
                  <a:close/>
                </a:path>
              </a:pathLst>
            </a:custGeom>
            <a:solidFill>
              <a:srgbClr val="9397FB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96" name="Полилиния: фигура 196">
              <a:extLst>
                <a:ext uri="{FF2B5EF4-FFF2-40B4-BE49-F238E27FC236}">
                  <a16:creationId xmlns:a16="http://schemas.microsoft.com/office/drawing/2014/main" id="{B21298A2-1D83-4642-B99A-CED71445389D}"/>
                </a:ext>
              </a:extLst>
            </p:cNvPr>
            <p:cNvSpPr/>
            <p:nvPr/>
          </p:nvSpPr>
          <p:spPr>
            <a:xfrm>
              <a:off x="4497432" y="2223180"/>
              <a:ext cx="1727643" cy="5554"/>
            </a:xfrm>
            <a:custGeom>
              <a:avLst/>
              <a:gdLst>
                <a:gd name="connsiteX0" fmla="*/ 2047 w 1727643"/>
                <a:gd name="connsiteY0" fmla="*/ 2054 h 0"/>
                <a:gd name="connsiteX1" fmla="*/ 1729691 w 1727643"/>
                <a:gd name="connsiteY1" fmla="*/ 20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7643">
                  <a:moveTo>
                    <a:pt x="2047" y="2054"/>
                  </a:moveTo>
                  <a:lnTo>
                    <a:pt x="1729691" y="2054"/>
                  </a:lnTo>
                </a:path>
              </a:pathLst>
            </a:custGeom>
            <a:ln w="4696" cap="flat">
              <a:solidFill>
                <a:srgbClr val="707C8B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</p:grpSp>
      <p:grpSp>
        <p:nvGrpSpPr>
          <p:cNvPr id="97" name="Image 10" descr="preencoded.png"/>
          <p:cNvGrpSpPr/>
          <p:nvPr/>
        </p:nvGrpSpPr>
        <p:grpSpPr>
          <a:xfrm>
            <a:off x="8204356" y="2496675"/>
            <a:ext cx="2855895" cy="3003014"/>
            <a:chOff x="8362774" y="2223181"/>
            <a:chExt cx="1727643" cy="1816641"/>
          </a:xfrm>
        </p:grpSpPr>
        <p:sp>
          <p:nvSpPr>
            <p:cNvPr id="98" name="Полилиния: фигура 215">
              <a:extLst>
                <a:ext uri="{FF2B5EF4-FFF2-40B4-BE49-F238E27FC236}">
                  <a16:creationId xmlns:a16="http://schemas.microsoft.com/office/drawing/2014/main" id="{73B0323A-4E6F-42F5-BDF5-5D53109375CA}"/>
                </a:ext>
              </a:extLst>
            </p:cNvPr>
            <p:cNvSpPr/>
            <p:nvPr/>
          </p:nvSpPr>
          <p:spPr>
            <a:xfrm>
              <a:off x="8517819" y="4034268"/>
              <a:ext cx="1351106" cy="5554"/>
            </a:xfrm>
            <a:custGeom>
              <a:avLst/>
              <a:gdLst>
                <a:gd name="connsiteX0" fmla="*/ 2048 w 1351105"/>
                <a:gd name="connsiteY0" fmla="*/ 2054 h 0"/>
                <a:gd name="connsiteX1" fmla="*/ 1353154 w 1351105"/>
                <a:gd name="connsiteY1" fmla="*/ 20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1105">
                  <a:moveTo>
                    <a:pt x="2048" y="2054"/>
                  </a:moveTo>
                  <a:lnTo>
                    <a:pt x="1353154" y="2054"/>
                  </a:lnTo>
                </a:path>
              </a:pathLst>
            </a:custGeom>
            <a:noFill/>
            <a:ln w="4696" cap="flat">
              <a:solidFill>
                <a:srgbClr val="707C8B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99" name="Полилиния: фигура 216">
              <a:extLst>
                <a:ext uri="{FF2B5EF4-FFF2-40B4-BE49-F238E27FC236}">
                  <a16:creationId xmlns:a16="http://schemas.microsoft.com/office/drawing/2014/main" id="{0CC5442D-BBAF-4B0F-8D72-000A5CCAC728}"/>
                </a:ext>
              </a:extLst>
            </p:cNvPr>
            <p:cNvSpPr/>
            <p:nvPr/>
          </p:nvSpPr>
          <p:spPr>
            <a:xfrm>
              <a:off x="9034832" y="2700968"/>
              <a:ext cx="332239" cy="1327514"/>
            </a:xfrm>
            <a:custGeom>
              <a:avLst/>
              <a:gdLst>
                <a:gd name="connsiteX0" fmla="*/ 334645 w 332239"/>
                <a:gd name="connsiteY0" fmla="*/ 2413 h 860815"/>
                <a:gd name="connsiteX1" fmla="*/ 2406 w 332239"/>
                <a:gd name="connsiteY1" fmla="*/ 2413 h 860815"/>
                <a:gd name="connsiteX2" fmla="*/ 2406 w 332239"/>
                <a:gd name="connsiteY2" fmla="*/ 863229 h 860815"/>
                <a:gd name="connsiteX3" fmla="*/ 334645 w 332239"/>
                <a:gd name="connsiteY3" fmla="*/ 863229 h 860815"/>
                <a:gd name="connsiteX4" fmla="*/ 334645 w 332239"/>
                <a:gd name="connsiteY4" fmla="*/ 2413 h 86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860815">
                  <a:moveTo>
                    <a:pt x="334645" y="2413"/>
                  </a:moveTo>
                  <a:lnTo>
                    <a:pt x="2406" y="2413"/>
                  </a:lnTo>
                  <a:lnTo>
                    <a:pt x="2406" y="863229"/>
                  </a:lnTo>
                  <a:lnTo>
                    <a:pt x="334645" y="863229"/>
                  </a:lnTo>
                  <a:lnTo>
                    <a:pt x="334645" y="2413"/>
                  </a:lnTo>
                  <a:close/>
                </a:path>
              </a:pathLst>
            </a:custGeom>
            <a:solidFill>
              <a:srgbClr val="FFA800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 dirty="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100" name="Полилиния: фигура 217">
              <a:extLst>
                <a:ext uri="{FF2B5EF4-FFF2-40B4-BE49-F238E27FC236}">
                  <a16:creationId xmlns:a16="http://schemas.microsoft.com/office/drawing/2014/main" id="{49582402-0756-43FF-A6A9-D25B4C50BDC0}"/>
                </a:ext>
              </a:extLst>
            </p:cNvPr>
            <p:cNvSpPr/>
            <p:nvPr/>
          </p:nvSpPr>
          <p:spPr>
            <a:xfrm>
              <a:off x="9480954" y="2463571"/>
              <a:ext cx="332239" cy="1572104"/>
            </a:xfrm>
            <a:custGeom>
              <a:avLst/>
              <a:gdLst>
                <a:gd name="connsiteX0" fmla="*/ 334645 w 332239"/>
                <a:gd name="connsiteY0" fmla="*/ 2413 h 921906"/>
                <a:gd name="connsiteX1" fmla="*/ 2406 w 332239"/>
                <a:gd name="connsiteY1" fmla="*/ 2413 h 921906"/>
                <a:gd name="connsiteX2" fmla="*/ 2406 w 332239"/>
                <a:gd name="connsiteY2" fmla="*/ 924320 h 921906"/>
                <a:gd name="connsiteX3" fmla="*/ 334645 w 332239"/>
                <a:gd name="connsiteY3" fmla="*/ 924320 h 921906"/>
                <a:gd name="connsiteX4" fmla="*/ 334645 w 332239"/>
                <a:gd name="connsiteY4" fmla="*/ 2413 h 92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921906">
                  <a:moveTo>
                    <a:pt x="334645" y="2413"/>
                  </a:moveTo>
                  <a:lnTo>
                    <a:pt x="2406" y="2413"/>
                  </a:lnTo>
                  <a:lnTo>
                    <a:pt x="2406" y="924320"/>
                  </a:lnTo>
                  <a:lnTo>
                    <a:pt x="334645" y="924320"/>
                  </a:lnTo>
                  <a:lnTo>
                    <a:pt x="334645" y="2413"/>
                  </a:lnTo>
                  <a:close/>
                </a:path>
              </a:pathLst>
            </a:custGeom>
            <a:solidFill>
              <a:srgbClr val="FFA800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 dirty="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101" name="Полилиния: фигура 218">
              <a:extLst>
                <a:ext uri="{FF2B5EF4-FFF2-40B4-BE49-F238E27FC236}">
                  <a16:creationId xmlns:a16="http://schemas.microsoft.com/office/drawing/2014/main" id="{659E76F9-9848-43D4-893E-B32594AA3680}"/>
                </a:ext>
              </a:extLst>
            </p:cNvPr>
            <p:cNvSpPr/>
            <p:nvPr/>
          </p:nvSpPr>
          <p:spPr>
            <a:xfrm>
              <a:off x="8572833" y="2847193"/>
              <a:ext cx="332239" cy="1188481"/>
            </a:xfrm>
            <a:custGeom>
              <a:avLst/>
              <a:gdLst>
                <a:gd name="connsiteX0" fmla="*/ 2406 w 332239"/>
                <a:gd name="connsiteY0" fmla="*/ 2413 h 1188481"/>
                <a:gd name="connsiteX1" fmla="*/ 334646 w 332239"/>
                <a:gd name="connsiteY1" fmla="*/ 2413 h 1188481"/>
                <a:gd name="connsiteX2" fmla="*/ 334646 w 332239"/>
                <a:gd name="connsiteY2" fmla="*/ 1190895 h 1188481"/>
                <a:gd name="connsiteX3" fmla="*/ 2406 w 332239"/>
                <a:gd name="connsiteY3" fmla="*/ 1190895 h 1188481"/>
                <a:gd name="connsiteX4" fmla="*/ 2406 w 332239"/>
                <a:gd name="connsiteY4" fmla="*/ 2413 h 118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1188481">
                  <a:moveTo>
                    <a:pt x="2406" y="2413"/>
                  </a:moveTo>
                  <a:lnTo>
                    <a:pt x="334646" y="2413"/>
                  </a:lnTo>
                  <a:lnTo>
                    <a:pt x="334646" y="1190895"/>
                  </a:lnTo>
                  <a:lnTo>
                    <a:pt x="2406" y="1190895"/>
                  </a:lnTo>
                  <a:lnTo>
                    <a:pt x="2406" y="2413"/>
                  </a:lnTo>
                  <a:close/>
                </a:path>
              </a:pathLst>
            </a:custGeom>
            <a:solidFill>
              <a:srgbClr val="FFA800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102" name="Полилиния: фигура 219">
              <a:extLst>
                <a:ext uri="{FF2B5EF4-FFF2-40B4-BE49-F238E27FC236}">
                  <a16:creationId xmlns:a16="http://schemas.microsoft.com/office/drawing/2014/main" id="{ADE6697D-6ABA-4DA7-B1F1-E8E3500A828B}"/>
                </a:ext>
              </a:extLst>
            </p:cNvPr>
            <p:cNvSpPr/>
            <p:nvPr/>
          </p:nvSpPr>
          <p:spPr>
            <a:xfrm>
              <a:off x="8362774" y="2223181"/>
              <a:ext cx="1727643" cy="5554"/>
            </a:xfrm>
            <a:custGeom>
              <a:avLst/>
              <a:gdLst>
                <a:gd name="connsiteX0" fmla="*/ 2047 w 1727643"/>
                <a:gd name="connsiteY0" fmla="*/ 2054 h 0"/>
                <a:gd name="connsiteX1" fmla="*/ 1729691 w 1727643"/>
                <a:gd name="connsiteY1" fmla="*/ 20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7643">
                  <a:moveTo>
                    <a:pt x="2047" y="2054"/>
                  </a:moveTo>
                  <a:lnTo>
                    <a:pt x="1729691" y="2054"/>
                  </a:lnTo>
                </a:path>
              </a:pathLst>
            </a:custGeom>
            <a:ln w="4696" cap="flat">
              <a:solidFill>
                <a:srgbClr val="707C8B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</p:grpSp>
      <p:sp>
        <p:nvSpPr>
          <p:cNvPr id="109" name="Text 60"/>
          <p:cNvSpPr/>
          <p:nvPr/>
        </p:nvSpPr>
        <p:spPr>
          <a:xfrm>
            <a:off x="2202193" y="5596043"/>
            <a:ext cx="411917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2019</a:t>
            </a:r>
            <a:endParaRPr lang="en-US" sz="10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10" name="Text 61"/>
          <p:cNvSpPr/>
          <p:nvPr/>
        </p:nvSpPr>
        <p:spPr>
          <a:xfrm>
            <a:off x="2945812" y="5596043"/>
            <a:ext cx="443603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2020</a:t>
            </a:r>
            <a:endParaRPr lang="en-US" sz="10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11" name="Text 62"/>
          <p:cNvSpPr/>
          <p:nvPr/>
        </p:nvSpPr>
        <p:spPr>
          <a:xfrm>
            <a:off x="3716984" y="5596043"/>
            <a:ext cx="396078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2021</a:t>
            </a:r>
            <a:endParaRPr lang="en-US" sz="10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13" name="Text 73"/>
          <p:cNvSpPr/>
          <p:nvPr/>
        </p:nvSpPr>
        <p:spPr>
          <a:xfrm>
            <a:off x="2290974" y="4457826"/>
            <a:ext cx="919109" cy="17500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ru-RU" sz="1100" dirty="0">
                <a:solidFill>
                  <a:prstClr val="black"/>
                </a:solidFill>
                <a:latin typeface="TT Norms Regular"/>
                <a:ea typeface="TT Norms Pro Medium" pitchFamily="34" charset="-122"/>
              </a:rPr>
              <a:t>200</a:t>
            </a:r>
            <a:endParaRPr lang="en-US" sz="1100" dirty="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14" name="Text 74"/>
          <p:cNvSpPr/>
          <p:nvPr/>
        </p:nvSpPr>
        <p:spPr>
          <a:xfrm>
            <a:off x="3007083" y="3639848"/>
            <a:ext cx="936131" cy="17500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ru-RU" sz="1100" dirty="0">
                <a:solidFill>
                  <a:prstClr val="black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350</a:t>
            </a:r>
            <a:endParaRPr lang="en-US" sz="1100" dirty="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15" name="Text 75"/>
          <p:cNvSpPr/>
          <p:nvPr/>
        </p:nvSpPr>
        <p:spPr>
          <a:xfrm>
            <a:off x="3774845" y="3160070"/>
            <a:ext cx="987192" cy="17500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en-US" sz="1100" dirty="0">
                <a:solidFill>
                  <a:prstClr val="black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758,8</a:t>
            </a:r>
            <a:endParaRPr lang="en-US" sz="1100" dirty="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3" name="Text 120"/>
          <p:cNvSpPr/>
          <p:nvPr/>
        </p:nvSpPr>
        <p:spPr>
          <a:xfrm>
            <a:off x="8591836" y="5596043"/>
            <a:ext cx="411917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2019</a:t>
            </a:r>
            <a:endParaRPr lang="en-US" sz="10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4" name="Text 121"/>
          <p:cNvSpPr/>
          <p:nvPr/>
        </p:nvSpPr>
        <p:spPr>
          <a:xfrm>
            <a:off x="9335448" y="5596043"/>
            <a:ext cx="443603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2020</a:t>
            </a:r>
            <a:endParaRPr lang="en-US" sz="10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5" name="Text 122"/>
          <p:cNvSpPr/>
          <p:nvPr/>
        </p:nvSpPr>
        <p:spPr>
          <a:xfrm>
            <a:off x="10106617" y="5596043"/>
            <a:ext cx="396078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 dirty="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2021</a:t>
            </a:r>
            <a:endParaRPr lang="en-US" sz="1000" dirty="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6" name="Text 129"/>
          <p:cNvSpPr/>
          <p:nvPr/>
        </p:nvSpPr>
        <p:spPr>
          <a:xfrm>
            <a:off x="8347839" y="1959337"/>
            <a:ext cx="2754803" cy="62648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50"/>
              </a:lnSpc>
              <a:defRPr/>
            </a:pPr>
            <a:r>
              <a:rPr lang="ru-RU" sz="1400" b="1" dirty="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Диаграмма показывает доп. прибыль за счет данной автоматизации</a:t>
            </a:r>
            <a:endParaRPr lang="en-US" sz="1400" b="1" dirty="0">
              <a:solidFill>
                <a:srgbClr val="000000"/>
              </a:solidFill>
              <a:latin typeface="TT Norms Pro Medium" pitchFamily="34" charset="0"/>
              <a:ea typeface="TT Norms Pro Medium" pitchFamily="34" charset="-122"/>
              <a:cs typeface="TT Norms Pro Medium" pitchFamily="34" charset="-120"/>
            </a:endParaRPr>
          </a:p>
        </p:txBody>
      </p:sp>
      <p:sp>
        <p:nvSpPr>
          <p:cNvPr id="127" name="Text 130"/>
          <p:cNvSpPr/>
          <p:nvPr/>
        </p:nvSpPr>
        <p:spPr>
          <a:xfrm>
            <a:off x="8680612" y="3375598"/>
            <a:ext cx="1044629" cy="1499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ru-RU" sz="1200" dirty="0">
                <a:solidFill>
                  <a:prstClr val="black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350</a:t>
            </a:r>
            <a:endParaRPr lang="en-US" sz="1200" dirty="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8" name="Text 131"/>
          <p:cNvSpPr/>
          <p:nvPr/>
        </p:nvSpPr>
        <p:spPr>
          <a:xfrm>
            <a:off x="9422108" y="3081254"/>
            <a:ext cx="421624" cy="23803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ru-RU" sz="1200" dirty="0">
                <a:solidFill>
                  <a:prstClr val="black"/>
                </a:solidFill>
                <a:latin typeface="TT Norms Regular"/>
              </a:rPr>
              <a:t>420</a:t>
            </a:r>
            <a:endParaRPr lang="en-US" sz="1200" dirty="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9" name="Text 132"/>
          <p:cNvSpPr/>
          <p:nvPr/>
        </p:nvSpPr>
        <p:spPr>
          <a:xfrm>
            <a:off x="10069815" y="2786164"/>
            <a:ext cx="1064337" cy="1499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ru-RU" sz="1200" dirty="0">
                <a:solidFill>
                  <a:prstClr val="black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912</a:t>
            </a:r>
            <a:endParaRPr lang="en-US" sz="1200" dirty="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31" name="Text 129"/>
          <p:cNvSpPr/>
          <p:nvPr/>
        </p:nvSpPr>
        <p:spPr>
          <a:xfrm>
            <a:off x="1956943" y="2127909"/>
            <a:ext cx="2506280" cy="30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50"/>
              </a:lnSpc>
              <a:defRPr/>
            </a:pPr>
            <a:r>
              <a:rPr lang="ru-RU" sz="1400" b="1" dirty="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Диаграмма показывает текущие затраты</a:t>
            </a:r>
            <a:endParaRPr lang="en-US" sz="1400" b="1" dirty="0">
              <a:solidFill>
                <a:srgbClr val="000000"/>
              </a:solidFill>
              <a:latin typeface="TT Norms Pro Medium" pitchFamily="34" charset="0"/>
              <a:ea typeface="TT Norms Pro Medium" pitchFamily="34" charset="-122"/>
              <a:cs typeface="TT Norms Pro Medium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6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9507329" y="1110491"/>
            <a:ext cx="39324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800" y="199046"/>
            <a:ext cx="6615579" cy="1289343"/>
          </a:xfrm>
        </p:spPr>
        <p:txBody>
          <a:bodyPr>
            <a:normAutofit/>
          </a:bodyPr>
          <a:lstStyle/>
          <a:p>
            <a:pPr>
              <a:lnSpc>
                <a:spcPct val="68000"/>
              </a:lnSpc>
            </a:pPr>
            <a:r>
              <a:rPr lang="ru-RU" dirty="0"/>
              <a:t>О компании</a:t>
            </a:r>
            <a:endParaRPr lang="ru-RU" dirty="0">
              <a:solidFill>
                <a:srgbClr val="FF004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613D0-6E26-43FB-BD47-70B2F75E669A}" type="slidenum">
              <a:rPr lang="ru-RU" sz="700" spc="-44">
                <a:latin typeface="TT Norms Regular"/>
              </a:rPr>
              <a:pPr>
                <a:defRPr/>
              </a:pPr>
              <a:t>12</a:t>
            </a:fld>
            <a:endParaRPr lang="ru-RU" sz="700" spc="-44">
              <a:latin typeface="TT Norms Regular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 flipV="1">
            <a:off x="-2427006" y="3729636"/>
            <a:ext cx="216332" cy="236544"/>
          </a:xfrm>
          <a:prstGeom prst="straightConnector1">
            <a:avLst/>
          </a:prstGeom>
          <a:ln>
            <a:solidFill>
              <a:srgbClr val="FF0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81;p17"/>
          <p:cNvSpPr/>
          <p:nvPr/>
        </p:nvSpPr>
        <p:spPr>
          <a:xfrm>
            <a:off x="1814258" y="1884635"/>
            <a:ext cx="2686984" cy="9285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marL="177800" indent="-177800"/>
            <a:endParaRPr lang="en-US" sz="1600" dirty="0">
              <a:latin typeface="+mj-lt"/>
            </a:endParaRPr>
          </a:p>
        </p:txBody>
      </p:sp>
      <p:sp>
        <p:nvSpPr>
          <p:cNvPr id="56" name="Google Shape;82;p17"/>
          <p:cNvSpPr/>
          <p:nvPr/>
        </p:nvSpPr>
        <p:spPr>
          <a:xfrm>
            <a:off x="1820723" y="3070878"/>
            <a:ext cx="2686984" cy="100276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marL="177800" indent="-177800"/>
            <a:endParaRPr lang="ru-RU" sz="1600" dirty="0">
              <a:latin typeface="+mj-lt"/>
            </a:endParaRPr>
          </a:p>
        </p:txBody>
      </p:sp>
      <p:sp>
        <p:nvSpPr>
          <p:cNvPr id="57" name="Google Shape;83;p17"/>
          <p:cNvSpPr/>
          <p:nvPr/>
        </p:nvSpPr>
        <p:spPr>
          <a:xfrm>
            <a:off x="1820723" y="4325716"/>
            <a:ext cx="2686984" cy="99095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marL="177800" indent="-177800"/>
            <a:endParaRPr lang="ru-RU" sz="1600" b="1" dirty="0"/>
          </a:p>
        </p:txBody>
      </p:sp>
      <p:sp>
        <p:nvSpPr>
          <p:cNvPr id="58" name="Google Shape;84;p17"/>
          <p:cNvSpPr/>
          <p:nvPr/>
        </p:nvSpPr>
        <p:spPr>
          <a:xfrm>
            <a:off x="8915192" y="1822221"/>
            <a:ext cx="2686984" cy="99095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marL="266700" indent="-266700"/>
            <a:endParaRPr lang="en-US" sz="1600" dirty="0">
              <a:latin typeface="+mj-lt"/>
            </a:endParaRPr>
          </a:p>
        </p:txBody>
      </p:sp>
      <p:sp>
        <p:nvSpPr>
          <p:cNvPr id="59" name="Google Shape;85;p17"/>
          <p:cNvSpPr/>
          <p:nvPr/>
        </p:nvSpPr>
        <p:spPr>
          <a:xfrm>
            <a:off x="1814258" y="5578625"/>
            <a:ext cx="2686984" cy="98863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algn="ctr"/>
            <a:endParaRPr lang="ru-RU" sz="1600" dirty="0">
              <a:latin typeface="+mj-lt"/>
            </a:endParaRPr>
          </a:p>
        </p:txBody>
      </p:sp>
      <p:sp>
        <p:nvSpPr>
          <p:cNvPr id="60" name="Google Shape;86;p17"/>
          <p:cNvSpPr/>
          <p:nvPr/>
        </p:nvSpPr>
        <p:spPr>
          <a:xfrm>
            <a:off x="8902609" y="3075129"/>
            <a:ext cx="2686984" cy="98863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marL="266700" indent="-266700"/>
            <a:endParaRPr lang="ru-RU" sz="1600" dirty="0">
              <a:latin typeface="+mj-lt"/>
            </a:endParaRPr>
          </a:p>
        </p:txBody>
      </p:sp>
      <p:sp>
        <p:nvSpPr>
          <p:cNvPr id="61" name="Google Shape;84;p17"/>
          <p:cNvSpPr/>
          <p:nvPr/>
        </p:nvSpPr>
        <p:spPr>
          <a:xfrm>
            <a:off x="8915192" y="4325716"/>
            <a:ext cx="2686984" cy="99095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marL="266700" indent="-266700"/>
            <a:endParaRPr lang="ru-RU" sz="1600" dirty="0">
              <a:latin typeface="+mj-lt"/>
            </a:endParaRPr>
          </a:p>
        </p:txBody>
      </p:sp>
      <p:sp>
        <p:nvSpPr>
          <p:cNvPr id="62" name="Google Shape;86;p17"/>
          <p:cNvSpPr/>
          <p:nvPr/>
        </p:nvSpPr>
        <p:spPr>
          <a:xfrm>
            <a:off x="8915192" y="5578625"/>
            <a:ext cx="2686984" cy="98863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marL="266700" indent="-266700"/>
            <a:endParaRPr lang="ru-RU" sz="1600" dirty="0">
              <a:latin typeface="+mj-lt"/>
            </a:endParaRPr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>
            <a:off x="4507707" y="2324541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4507707" y="3557566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4507707" y="4821193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4507707" y="6040329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8353335" y="2324541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8362213" y="3554564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8362213" y="4821193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8365918" y="6072942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5056981" y="2324542"/>
            <a:ext cx="1663700" cy="19680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5056981" y="3554564"/>
            <a:ext cx="1663700" cy="6912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V="1">
            <a:off x="5055394" y="4234729"/>
            <a:ext cx="1663700" cy="5855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V="1">
            <a:off x="5056981" y="4292601"/>
            <a:ext cx="1663700" cy="17477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flipH="1">
            <a:off x="6720681" y="2324542"/>
            <a:ext cx="1632654" cy="19680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6733264" y="3554564"/>
            <a:ext cx="1632654" cy="6912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flipH="1" flipV="1">
            <a:off x="6750259" y="4235671"/>
            <a:ext cx="1632654" cy="5855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 flipV="1">
            <a:off x="6738437" y="4210628"/>
            <a:ext cx="1632654" cy="18623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Google Shape;80;p17"/>
          <p:cNvSpPr/>
          <p:nvPr/>
        </p:nvSpPr>
        <p:spPr>
          <a:xfrm>
            <a:off x="5626657" y="3879542"/>
            <a:ext cx="2157002" cy="882836"/>
          </a:xfrm>
          <a:prstGeom prst="roundRect">
            <a:avLst>
              <a:gd name="adj" fmla="val 13944"/>
            </a:avLst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836250" y="1979574"/>
            <a:ext cx="25020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/>
              <a:t>Офис компании "АО ТАИФ-НК" находится в городе Нижнекамск</a:t>
            </a:r>
            <a:endParaRPr lang="en-US" sz="1400" b="1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913177" y="3363594"/>
            <a:ext cx="2502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/>
              <a:t>Компания основана  29.07.1998 г</a:t>
            </a:r>
            <a:endParaRPr lang="en-US" sz="1400" b="1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981855" y="4366664"/>
            <a:ext cx="25020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/>
              <a:t>По данным на 2022г выручка за 2022 год составила 367,4 млрд рублей</a:t>
            </a:r>
            <a:endParaRPr lang="en-US" sz="1400" b="1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936898" y="5502321"/>
            <a:ext cx="25020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/>
              <a:t>Компания имеет большой ассортимент нефтепродуктов ключевые из них - </a:t>
            </a:r>
            <a:br>
              <a:rPr lang="ru-RU" sz="1400" b="1" dirty="0"/>
            </a:br>
            <a:r>
              <a:rPr lang="ru-RU" sz="1400" b="1" dirty="0"/>
              <a:t>Бензин</a:t>
            </a:r>
            <a:r>
              <a:rPr lang="en-US" sz="1400" b="1" dirty="0"/>
              <a:t>, </a:t>
            </a:r>
            <a:r>
              <a:rPr lang="ru-RU" sz="1400" b="1" dirty="0"/>
              <a:t>Дизельное топливо</a:t>
            </a:r>
            <a:r>
              <a:rPr lang="en-US" sz="1400" b="1" dirty="0"/>
              <a:t>, </a:t>
            </a:r>
            <a:r>
              <a:rPr lang="ru-RU" sz="1400" b="1" dirty="0"/>
              <a:t>Мазут</a:t>
            </a:r>
            <a:r>
              <a:rPr lang="en-US" sz="1400" b="1" dirty="0"/>
              <a:t>, </a:t>
            </a:r>
            <a:r>
              <a:rPr lang="ru-RU" sz="1400" b="1" dirty="0"/>
              <a:t>Авиационное топливо </a:t>
            </a:r>
            <a:endParaRPr lang="en-US" sz="1400" b="1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9104918" y="1991714"/>
            <a:ext cx="25020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/>
              <a:t> Автоматизация компании, подразумевая внедрение новых IT-решений.</a:t>
            </a:r>
            <a:endParaRPr lang="en-US" sz="140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8971476" y="3324688"/>
            <a:ext cx="2502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/>
              <a:t>Крупнейшая компания в России</a:t>
            </a:r>
            <a:endParaRPr lang="en-US" sz="1400" b="1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9116976" y="4631750"/>
            <a:ext cx="2502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/>
              <a:t>Собственные технологии</a:t>
            </a:r>
            <a:r>
              <a:rPr lang="en-US" sz="1400" b="1" dirty="0"/>
              <a:t>, </a:t>
            </a:r>
            <a:r>
              <a:rPr lang="ru-RU" sz="1400" b="1" dirty="0"/>
              <a:t>разработки</a:t>
            </a:r>
            <a:endParaRPr lang="en-US" sz="1400" b="1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9123441" y="5859886"/>
            <a:ext cx="2502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/>
              <a:t>Занимается инвестициями</a:t>
            </a:r>
            <a:r>
              <a:rPr lang="en-US" sz="1400" b="1" dirty="0"/>
              <a:t>. </a:t>
            </a:r>
            <a:r>
              <a:rPr lang="ru-RU" sz="1400" b="1" dirty="0"/>
              <a:t>Строительством</a:t>
            </a:r>
            <a:r>
              <a:rPr lang="en-US" sz="1400" b="1" dirty="0"/>
              <a:t>, </a:t>
            </a:r>
            <a:r>
              <a:rPr lang="ru-RU" sz="1400" b="1" dirty="0"/>
              <a:t>медиа. </a:t>
            </a:r>
            <a:endParaRPr lang="en-US" sz="1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F66AC8-632B-D3C0-1D56-57FA72091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668" y="3764175"/>
            <a:ext cx="2009285" cy="112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4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F1AF64E-8F75-42AA-8383-426D976824EB}"/>
              </a:ext>
            </a:extLst>
          </p:cNvPr>
          <p:cNvCxnSpPr>
            <a:cxnSpLocks/>
          </p:cNvCxnSpPr>
          <p:nvPr/>
        </p:nvCxnSpPr>
        <p:spPr>
          <a:xfrm>
            <a:off x="744193" y="6170068"/>
            <a:ext cx="12695582" cy="0"/>
          </a:xfrm>
          <a:prstGeom prst="line">
            <a:avLst/>
          </a:prstGeom>
          <a:ln w="28575">
            <a:solidFill>
              <a:srgbClr val="FF0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0"/>
          <p:cNvSpPr/>
          <p:nvPr/>
        </p:nvSpPr>
        <p:spPr>
          <a:xfrm>
            <a:off x="1513361" y="5029789"/>
            <a:ext cx="10413051" cy="1836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80000"/>
              </a:lnSpc>
            </a:pPr>
            <a:r>
              <a:rPr lang="ru-RU" sz="7000" kern="0" spc="-300" dirty="0">
                <a:solidFill>
                  <a:srgbClr val="FF004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Спасибо за внимание</a:t>
            </a: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1494" y="6502398"/>
            <a:ext cx="363457" cy="363513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ACE4B178-0BDF-49B9-93C7-50175F2D1893}"/>
              </a:ext>
            </a:extLst>
          </p:cNvPr>
          <p:cNvSpPr>
            <a:spLocks/>
          </p:cNvSpPr>
          <p:nvPr/>
        </p:nvSpPr>
        <p:spPr bwMode="auto">
          <a:xfrm>
            <a:off x="8434815" y="-1049654"/>
            <a:ext cx="5004960" cy="9803130"/>
          </a:xfrm>
          <a:custGeom>
            <a:avLst/>
            <a:gdLst>
              <a:gd name="T0" fmla="*/ 1549 w 1549"/>
              <a:gd name="T1" fmla="*/ 2031 h 3034"/>
              <a:gd name="T2" fmla="*/ 1049 w 1549"/>
              <a:gd name="T3" fmla="*/ 1517 h 3034"/>
              <a:gd name="T4" fmla="*/ 1549 w 1549"/>
              <a:gd name="T5" fmla="*/ 1003 h 3034"/>
              <a:gd name="T6" fmla="*/ 1549 w 1549"/>
              <a:gd name="T7" fmla="*/ 0 h 3034"/>
              <a:gd name="T8" fmla="*/ 0 w 1549"/>
              <a:gd name="T9" fmla="*/ 1517 h 3034"/>
              <a:gd name="T10" fmla="*/ 1549 w 1549"/>
              <a:gd name="T11" fmla="*/ 3034 h 3034"/>
              <a:gd name="T12" fmla="*/ 1549 w 1549"/>
              <a:gd name="T13" fmla="*/ 2031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9" h="3034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9" y="477896"/>
            <a:ext cx="2870348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6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3444707" y="200541"/>
            <a:ext cx="8178155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>
                <a:solidFill>
                  <a:srgbClr val="FF0040"/>
                </a:solidFill>
              </a:rPr>
              <a:t>Актуальность проблемы процесса обслуживания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2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314700" y="1366838"/>
            <a:ext cx="129914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>
            <a:off x="1278675" y="1797715"/>
            <a:ext cx="3169505" cy="5292000"/>
            <a:chOff x="541883" y="1948511"/>
            <a:chExt cx="3169505" cy="5292000"/>
          </a:xfrm>
        </p:grpSpPr>
        <p:sp>
          <p:nvSpPr>
            <p:cNvPr id="73" name="Прямоугольник: скругленные углы 1">
              <a:extLst>
                <a:ext uri="{FF2B5EF4-FFF2-40B4-BE49-F238E27FC236}">
                  <a16:creationId xmlns:a16="http://schemas.microsoft.com/office/drawing/2014/main" id="{50D66C87-B4D6-46F3-8EE2-399C5B96D2D0}"/>
                </a:ext>
              </a:extLst>
            </p:cNvPr>
            <p:cNvSpPr/>
            <p:nvPr/>
          </p:nvSpPr>
          <p:spPr>
            <a:xfrm>
              <a:off x="541883" y="1948511"/>
              <a:ext cx="3169505" cy="5292000"/>
            </a:xfrm>
            <a:prstGeom prst="roundRect">
              <a:avLst>
                <a:gd name="adj" fmla="val 4809"/>
              </a:avLst>
            </a:prstGeom>
            <a:noFill/>
            <a:ln w="12700">
              <a:solidFill>
                <a:srgbClr val="FF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Google Shape;175;p22">
              <a:extLst>
                <a:ext uri="{FF2B5EF4-FFF2-40B4-BE49-F238E27FC236}">
                  <a16:creationId xmlns:a16="http://schemas.microsoft.com/office/drawing/2014/main" id="{6F16FADA-C71F-4B70-BA10-05482C4A60EF}"/>
                </a:ext>
              </a:extLst>
            </p:cNvPr>
            <p:cNvSpPr txBox="1"/>
            <p:nvPr/>
          </p:nvSpPr>
          <p:spPr>
            <a:xfrm>
              <a:off x="815013" y="4816263"/>
              <a:ext cx="2679718" cy="2424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ru-RU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Автоматизация процессов подлежащих автоматизации – это основа для эффективного развития организации и отдельных отраслей.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5416917" y="1834056"/>
            <a:ext cx="3169505" cy="5444344"/>
            <a:chOff x="4002260" y="1942534"/>
            <a:chExt cx="3169505" cy="5444344"/>
          </a:xfrm>
        </p:grpSpPr>
        <p:sp>
          <p:nvSpPr>
            <p:cNvPr id="49" name="Google Shape;175;p22">
              <a:extLst>
                <a:ext uri="{FF2B5EF4-FFF2-40B4-BE49-F238E27FC236}">
                  <a16:creationId xmlns:a16="http://schemas.microsoft.com/office/drawing/2014/main" id="{EAF90862-929D-4775-8DE3-678F036ED2E4}"/>
                </a:ext>
              </a:extLst>
            </p:cNvPr>
            <p:cNvSpPr txBox="1"/>
            <p:nvPr/>
          </p:nvSpPr>
          <p:spPr>
            <a:xfrm>
              <a:off x="4069462" y="4773945"/>
              <a:ext cx="3039584" cy="2612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ru-RU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Улучшение качества и процесса автоматизации технического обслуживания повысит эффективность и долговечность технологии контроля техники </a:t>
              </a:r>
            </a:p>
          </p:txBody>
        </p:sp>
        <p:sp>
          <p:nvSpPr>
            <p:cNvPr id="16" name="Прямоугольник: скругленные углы 1">
              <a:extLst>
                <a:ext uri="{FF2B5EF4-FFF2-40B4-BE49-F238E27FC236}">
                  <a16:creationId xmlns:a16="http://schemas.microsoft.com/office/drawing/2014/main" id="{50D66C87-B4D6-46F3-8EE2-399C5B96D2D0}"/>
                </a:ext>
              </a:extLst>
            </p:cNvPr>
            <p:cNvSpPr/>
            <p:nvPr/>
          </p:nvSpPr>
          <p:spPr>
            <a:xfrm>
              <a:off x="4002260" y="1942534"/>
              <a:ext cx="3169505" cy="5292000"/>
            </a:xfrm>
            <a:prstGeom prst="roundRect">
              <a:avLst>
                <a:gd name="adj" fmla="val 4809"/>
              </a:avLst>
            </a:prstGeom>
            <a:noFill/>
            <a:ln w="12700">
              <a:solidFill>
                <a:srgbClr val="FF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9559642" y="1805564"/>
            <a:ext cx="3169505" cy="5292000"/>
            <a:chOff x="7534326" y="1945363"/>
            <a:chExt cx="3169505" cy="5292000"/>
          </a:xfrm>
        </p:grpSpPr>
        <p:sp>
          <p:nvSpPr>
            <p:cNvPr id="18" name="Прямоугольник: скругленные углы 1">
              <a:extLst>
                <a:ext uri="{FF2B5EF4-FFF2-40B4-BE49-F238E27FC236}">
                  <a16:creationId xmlns:a16="http://schemas.microsoft.com/office/drawing/2014/main" id="{50D66C87-B4D6-46F3-8EE2-399C5B96D2D0}"/>
                </a:ext>
              </a:extLst>
            </p:cNvPr>
            <p:cNvSpPr/>
            <p:nvPr/>
          </p:nvSpPr>
          <p:spPr>
            <a:xfrm>
              <a:off x="7534326" y="1945363"/>
              <a:ext cx="3169505" cy="5292000"/>
            </a:xfrm>
            <a:prstGeom prst="roundRect">
              <a:avLst>
                <a:gd name="adj" fmla="val 4809"/>
              </a:avLst>
            </a:prstGeom>
            <a:noFill/>
            <a:ln w="12700">
              <a:solidFill>
                <a:srgbClr val="FF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Google Shape;175;p22">
              <a:extLst>
                <a:ext uri="{FF2B5EF4-FFF2-40B4-BE49-F238E27FC236}">
                  <a16:creationId xmlns:a16="http://schemas.microsoft.com/office/drawing/2014/main" id="{6F16FADA-C71F-4B70-BA10-05482C4A60EF}"/>
                </a:ext>
              </a:extLst>
            </p:cNvPr>
            <p:cNvSpPr txBox="1"/>
            <p:nvPr/>
          </p:nvSpPr>
          <p:spPr>
            <a:xfrm>
              <a:off x="7806139" y="4681786"/>
              <a:ext cx="2679718" cy="2424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ru-RU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Снижение затрат времени и денежных средств на улучшение технического обслуживания благополучно влияет на компанию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C1B3DF-E4D7-C629-EED3-5FBADC99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073" y="1884083"/>
            <a:ext cx="3033181" cy="21665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F22498-BEBA-56F7-8FB3-4449126EE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824" y="1938790"/>
            <a:ext cx="3084174" cy="20571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A4644DE-4010-2DB3-B4F4-695D87F91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424" y="1928609"/>
            <a:ext cx="2875780" cy="19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E4FD52-A12D-405E-999C-50B94D86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79"/>
          <a:stretch/>
        </p:blipFill>
        <p:spPr>
          <a:xfrm>
            <a:off x="11283054" y="1340318"/>
            <a:ext cx="2101270" cy="612274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3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534707" y="2278191"/>
            <a:ext cx="5103386" cy="2953897"/>
            <a:chOff x="534707" y="2278191"/>
            <a:chExt cx="5103386" cy="2953897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FB109517-1F6A-47A4-B3CF-D2C5DC5070A7}"/>
                </a:ext>
              </a:extLst>
            </p:cNvPr>
            <p:cNvGrpSpPr/>
            <p:nvPr/>
          </p:nvGrpSpPr>
          <p:grpSpPr>
            <a:xfrm>
              <a:off x="534707" y="2278191"/>
              <a:ext cx="5103386" cy="866503"/>
              <a:chOff x="-5743326" y="1503516"/>
              <a:chExt cx="5625537" cy="955159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D2622C2F-2CC8-43EE-AFFC-B3C0BC1C729A}"/>
                  </a:ext>
                </a:extLst>
              </p:cNvPr>
              <p:cNvGrpSpPr/>
              <p:nvPr/>
            </p:nvGrpSpPr>
            <p:grpSpPr>
              <a:xfrm>
                <a:off x="-5743326" y="1503516"/>
                <a:ext cx="5625537" cy="955159"/>
                <a:chOff x="413508" y="2847975"/>
                <a:chExt cx="5841792" cy="955159"/>
              </a:xfrm>
            </p:grpSpPr>
            <p:sp>
              <p:nvSpPr>
                <p:cNvPr id="17" name="Скругленный прямоугольник 25">
                  <a:extLst>
                    <a:ext uri="{FF2B5EF4-FFF2-40B4-BE49-F238E27FC236}">
                      <a16:creationId xmlns:a16="http://schemas.microsoft.com/office/drawing/2014/main" id="{C064EE95-3BDB-456D-BD80-0530098C8FC8}"/>
                    </a:ext>
                  </a:extLst>
                </p:cNvPr>
                <p:cNvSpPr/>
                <p:nvPr/>
              </p:nvSpPr>
              <p:spPr>
                <a:xfrm>
                  <a:off x="413508" y="2847975"/>
                  <a:ext cx="5841792" cy="931863"/>
                </a:xfrm>
                <a:prstGeom prst="roundRect">
                  <a:avLst>
                    <a:gd name="adj" fmla="val 12569"/>
                  </a:avLst>
                </a:prstGeom>
                <a:noFill/>
                <a:ln>
                  <a:solidFill>
                    <a:srgbClr val="FF0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633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BF62F36-288D-4223-A308-E9EB8ED4A7FB}"/>
                    </a:ext>
                  </a:extLst>
                </p:cNvPr>
                <p:cNvSpPr txBox="1"/>
                <p:nvPr/>
              </p:nvSpPr>
              <p:spPr>
                <a:xfrm>
                  <a:off x="1036157" y="2988894"/>
                  <a:ext cx="4596494" cy="8142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600" b="1" dirty="0">
                      <a:latin typeface="TT Norms Medium" panose="02000803030000020003" pitchFamily="2" charset="-52"/>
                    </a:rPr>
                    <a:t>Разобрать внутренние процессы обслуживания на предприятие АО «ТАИФ-НК»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FDA136-A8E5-4AA0-9A38-21BC224F0635}"/>
                  </a:ext>
                </a:extLst>
              </p:cNvPr>
              <p:cNvSpPr txBox="1"/>
              <p:nvPr/>
            </p:nvSpPr>
            <p:spPr>
              <a:xfrm>
                <a:off x="-5504772" y="1600071"/>
                <a:ext cx="288032" cy="738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4355" dirty="0">
                    <a:solidFill>
                      <a:srgbClr val="FF0040"/>
                    </a:solidFill>
                    <a:latin typeface="TT Norms Medium" panose="02000803030000020003" pitchFamily="2" charset="-52"/>
                  </a:rPr>
                  <a:t>1</a:t>
                </a: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0EBDFDBC-7737-4AFA-857F-7CA1495F9731}"/>
                </a:ext>
              </a:extLst>
            </p:cNvPr>
            <p:cNvGrpSpPr/>
            <p:nvPr/>
          </p:nvGrpSpPr>
          <p:grpSpPr>
            <a:xfrm>
              <a:off x="534707" y="3297576"/>
              <a:ext cx="5103386" cy="845369"/>
              <a:chOff x="-5743325" y="1503516"/>
              <a:chExt cx="5625538" cy="931863"/>
            </a:xfrm>
          </p:grpSpPr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A85C3001-EE17-4A42-9DA4-1D377970DFE3}"/>
                  </a:ext>
                </a:extLst>
              </p:cNvPr>
              <p:cNvGrpSpPr/>
              <p:nvPr/>
            </p:nvGrpSpPr>
            <p:grpSpPr>
              <a:xfrm>
                <a:off x="-5743325" y="1503516"/>
                <a:ext cx="5625538" cy="931863"/>
                <a:chOff x="413509" y="2847975"/>
                <a:chExt cx="5841795" cy="931863"/>
              </a:xfrm>
            </p:grpSpPr>
            <p:sp>
              <p:nvSpPr>
                <p:cNvPr id="22" name="Скругленный прямоугольник 32">
                  <a:extLst>
                    <a:ext uri="{FF2B5EF4-FFF2-40B4-BE49-F238E27FC236}">
                      <a16:creationId xmlns:a16="http://schemas.microsoft.com/office/drawing/2014/main" id="{3C5FAC20-558F-485F-9401-D547FF411ACD}"/>
                    </a:ext>
                  </a:extLst>
                </p:cNvPr>
                <p:cNvSpPr/>
                <p:nvPr/>
              </p:nvSpPr>
              <p:spPr>
                <a:xfrm>
                  <a:off x="413509" y="2847975"/>
                  <a:ext cx="5841795" cy="931863"/>
                </a:xfrm>
                <a:prstGeom prst="roundRect">
                  <a:avLst>
                    <a:gd name="adj" fmla="val 12569"/>
                  </a:avLst>
                </a:prstGeom>
                <a:noFill/>
                <a:ln>
                  <a:solidFill>
                    <a:srgbClr val="FF0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633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719224-A798-47AD-954E-9B1110E2D969}"/>
                    </a:ext>
                  </a:extLst>
                </p:cNvPr>
                <p:cNvSpPr txBox="1"/>
                <p:nvPr/>
              </p:nvSpPr>
              <p:spPr>
                <a:xfrm>
                  <a:off x="1227948" y="2915410"/>
                  <a:ext cx="3869180" cy="8142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600" b="1" dirty="0">
                      <a:latin typeface="TT Norms Medium" panose="02000803030000020003" pitchFamily="2" charset="-52"/>
                    </a:rPr>
                    <a:t>Определить основные проблемы предприятия влияющих на работоспособность компании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D21D1C-032C-4E1C-B08E-75418D8B622E}"/>
                  </a:ext>
                </a:extLst>
              </p:cNvPr>
              <p:cNvSpPr txBox="1"/>
              <p:nvPr/>
            </p:nvSpPr>
            <p:spPr>
              <a:xfrm>
                <a:off x="-5504772" y="1600071"/>
                <a:ext cx="288032" cy="738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4355" dirty="0">
                    <a:solidFill>
                      <a:srgbClr val="FF0040"/>
                    </a:solidFill>
                    <a:latin typeface="TT Norms Medium" panose="02000803030000020003" pitchFamily="2" charset="-52"/>
                  </a:rPr>
                  <a:t>2</a:t>
                </a:r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761BE534-C25E-487D-8B26-CA74DC784F05}"/>
                </a:ext>
              </a:extLst>
            </p:cNvPr>
            <p:cNvGrpSpPr/>
            <p:nvPr/>
          </p:nvGrpSpPr>
          <p:grpSpPr>
            <a:xfrm>
              <a:off x="534707" y="4247203"/>
              <a:ext cx="5103386" cy="984885"/>
              <a:chOff x="-5743326" y="1426620"/>
              <a:chExt cx="5625538" cy="1085653"/>
            </a:xfrm>
          </p:grpSpPr>
          <p:grpSp>
            <p:nvGrpSpPr>
              <p:cNvPr id="25" name="Группа 24">
                <a:extLst>
                  <a:ext uri="{FF2B5EF4-FFF2-40B4-BE49-F238E27FC236}">
                    <a16:creationId xmlns:a16="http://schemas.microsoft.com/office/drawing/2014/main" id="{73443262-8B32-4261-A58E-968D290E35ED}"/>
                  </a:ext>
                </a:extLst>
              </p:cNvPr>
              <p:cNvGrpSpPr/>
              <p:nvPr/>
            </p:nvGrpSpPr>
            <p:grpSpPr>
              <a:xfrm>
                <a:off x="-5743326" y="1426620"/>
                <a:ext cx="5625538" cy="1085653"/>
                <a:chOff x="413508" y="2771079"/>
                <a:chExt cx="5841795" cy="1085653"/>
              </a:xfrm>
            </p:grpSpPr>
            <p:sp>
              <p:nvSpPr>
                <p:cNvPr id="27" name="Скругленный прямоугольник 37">
                  <a:extLst>
                    <a:ext uri="{FF2B5EF4-FFF2-40B4-BE49-F238E27FC236}">
                      <a16:creationId xmlns:a16="http://schemas.microsoft.com/office/drawing/2014/main" id="{959D2B3B-9AE1-4000-B5F9-08C08B9CECFE}"/>
                    </a:ext>
                  </a:extLst>
                </p:cNvPr>
                <p:cNvSpPr/>
                <p:nvPr/>
              </p:nvSpPr>
              <p:spPr>
                <a:xfrm>
                  <a:off x="413508" y="2847975"/>
                  <a:ext cx="5841795" cy="931863"/>
                </a:xfrm>
                <a:prstGeom prst="roundRect">
                  <a:avLst>
                    <a:gd name="adj" fmla="val 12569"/>
                  </a:avLst>
                </a:prstGeom>
                <a:noFill/>
                <a:ln>
                  <a:solidFill>
                    <a:srgbClr val="FF0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633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FF068D3-86BE-400E-83C0-F131E4B8B7DE}"/>
                    </a:ext>
                  </a:extLst>
                </p:cNvPr>
                <p:cNvSpPr txBox="1"/>
                <p:nvPr/>
              </p:nvSpPr>
              <p:spPr>
                <a:xfrm>
                  <a:off x="986643" y="2771079"/>
                  <a:ext cx="4846975" cy="10856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600" b="1" dirty="0">
                      <a:latin typeface="TT Norms Medium" panose="02000803030000020003" pitchFamily="2" charset="-52"/>
                    </a:rPr>
                    <a:t>Проанализировать существующие решения</a:t>
                  </a:r>
                  <a:r>
                    <a:rPr lang="en-US" sz="1600" b="1" dirty="0">
                      <a:latin typeface="TT Norms Medium" panose="02000803030000020003" pitchFamily="2" charset="-52"/>
                    </a:rPr>
                    <a:t>, </a:t>
                  </a:r>
                  <a:r>
                    <a:rPr lang="ru-RU" sz="1600" b="1" dirty="0">
                      <a:latin typeface="TT Norms Medium" panose="02000803030000020003" pitchFamily="2" charset="-52"/>
                    </a:rPr>
                    <a:t>технологии </a:t>
                  </a:r>
                  <a:r>
                    <a:rPr lang="en-US" sz="1600" b="1" dirty="0">
                      <a:latin typeface="TT Norms Medium" panose="02000803030000020003" pitchFamily="2" charset="-52"/>
                    </a:rPr>
                    <a:t>, </a:t>
                  </a:r>
                  <a:r>
                    <a:rPr lang="ru-RU" sz="1600" b="1" dirty="0">
                      <a:latin typeface="TT Norms Medium" panose="02000803030000020003" pitchFamily="2" charset="-52"/>
                    </a:rPr>
                    <a:t>которые используются на предприятие для оптимизации процесса контроля обслуживания техники</a:t>
                  </a: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4C1D18-23EB-4DF2-B91B-0879A782CE83}"/>
                  </a:ext>
                </a:extLst>
              </p:cNvPr>
              <p:cNvSpPr txBox="1"/>
              <p:nvPr/>
            </p:nvSpPr>
            <p:spPr>
              <a:xfrm>
                <a:off x="-5504772" y="1600071"/>
                <a:ext cx="288032" cy="738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4355" dirty="0">
                    <a:solidFill>
                      <a:srgbClr val="FF0040"/>
                    </a:solidFill>
                    <a:latin typeface="TT Norms Medium" panose="02000803030000020003" pitchFamily="2" charset="-52"/>
                  </a:rPr>
                  <a:t>3</a:t>
                </a:r>
              </a:p>
            </p:txBody>
          </p:sp>
        </p:grpSp>
      </p:grpSp>
      <p:grpSp>
        <p:nvGrpSpPr>
          <p:cNvPr id="5" name="Группа 4"/>
          <p:cNvGrpSpPr/>
          <p:nvPr/>
        </p:nvGrpSpPr>
        <p:grpSpPr>
          <a:xfrm>
            <a:off x="6195837" y="2225096"/>
            <a:ext cx="5119687" cy="1917847"/>
            <a:chOff x="6195837" y="2225098"/>
            <a:chExt cx="5119687" cy="1917847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D553DF0D-363A-4AA0-BEC8-2B589074A9D1}"/>
                </a:ext>
              </a:extLst>
            </p:cNvPr>
            <p:cNvGrpSpPr/>
            <p:nvPr/>
          </p:nvGrpSpPr>
          <p:grpSpPr>
            <a:xfrm>
              <a:off x="6196543" y="2225098"/>
              <a:ext cx="5118274" cy="984885"/>
              <a:chOff x="-5743325" y="1444989"/>
              <a:chExt cx="5641950" cy="1085654"/>
            </a:xfrm>
          </p:grpSpPr>
          <p:grpSp>
            <p:nvGrpSpPr>
              <p:cNvPr id="30" name="Группа 29">
                <a:extLst>
                  <a:ext uri="{FF2B5EF4-FFF2-40B4-BE49-F238E27FC236}">
                    <a16:creationId xmlns:a16="http://schemas.microsoft.com/office/drawing/2014/main" id="{0BB3E786-99DE-4ACD-9DAE-4D9AD58F26EE}"/>
                  </a:ext>
                </a:extLst>
              </p:cNvPr>
              <p:cNvGrpSpPr/>
              <p:nvPr/>
            </p:nvGrpSpPr>
            <p:grpSpPr>
              <a:xfrm>
                <a:off x="-5743325" y="1444989"/>
                <a:ext cx="5641950" cy="1085654"/>
                <a:chOff x="413509" y="2789448"/>
                <a:chExt cx="5858838" cy="1085654"/>
              </a:xfrm>
            </p:grpSpPr>
            <p:sp>
              <p:nvSpPr>
                <p:cNvPr id="32" name="Скругленный прямоугольник 42">
                  <a:extLst>
                    <a:ext uri="{FF2B5EF4-FFF2-40B4-BE49-F238E27FC236}">
                      <a16:creationId xmlns:a16="http://schemas.microsoft.com/office/drawing/2014/main" id="{07172B7C-2422-48F0-A84D-180A46DE3E0A}"/>
                    </a:ext>
                  </a:extLst>
                </p:cNvPr>
                <p:cNvSpPr/>
                <p:nvPr/>
              </p:nvSpPr>
              <p:spPr>
                <a:xfrm>
                  <a:off x="413509" y="2847975"/>
                  <a:ext cx="5858838" cy="931863"/>
                </a:xfrm>
                <a:prstGeom prst="roundRect">
                  <a:avLst>
                    <a:gd name="adj" fmla="val 12569"/>
                  </a:avLst>
                </a:prstGeom>
                <a:noFill/>
                <a:ln>
                  <a:solidFill>
                    <a:srgbClr val="FF0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633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708CC06-9F8A-4E55-A83E-E827A939D51C}"/>
                    </a:ext>
                  </a:extLst>
                </p:cNvPr>
                <p:cNvSpPr txBox="1"/>
                <p:nvPr/>
              </p:nvSpPr>
              <p:spPr>
                <a:xfrm>
                  <a:off x="925298" y="2789448"/>
                  <a:ext cx="4846977" cy="10856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600" b="1" dirty="0">
                      <a:latin typeface="TT Norms Medium" panose="02000803030000020003" pitchFamily="2" charset="-52"/>
                    </a:rPr>
                    <a:t>Сделать оценку эффективности используя различные существующие программы для автоматизации процесса контроля обслуживания техники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4AF3DC-CC4E-41D8-B61F-A8AB3B867B42}"/>
                  </a:ext>
                </a:extLst>
              </p:cNvPr>
              <p:cNvSpPr txBox="1"/>
              <p:nvPr/>
            </p:nvSpPr>
            <p:spPr>
              <a:xfrm>
                <a:off x="-5504772" y="1600071"/>
                <a:ext cx="288032" cy="738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4355" dirty="0">
                    <a:solidFill>
                      <a:srgbClr val="FF0040"/>
                    </a:solidFill>
                    <a:latin typeface="TT Norms Medium" panose="02000803030000020003" pitchFamily="2" charset="-52"/>
                  </a:rPr>
                  <a:t>4</a:t>
                </a:r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F99A2D64-EF63-487B-A77F-1E3211AA70A5}"/>
                </a:ext>
              </a:extLst>
            </p:cNvPr>
            <p:cNvGrpSpPr/>
            <p:nvPr/>
          </p:nvGrpSpPr>
          <p:grpSpPr>
            <a:xfrm>
              <a:off x="6195837" y="3297576"/>
              <a:ext cx="5119687" cy="845369"/>
              <a:chOff x="-5743327" y="1503517"/>
              <a:chExt cx="5643507" cy="931863"/>
            </a:xfrm>
          </p:grpSpPr>
          <p:grpSp>
            <p:nvGrpSpPr>
              <p:cNvPr id="35" name="Группа 34">
                <a:extLst>
                  <a:ext uri="{FF2B5EF4-FFF2-40B4-BE49-F238E27FC236}">
                    <a16:creationId xmlns:a16="http://schemas.microsoft.com/office/drawing/2014/main" id="{DB1DD3CE-F835-4A30-B3B2-4D23C179FA17}"/>
                  </a:ext>
                </a:extLst>
              </p:cNvPr>
              <p:cNvGrpSpPr/>
              <p:nvPr/>
            </p:nvGrpSpPr>
            <p:grpSpPr>
              <a:xfrm>
                <a:off x="-5743327" y="1503517"/>
                <a:ext cx="5643507" cy="931863"/>
                <a:chOff x="413507" y="2847976"/>
                <a:chExt cx="5860454" cy="931863"/>
              </a:xfrm>
            </p:grpSpPr>
            <p:sp>
              <p:nvSpPr>
                <p:cNvPr id="37" name="Скругленный прямоугольник 82">
                  <a:extLst>
                    <a:ext uri="{FF2B5EF4-FFF2-40B4-BE49-F238E27FC236}">
                      <a16:creationId xmlns:a16="http://schemas.microsoft.com/office/drawing/2014/main" id="{8DF9512C-50BF-4CE9-94C4-C777AAD38648}"/>
                    </a:ext>
                  </a:extLst>
                </p:cNvPr>
                <p:cNvSpPr/>
                <p:nvPr/>
              </p:nvSpPr>
              <p:spPr>
                <a:xfrm>
                  <a:off x="413507" y="2847976"/>
                  <a:ext cx="5860454" cy="931863"/>
                </a:xfrm>
                <a:prstGeom prst="roundRect">
                  <a:avLst>
                    <a:gd name="adj" fmla="val 12569"/>
                  </a:avLst>
                </a:prstGeom>
                <a:noFill/>
                <a:ln>
                  <a:solidFill>
                    <a:srgbClr val="FF0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633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E4C919E-BEFD-43BC-9BF2-B946AEAECE76}"/>
                    </a:ext>
                  </a:extLst>
                </p:cNvPr>
                <p:cNvSpPr txBox="1"/>
                <p:nvPr/>
              </p:nvSpPr>
              <p:spPr>
                <a:xfrm>
                  <a:off x="1369799" y="2938801"/>
                  <a:ext cx="3947867" cy="8142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600" b="1" dirty="0">
                      <a:latin typeface="TT Norms Medium" panose="02000803030000020003" pitchFamily="2" charset="-52"/>
                    </a:rPr>
                    <a:t>Разработать рекомендацию по автоматизации процессов контроля обслуживания техники 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341029-23AD-4C74-B712-A7F906FF09E4}"/>
                  </a:ext>
                </a:extLst>
              </p:cNvPr>
              <p:cNvSpPr txBox="1"/>
              <p:nvPr/>
            </p:nvSpPr>
            <p:spPr>
              <a:xfrm>
                <a:off x="-5504772" y="1600072"/>
                <a:ext cx="288032" cy="738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355" dirty="0">
                    <a:solidFill>
                      <a:srgbClr val="FF0040"/>
                    </a:solidFill>
                    <a:latin typeface="TT Norms Medium" panose="02000803030000020003" pitchFamily="2" charset="-52"/>
                  </a:rPr>
                  <a:t>5</a:t>
                </a:r>
                <a:endParaRPr lang="ru-RU" sz="4355" dirty="0">
                  <a:solidFill>
                    <a:srgbClr val="FF0040"/>
                  </a:solidFill>
                  <a:latin typeface="TT Norms Medium" panose="02000803030000020003" pitchFamily="2" charset="-52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BF62F36-288D-4223-A308-E9EB8ED4A7FB}"/>
              </a:ext>
            </a:extLst>
          </p:cNvPr>
          <p:cNvSpPr txBox="1"/>
          <p:nvPr/>
        </p:nvSpPr>
        <p:spPr>
          <a:xfrm>
            <a:off x="751118" y="1650782"/>
            <a:ext cx="672269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000" dirty="0">
                <a:latin typeface="TT Norms Medium" panose="02000803030000020003" pitchFamily="2" charset="-52"/>
              </a:rPr>
              <a:t>Направление и поставленные цели ставит вопрос необходимости в решение следующих задач</a:t>
            </a:r>
          </a:p>
        </p:txBody>
      </p:sp>
      <p:sp>
        <p:nvSpPr>
          <p:cNvPr id="3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12750" y="278797"/>
            <a:ext cx="8178155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/>
              <a:t>Цель Дипломного проекта</a:t>
            </a:r>
            <a:endParaRPr lang="ru-RU" sz="6000" dirty="0">
              <a:solidFill>
                <a:srgbClr val="FF0040"/>
              </a:solidFill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314700" y="1366838"/>
            <a:ext cx="129914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F81CE7C-E6D5-82AC-6150-687C382C23E8}"/>
              </a:ext>
            </a:extLst>
          </p:cNvPr>
          <p:cNvGrpSpPr/>
          <p:nvPr/>
        </p:nvGrpSpPr>
        <p:grpSpPr>
          <a:xfrm>
            <a:off x="6180308" y="4370051"/>
            <a:ext cx="5118274" cy="845368"/>
            <a:chOff x="-5743325" y="1503516"/>
            <a:chExt cx="5641950" cy="931863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58B75C03-13A7-6479-A991-B457B82B8C24}"/>
                </a:ext>
              </a:extLst>
            </p:cNvPr>
            <p:cNvGrpSpPr/>
            <p:nvPr/>
          </p:nvGrpSpPr>
          <p:grpSpPr>
            <a:xfrm>
              <a:off x="-5743325" y="1503516"/>
              <a:ext cx="5641950" cy="931863"/>
              <a:chOff x="413509" y="2847975"/>
              <a:chExt cx="5858838" cy="931863"/>
            </a:xfrm>
          </p:grpSpPr>
          <p:sp>
            <p:nvSpPr>
              <p:cNvPr id="41" name="Скругленный прямоугольник 42">
                <a:extLst>
                  <a:ext uri="{FF2B5EF4-FFF2-40B4-BE49-F238E27FC236}">
                    <a16:creationId xmlns:a16="http://schemas.microsoft.com/office/drawing/2014/main" id="{C7FAFE51-1B5B-1057-89DF-A88DB1F27BC2}"/>
                  </a:ext>
                </a:extLst>
              </p:cNvPr>
              <p:cNvSpPr/>
              <p:nvPr/>
            </p:nvSpPr>
            <p:spPr>
              <a:xfrm>
                <a:off x="413509" y="2847975"/>
                <a:ext cx="5858838" cy="931863"/>
              </a:xfrm>
              <a:prstGeom prst="roundRect">
                <a:avLst>
                  <a:gd name="adj" fmla="val 12569"/>
                </a:avLst>
              </a:prstGeom>
              <a:noFill/>
              <a:ln>
                <a:solidFill>
                  <a:srgbClr val="FF0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33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4B505A-F204-70C0-4B74-0FD2F9576759}"/>
                  </a:ext>
                </a:extLst>
              </p:cNvPr>
              <p:cNvSpPr txBox="1"/>
              <p:nvPr/>
            </p:nvSpPr>
            <p:spPr>
              <a:xfrm>
                <a:off x="910149" y="3060861"/>
                <a:ext cx="4846977" cy="542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ru-RU" sz="1600" b="1" dirty="0">
                    <a:latin typeface="TT Norms Medium" panose="02000803030000020003" pitchFamily="2" charset="-52"/>
                  </a:rPr>
                  <a:t>Оценить экономическую эффективность предложенных решений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D168D4-563B-0D77-B5B8-9F0CF70828DC}"/>
                </a:ext>
              </a:extLst>
            </p:cNvPr>
            <p:cNvSpPr txBox="1"/>
            <p:nvPr/>
          </p:nvSpPr>
          <p:spPr>
            <a:xfrm>
              <a:off x="-5504772" y="1600070"/>
              <a:ext cx="288032" cy="7387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4355" dirty="0">
                  <a:solidFill>
                    <a:srgbClr val="FF0040"/>
                  </a:solidFill>
                  <a:latin typeface="TT Norms Medium" panose="02000803030000020003" pitchFamily="2" charset="-52"/>
                </a:rPr>
                <a:t>6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75C1A96-B1E5-60EF-40D2-8A0BB311867A}"/>
              </a:ext>
            </a:extLst>
          </p:cNvPr>
          <p:cNvSpPr txBox="1"/>
          <p:nvPr/>
        </p:nvSpPr>
        <p:spPr>
          <a:xfrm>
            <a:off x="14450820" y="5474169"/>
            <a:ext cx="261297" cy="6701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4355" dirty="0">
              <a:solidFill>
                <a:srgbClr val="FF0040"/>
              </a:solidFill>
              <a:latin typeface="TT Norms Medium" panose="020008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2114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500242" y="1943100"/>
            <a:ext cx="3914179" cy="1131856"/>
            <a:chOff x="8497253" y="2493396"/>
            <a:chExt cx="3914179" cy="1131856"/>
          </a:xfrm>
        </p:grpSpPr>
        <p:sp>
          <p:nvSpPr>
            <p:cNvPr id="79" name="Google Shape;158;p21">
              <a:extLst>
                <a:ext uri="{FF2B5EF4-FFF2-40B4-BE49-F238E27FC236}">
                  <a16:creationId xmlns:a16="http://schemas.microsoft.com/office/drawing/2014/main" id="{CAAE173E-7A0C-4DD9-998C-57DB1F57A40C}"/>
                </a:ext>
              </a:extLst>
            </p:cNvPr>
            <p:cNvSpPr/>
            <p:nvPr/>
          </p:nvSpPr>
          <p:spPr>
            <a:xfrm>
              <a:off x="8497253" y="2493396"/>
              <a:ext cx="3708000" cy="1131856"/>
            </a:xfrm>
            <a:prstGeom prst="roundRect">
              <a:avLst>
                <a:gd name="adj" fmla="val 14516"/>
              </a:avLst>
            </a:prstGeom>
            <a:solidFill>
              <a:schemeClr val="bg1"/>
            </a:solidFill>
            <a:ln w="6350" cap="flat" cmpd="sng">
              <a:solidFill>
                <a:schemeClr val="bg2">
                  <a:lumMod val="9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92B8F12D-900D-46FD-BF2E-8F37FDFA23A0}"/>
                </a:ext>
              </a:extLst>
            </p:cNvPr>
            <p:cNvSpPr/>
            <p:nvPr/>
          </p:nvSpPr>
          <p:spPr bwMode="auto">
            <a:xfrm>
              <a:off x="9033461" y="2639343"/>
              <a:ext cx="337797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T Norms Medium" panose="02000803030000020003" pitchFamily="2" charset="-52"/>
                </a:rPr>
                <a:t>Обьектом</a:t>
              </a:r>
              <a:r>
                <a:rPr lang="ru-RU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T Norms Medium" panose="02000803030000020003" pitchFamily="2" charset="-52"/>
                </a:rPr>
                <a:t> исследования был выбран крупнейшая в России </a:t>
              </a:r>
              <a:r>
                <a:rPr lang="ru-RU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T Norms Medium" panose="02000803030000020003" pitchFamily="2" charset="-52"/>
                </a:rPr>
                <a:t>Нефтепереробатывающая</a:t>
              </a:r>
              <a:r>
                <a:rPr lang="ru-RU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T Norms Medium" panose="02000803030000020003" pitchFamily="2" charset="-52"/>
                </a:rPr>
                <a:t> компания АО «ТАИФ-НК»</a:t>
              </a:r>
            </a:p>
          </p:txBody>
        </p: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75" y="2270197"/>
            <a:ext cx="476553" cy="476553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522102" y="1943100"/>
            <a:ext cx="3708000" cy="1131856"/>
            <a:chOff x="519113" y="2493396"/>
            <a:chExt cx="3708000" cy="1131856"/>
          </a:xfrm>
        </p:grpSpPr>
        <p:sp>
          <p:nvSpPr>
            <p:cNvPr id="75" name="Google Shape;158;p21">
              <a:extLst>
                <a:ext uri="{FF2B5EF4-FFF2-40B4-BE49-F238E27FC236}">
                  <a16:creationId xmlns:a16="http://schemas.microsoft.com/office/drawing/2014/main" id="{96E3262A-2CE0-40F7-B8E8-47E5E09406D6}"/>
                </a:ext>
              </a:extLst>
            </p:cNvPr>
            <p:cNvSpPr/>
            <p:nvPr/>
          </p:nvSpPr>
          <p:spPr>
            <a:xfrm>
              <a:off x="519113" y="2493396"/>
              <a:ext cx="3708000" cy="1131856"/>
            </a:xfrm>
            <a:prstGeom prst="roundRect">
              <a:avLst>
                <a:gd name="adj" fmla="val 14516"/>
              </a:avLst>
            </a:prstGeom>
            <a:solidFill>
              <a:schemeClr val="bg1"/>
            </a:solidFill>
            <a:ln w="6350" cap="flat" cmpd="sng">
              <a:solidFill>
                <a:schemeClr val="bg2">
                  <a:lumMod val="9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CA5DCE30-9B7C-4148-8203-CBDF42394E07}"/>
                </a:ext>
              </a:extLst>
            </p:cNvPr>
            <p:cNvSpPr/>
            <p:nvPr/>
          </p:nvSpPr>
          <p:spPr bwMode="auto">
            <a:xfrm>
              <a:off x="1020222" y="2630921"/>
              <a:ext cx="31012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FF0000"/>
                </a:buClr>
                <a:defRPr/>
              </a:pPr>
              <a:r>
                <a:rPr lang="ru-RU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T Norms Medium" panose="02000803030000020003" pitchFamily="2" charset="-52"/>
                </a:rPr>
                <a:t>Предметом исследования был взят бизнес-процесс автоматизация процесса контроля обслуживания техники АО «ТАИФ-НК»</a:t>
              </a:r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5" y="2248641"/>
            <a:ext cx="495031" cy="494387"/>
          </a:xfrm>
          <a:prstGeom prst="rect">
            <a:avLst/>
          </a:prstGeom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BCC0988-D677-43EA-82DC-29FEC0631507}"/>
              </a:ext>
            </a:extLst>
          </p:cNvPr>
          <p:cNvGrpSpPr/>
          <p:nvPr/>
        </p:nvGrpSpPr>
        <p:grpSpPr>
          <a:xfrm>
            <a:off x="6191241" y="-2133588"/>
            <a:ext cx="4102836" cy="1110227"/>
            <a:chOff x="7681043" y="1623447"/>
            <a:chExt cx="4102836" cy="1110227"/>
          </a:xfrm>
        </p:grpSpPr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514046DA-1D89-48D0-B845-45EEE5D3DBF4}"/>
                </a:ext>
              </a:extLst>
            </p:cNvPr>
            <p:cNvGrpSpPr/>
            <p:nvPr/>
          </p:nvGrpSpPr>
          <p:grpSpPr>
            <a:xfrm>
              <a:off x="7681043" y="1623447"/>
              <a:ext cx="4102836" cy="1110227"/>
              <a:chOff x="5806398" y="3106101"/>
              <a:chExt cx="4522617" cy="1223820"/>
            </a:xfrm>
          </p:grpSpPr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44DE44B1-A773-4A2C-9E6B-B3681DEADE73}"/>
                  </a:ext>
                </a:extLst>
              </p:cNvPr>
              <p:cNvSpPr/>
              <p:nvPr/>
            </p:nvSpPr>
            <p:spPr>
              <a:xfrm>
                <a:off x="6065986" y="3271567"/>
                <a:ext cx="2376988" cy="373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" sz="1600" dirty="0">
                    <a:solidFill>
                      <a:srgbClr val="FF0040"/>
                    </a:solidFill>
                    <a:latin typeface="TT Norms Bold" panose="02000803040000020004" pitchFamily="2" charset="-52"/>
                  </a:rPr>
                  <a:t>Планируемый охват</a:t>
                </a:r>
                <a:endParaRPr lang="ru-RU" sz="1600" dirty="0">
                  <a:solidFill>
                    <a:srgbClr val="FF0040"/>
                  </a:solidFill>
                  <a:latin typeface="TT Norms Bold" panose="02000803040000020004" pitchFamily="2" charset="-52"/>
                </a:endParaRPr>
              </a:p>
            </p:txBody>
          </p:sp>
          <p:sp>
            <p:nvSpPr>
              <p:cNvPr id="43" name="Скругленный прямоугольник 45">
                <a:extLst>
                  <a:ext uri="{FF2B5EF4-FFF2-40B4-BE49-F238E27FC236}">
                    <a16:creationId xmlns:a16="http://schemas.microsoft.com/office/drawing/2014/main" id="{1551CDBC-83C7-417E-890E-8B3609CDF2F0}"/>
                  </a:ext>
                </a:extLst>
              </p:cNvPr>
              <p:cNvSpPr/>
              <p:nvPr/>
            </p:nvSpPr>
            <p:spPr>
              <a:xfrm>
                <a:off x="5806398" y="3106101"/>
                <a:ext cx="4522617" cy="1223820"/>
              </a:xfrm>
              <a:prstGeom prst="roundRect">
                <a:avLst>
                  <a:gd name="adj" fmla="val 9609"/>
                </a:avLst>
              </a:prstGeom>
              <a:noFill/>
              <a:ln>
                <a:solidFill>
                  <a:srgbClr val="FF0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33"/>
              </a:p>
            </p:txBody>
          </p:sp>
        </p:grp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84040A78-9DA2-4DCD-8D5F-7AD8FC675BED}"/>
                </a:ext>
              </a:extLst>
            </p:cNvPr>
            <p:cNvSpPr/>
            <p:nvPr/>
          </p:nvSpPr>
          <p:spPr>
            <a:xfrm>
              <a:off x="7916536" y="2165076"/>
              <a:ext cx="32753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latin typeface="TT Norms Regular" panose="02000503030000020003" pitchFamily="2" charset="-52"/>
                </a:rPr>
                <a:t>240 тыс. слушателей до 2024 год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506927" y="1943100"/>
            <a:ext cx="3708000" cy="1199355"/>
            <a:chOff x="4469214" y="2493396"/>
            <a:chExt cx="3708000" cy="1199355"/>
          </a:xfrm>
        </p:grpSpPr>
        <p:sp>
          <p:nvSpPr>
            <p:cNvPr id="76" name="Google Shape;158;p21">
              <a:extLst>
                <a:ext uri="{FF2B5EF4-FFF2-40B4-BE49-F238E27FC236}">
                  <a16:creationId xmlns:a16="http://schemas.microsoft.com/office/drawing/2014/main" id="{339310F8-104A-40F5-B2B1-A9767882A307}"/>
                </a:ext>
              </a:extLst>
            </p:cNvPr>
            <p:cNvSpPr/>
            <p:nvPr/>
          </p:nvSpPr>
          <p:spPr>
            <a:xfrm>
              <a:off x="4469214" y="2493396"/>
              <a:ext cx="3708000" cy="1131856"/>
            </a:xfrm>
            <a:prstGeom prst="roundRect">
              <a:avLst>
                <a:gd name="adj" fmla="val 14516"/>
              </a:avLst>
            </a:prstGeom>
            <a:solidFill>
              <a:schemeClr val="bg1"/>
            </a:solidFill>
            <a:ln w="6350" cap="flat" cmpd="sng">
              <a:solidFill>
                <a:schemeClr val="bg2">
                  <a:lumMod val="9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EF031182-EA82-4AEA-BCD2-52C8DA8E8A73}"/>
                </a:ext>
              </a:extLst>
            </p:cNvPr>
            <p:cNvSpPr/>
            <p:nvPr/>
          </p:nvSpPr>
          <p:spPr>
            <a:xfrm>
              <a:off x="5140392" y="2523200"/>
              <a:ext cx="277795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T Norms Medium" panose="02000803030000020003" pitchFamily="2" charset="-52"/>
                </a:rPr>
                <a:t>После выбора автоматизации процесса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T Norms Medium" panose="02000803030000020003" pitchFamily="2" charset="-52"/>
                </a:rPr>
                <a:t>, </a:t>
              </a:r>
              <a:r>
                <a:rPr lang="ru-RU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T Norms Medium" panose="02000803030000020003" pitchFamily="2" charset="-52"/>
                </a:rPr>
                <a:t>был выбран процесс с помощью которого затраты на технику уменьшаться и увеличат срок </a:t>
              </a:r>
              <a:r>
                <a:rPr lang="ru-RU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T Norms Medium" panose="02000803030000020003" pitchFamily="2" charset="-52"/>
                </a:rPr>
                <a:t>экслопации</a:t>
              </a:r>
              <a:r>
                <a:rPr lang="ru-RU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T Norms Medium" panose="02000803030000020003" pitchFamily="2" charset="-52"/>
                </a:rPr>
                <a:t>  </a:t>
              </a:r>
            </a:p>
          </p:txBody>
        </p:sp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88" y="2248641"/>
            <a:ext cx="514725" cy="514725"/>
          </a:xfrm>
          <a:prstGeom prst="rect">
            <a:avLst/>
          </a:prstGeom>
        </p:spPr>
      </p:pic>
      <p:sp>
        <p:nvSpPr>
          <p:cNvPr id="24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894009" y="321829"/>
            <a:ext cx="12023090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>
                <a:solidFill>
                  <a:srgbClr val="FF0040"/>
                </a:solidFill>
              </a:rPr>
              <a:t>Основные данные дипломной работы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314700" y="1366838"/>
            <a:ext cx="129914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0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0" name="Google Shape;175;p22">
            <a:extLst>
              <a:ext uri="{FF2B5EF4-FFF2-40B4-BE49-F238E27FC236}">
                <a16:creationId xmlns:a16="http://schemas.microsoft.com/office/drawing/2014/main" id="{6F16FADA-C71F-4B70-BA10-05482C4A60EF}"/>
              </a:ext>
            </a:extLst>
          </p:cNvPr>
          <p:cNvSpPr txBox="1"/>
          <p:nvPr/>
        </p:nvSpPr>
        <p:spPr>
          <a:xfrm>
            <a:off x="737682" y="1662472"/>
            <a:ext cx="11958040" cy="54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ctr" fontAlgn="base">
              <a:spcBef>
                <a:spcPts val="684"/>
              </a:spcBef>
              <a:buClr>
                <a:srgbClr val="FF0040"/>
              </a:buClr>
              <a:buFont typeface="+mj-lt"/>
              <a:buAutoNum type="arabicPeriod"/>
            </a:pPr>
            <a:r>
              <a:rPr lang="ru-RU" b="1" dirty="0"/>
              <a:t>Автоматизация данного процесса привела к </a:t>
            </a:r>
            <a:br>
              <a:rPr lang="ru-RU" b="1" dirty="0"/>
            </a:br>
            <a:endParaRPr lang="ru-RU" sz="1600" b="1" dirty="0"/>
          </a:p>
          <a:p>
            <a:pPr marL="342900" lvl="0" indent="-342900" algn="ctr">
              <a:spcAft>
                <a:spcPts val="3000"/>
              </a:spcAft>
              <a:buClr>
                <a:srgbClr val="FF0040"/>
              </a:buClr>
              <a:buFont typeface="+mj-lt"/>
              <a:buAutoNum type="arabicPeriod"/>
            </a:pPr>
            <a:r>
              <a:rPr lang="ru-RU" b="1" dirty="0">
                <a:sym typeface="Arial"/>
              </a:rPr>
              <a:t>Внедрение автоматизации процесса контроля обслуживания техники позволило достичь снижения затрат на предприятие </a:t>
            </a:r>
          </a:p>
          <a:p>
            <a:pPr marL="342900" lvl="0" indent="-342900" algn="ctr">
              <a:spcAft>
                <a:spcPts val="3000"/>
              </a:spcAft>
              <a:buClr>
                <a:srgbClr val="FF0040"/>
              </a:buClr>
              <a:buFont typeface="+mj-lt"/>
              <a:buAutoNum type="arabicPeriod"/>
            </a:pPr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Автоматизация процессов ТОИР была признана ключевым компонентом общей стратегии повышения производительности и снижения затрат на техническое обслуживание</a:t>
            </a:r>
            <a:endParaRPr lang="ru-RU" b="1" dirty="0">
              <a:sym typeface="Arial"/>
            </a:endParaRPr>
          </a:p>
          <a:p>
            <a:pPr marL="342900" indent="-342900" algn="ctr">
              <a:spcAft>
                <a:spcPts val="3000"/>
              </a:spcAft>
              <a:buClr>
                <a:srgbClr val="FF0040"/>
              </a:buClr>
              <a:buFont typeface="+mj-lt"/>
              <a:buAutoNum type="arabicPeriod"/>
            </a:pPr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Проекты по автоматизации технического обслуживания и ремонта (</a:t>
            </a:r>
            <a:r>
              <a:rPr lang="ru-RU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Тоир</a:t>
            </a:r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необходимы для повышения эффективности и конкурентоспособности компаний</a:t>
            </a:r>
            <a:endParaRPr lang="ru-RU" b="1" dirty="0">
              <a:sym typeface="Arial"/>
            </a:endParaRPr>
          </a:p>
          <a:p>
            <a:pPr marL="342900" indent="-342900" algn="ctr">
              <a:spcAft>
                <a:spcPts val="3000"/>
              </a:spcAft>
              <a:buClr>
                <a:srgbClr val="FF0040"/>
              </a:buClr>
              <a:buFont typeface="+mj-lt"/>
              <a:buAutoNum type="arabicPeriod"/>
            </a:pPr>
            <a:r>
              <a:rPr lang="ru-RU" b="1" dirty="0"/>
              <a:t>По результат повысилась продуктивность и контроль за техникой </a:t>
            </a:r>
          </a:p>
          <a:p>
            <a:pPr algn="ctr">
              <a:spcAft>
                <a:spcPts val="3000"/>
              </a:spcAft>
              <a:buClr>
                <a:srgbClr val="FF0040"/>
              </a:buClr>
            </a:pPr>
            <a:endParaRPr lang="ru-RU" b="1" dirty="0"/>
          </a:p>
          <a:p>
            <a:pPr marL="342900" indent="-342900" algn="ctr">
              <a:spcAft>
                <a:spcPts val="3000"/>
              </a:spcAft>
              <a:buClr>
                <a:srgbClr val="FF0040"/>
              </a:buClr>
              <a:buFont typeface="+mj-lt"/>
              <a:buAutoNum type="arabicPeriod"/>
            </a:pPr>
            <a:endParaRPr lang="ru-RU" b="1" dirty="0"/>
          </a:p>
        </p:txBody>
      </p:sp>
      <p:sp>
        <p:nvSpPr>
          <p:cNvPr id="8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82198" y="139901"/>
            <a:ext cx="12511907" cy="15225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>
                <a:solidFill>
                  <a:srgbClr val="FF0040"/>
                </a:solidFill>
              </a:rPr>
              <a:t>Аналитическая часть дипломной работы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458217" y="1366838"/>
            <a:ext cx="99815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3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F1AF64E-8F75-42AA-8383-426D976824EB}"/>
              </a:ext>
            </a:extLst>
          </p:cNvPr>
          <p:cNvCxnSpPr>
            <a:cxnSpLocks/>
          </p:cNvCxnSpPr>
          <p:nvPr/>
        </p:nvCxnSpPr>
        <p:spPr>
          <a:xfrm>
            <a:off x="744193" y="6170068"/>
            <a:ext cx="12695582" cy="0"/>
          </a:xfrm>
          <a:prstGeom prst="line">
            <a:avLst/>
          </a:prstGeom>
          <a:ln w="28575">
            <a:solidFill>
              <a:srgbClr val="FF0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0"/>
          <p:cNvSpPr/>
          <p:nvPr/>
        </p:nvSpPr>
        <p:spPr>
          <a:xfrm>
            <a:off x="675251" y="4139948"/>
            <a:ext cx="10210921" cy="1836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80000"/>
              </a:lnSpc>
            </a:pPr>
            <a:r>
              <a:rPr lang="ru-RU" sz="7000" kern="0" spc="-300" dirty="0">
                <a:solidFill>
                  <a:srgbClr val="FF004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Проектная часть дипломной работы</a:t>
            </a:r>
          </a:p>
        </p:txBody>
      </p:sp>
      <p:sp>
        <p:nvSpPr>
          <p:cNvPr id="8" name="Text 1"/>
          <p:cNvSpPr/>
          <p:nvPr/>
        </p:nvSpPr>
        <p:spPr>
          <a:xfrm>
            <a:off x="1321787" y="6409236"/>
            <a:ext cx="6818913" cy="794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200" dirty="0">
                <a:cs typeface="Gotham Pro Medium" panose="02000603030000020004" pitchFamily="50" charset="0"/>
              </a:rPr>
              <a:t>Разработка проекта автоматизации </a:t>
            </a: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1494" y="6502398"/>
            <a:ext cx="363457" cy="363513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ACE4B178-0BDF-49B9-93C7-50175F2D1893}"/>
              </a:ext>
            </a:extLst>
          </p:cNvPr>
          <p:cNvSpPr>
            <a:spLocks/>
          </p:cNvSpPr>
          <p:nvPr/>
        </p:nvSpPr>
        <p:spPr bwMode="auto">
          <a:xfrm>
            <a:off x="8434815" y="-1049654"/>
            <a:ext cx="5004960" cy="9803130"/>
          </a:xfrm>
          <a:custGeom>
            <a:avLst/>
            <a:gdLst>
              <a:gd name="T0" fmla="*/ 1549 w 1549"/>
              <a:gd name="T1" fmla="*/ 2031 h 3034"/>
              <a:gd name="T2" fmla="*/ 1049 w 1549"/>
              <a:gd name="T3" fmla="*/ 1517 h 3034"/>
              <a:gd name="T4" fmla="*/ 1549 w 1549"/>
              <a:gd name="T5" fmla="*/ 1003 h 3034"/>
              <a:gd name="T6" fmla="*/ 1549 w 1549"/>
              <a:gd name="T7" fmla="*/ 0 h 3034"/>
              <a:gd name="T8" fmla="*/ 0 w 1549"/>
              <a:gd name="T9" fmla="*/ 1517 h 3034"/>
              <a:gd name="T10" fmla="*/ 1549 w 1549"/>
              <a:gd name="T11" fmla="*/ 3034 h 3034"/>
              <a:gd name="T12" fmla="*/ 1549 w 1549"/>
              <a:gd name="T13" fmla="*/ 2031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9" h="3034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9" y="477896"/>
            <a:ext cx="2870348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99" y="2869302"/>
            <a:ext cx="558361" cy="556094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7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V="1">
            <a:off x="4477882" y="2772588"/>
            <a:ext cx="0" cy="10221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93096D1-769F-4B04-8FEF-C58CF758EA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2880976"/>
            <a:ext cx="612000" cy="516295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C9CBBDF-F668-42FE-A0CA-6456712B6B1A}"/>
              </a:ext>
            </a:extLst>
          </p:cNvPr>
          <p:cNvSpPr/>
          <p:nvPr/>
        </p:nvSpPr>
        <p:spPr bwMode="auto">
          <a:xfrm>
            <a:off x="1240828" y="2871358"/>
            <a:ext cx="29388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rgbClr val="FF0040"/>
                </a:solidFill>
                <a:latin typeface="TT Norms Bold" panose="02000803040000020004" pitchFamily="2" charset="-52"/>
              </a:rPr>
              <a:t>Сегодня известны следующие модели жизненного цикла: каскадная; поэтапная; спиральная.</a:t>
            </a:r>
          </a:p>
          <a:p>
            <a:pPr algn="ctr">
              <a:defRPr/>
            </a:pPr>
            <a:r>
              <a:rPr lang="ru-RU" b="1" dirty="0">
                <a:solidFill>
                  <a:srgbClr val="FF0040"/>
                </a:solidFill>
                <a:latin typeface="TT Norms Bold" panose="02000803040000020004" pitchFamily="2" charset="-52"/>
              </a:rPr>
              <a:t>В нашем случае ИС имеет каскадную модель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73AD47B-E191-4638-9DBE-E21702238FEE}"/>
              </a:ext>
            </a:extLst>
          </p:cNvPr>
          <p:cNvSpPr/>
          <p:nvPr/>
        </p:nvSpPr>
        <p:spPr bwMode="auto">
          <a:xfrm>
            <a:off x="9955023" y="2878257"/>
            <a:ext cx="2714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rgbClr val="FF0040"/>
                </a:solidFill>
                <a:latin typeface="TT Norms Bold" panose="02000803040000020004" pitchFamily="2" charset="-52"/>
              </a:rPr>
              <a:t>Результатными документами </a:t>
            </a:r>
            <a:r>
              <a:rPr lang="ru-RU" b="1" dirty="0" err="1">
                <a:solidFill>
                  <a:srgbClr val="FF0040"/>
                </a:solidFill>
                <a:latin typeface="TT Norms Bold" panose="02000803040000020004" pitchFamily="2" charset="-52"/>
              </a:rPr>
              <a:t>являются:Формы</a:t>
            </a:r>
            <a:r>
              <a:rPr lang="ru-RU" b="1" dirty="0">
                <a:solidFill>
                  <a:srgbClr val="FF0040"/>
                </a:solidFill>
                <a:latin typeface="TT Norms Bold" panose="02000803040000020004" pitchFamily="2" charset="-52"/>
              </a:rPr>
              <a:t> HTML шаблонов написанная база данных представленный рабочий код программы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A2C44C-F0B0-4BA9-8BDC-A21B662344E3}"/>
              </a:ext>
            </a:extLst>
          </p:cNvPr>
          <p:cNvSpPr/>
          <p:nvPr/>
        </p:nvSpPr>
        <p:spPr bwMode="auto">
          <a:xfrm>
            <a:off x="5613555" y="2878257"/>
            <a:ext cx="30503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rgbClr val="FF0040"/>
                </a:solidFill>
                <a:latin typeface="TT Norms Bold" panose="02000803040000020004" pitchFamily="2" charset="-52"/>
              </a:rPr>
              <a:t>Некоторые  наиболее  характерные риски и методы их минимизации при разработке информационной системы приведены в таблице ниже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BF34B2F0-0057-46A4-8E1F-E05A1BC40570}"/>
              </a:ext>
            </a:extLst>
          </p:cNvPr>
          <p:cNvCxnSpPr>
            <a:cxnSpLocks/>
          </p:cNvCxnSpPr>
          <p:nvPr/>
        </p:nvCxnSpPr>
        <p:spPr>
          <a:xfrm flipV="1">
            <a:off x="8861196" y="2772588"/>
            <a:ext cx="0" cy="10221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F62F36-288D-4223-A308-E9EB8ED4A7FB}"/>
              </a:ext>
            </a:extLst>
          </p:cNvPr>
          <p:cNvSpPr txBox="1"/>
          <p:nvPr/>
        </p:nvSpPr>
        <p:spPr>
          <a:xfrm>
            <a:off x="2065170" y="1602329"/>
            <a:ext cx="853344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 анализ существующих разработок и выбрана оптимальная стратегия автоматизации, включающая внедрение специализированного программного обеспечения и оборудования. </a:t>
            </a:r>
            <a:endParaRPr lang="ru-RU" sz="2000" b="1" dirty="0">
              <a:latin typeface="TT Norms Medium" panose="02000803030000020003" pitchFamily="2" charset="-52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2839291"/>
            <a:ext cx="586105" cy="586105"/>
          </a:xfrm>
          <a:prstGeom prst="rect">
            <a:avLst/>
          </a:prstGeom>
        </p:spPr>
      </p:pic>
      <p:sp>
        <p:nvSpPr>
          <p:cNvPr id="17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1240828" y="283929"/>
            <a:ext cx="12504349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/>
              <a:t>Основные этапы автоматизации </a:t>
            </a:r>
            <a:endParaRPr lang="ru-RU" sz="6000" dirty="0">
              <a:solidFill>
                <a:srgbClr val="FF0040"/>
              </a:solidFill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362967" y="1366838"/>
            <a:ext cx="1007680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0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1942381" y="183404"/>
            <a:ext cx="9019208" cy="627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907"/>
              </a:lnSpc>
            </a:pPr>
            <a:endParaRPr lang="en-US" sz="5759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7206018" y="755505"/>
            <a:ext cx="62337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420" y="290289"/>
            <a:ext cx="9574963" cy="539189"/>
          </a:xfrm>
        </p:spPr>
        <p:txBody>
          <a:bodyPr>
            <a:normAutofit fontScale="90000"/>
          </a:bodyPr>
          <a:lstStyle/>
          <a:p>
            <a:pPr>
              <a:lnSpc>
                <a:spcPct val="68000"/>
              </a:lnSpc>
            </a:pPr>
            <a:r>
              <a:rPr lang="ru-RU" dirty="0">
                <a:solidFill>
                  <a:schemeClr val="tx1"/>
                </a:solidFill>
              </a:rPr>
              <a:t>Таблица рисков </a:t>
            </a:r>
            <a:endParaRPr lang="ru-RU" dirty="0">
              <a:solidFill>
                <a:srgbClr val="FF0040"/>
              </a:solidFill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61F640A-4294-4396-8E68-08200FE6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32693"/>
              </p:ext>
            </p:extLst>
          </p:nvPr>
        </p:nvGraphicFramePr>
        <p:xfrm>
          <a:off x="423512" y="979451"/>
          <a:ext cx="11866704" cy="58247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7241">
                  <a:extLst>
                    <a:ext uri="{9D8B030D-6E8A-4147-A177-3AD203B41FA5}">
                      <a16:colId xmlns:a16="http://schemas.microsoft.com/office/drawing/2014/main" val="2136858291"/>
                    </a:ext>
                  </a:extLst>
                </a:gridCol>
                <a:gridCol w="1699786">
                  <a:extLst>
                    <a:ext uri="{9D8B030D-6E8A-4147-A177-3AD203B41FA5}">
                      <a16:colId xmlns:a16="http://schemas.microsoft.com/office/drawing/2014/main" val="1817396432"/>
                    </a:ext>
                  </a:extLst>
                </a:gridCol>
                <a:gridCol w="2941084">
                  <a:extLst>
                    <a:ext uri="{9D8B030D-6E8A-4147-A177-3AD203B41FA5}">
                      <a16:colId xmlns:a16="http://schemas.microsoft.com/office/drawing/2014/main" val="2859419548"/>
                    </a:ext>
                  </a:extLst>
                </a:gridCol>
                <a:gridCol w="6898593">
                  <a:extLst>
                    <a:ext uri="{9D8B030D-6E8A-4147-A177-3AD203B41FA5}">
                      <a16:colId xmlns:a16="http://schemas.microsoft.com/office/drawing/2014/main" val="139362943"/>
                    </a:ext>
                  </a:extLst>
                </a:gridCol>
              </a:tblGrid>
              <a:tr h="35823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T Norms Bold" panose="02000803040000020004" pitchFamily="2" charset="-52"/>
                        </a:rPr>
                        <a:t>№</a:t>
                      </a: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T Norms Bold" panose="02000803040000020004" pitchFamily="2" charset="-52"/>
                        </a:rPr>
                        <a:t>Название риска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T Norms Bold" panose="02000803040000020004" pitchFamily="2" charset="-52"/>
                        </a:rPr>
                        <a:t>Пояснения рисков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T Norms Bold" panose="02000803040000020004" pitchFamily="2" charset="-52"/>
                        </a:rPr>
                        <a:t>Последствия рисков</a:t>
                      </a: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36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Запуск проекта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Неправильное определение целей и требований: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неправильного определения целей и требований проекта может привести к тому, что конечное решение не будет соответствовать ожиданиям и потребностям. </a:t>
                      </a:r>
                    </a:p>
                    <a:p>
                      <a:pPr 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Отсутствие поддержки со стороны руководства - если руководство компании не окажет достаточной поддержки, проект может столкнуться с нехваткой средств и ресурсов. </a:t>
                      </a:r>
                    </a:p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434952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T Norms Bold" panose="02000803040000020004" pitchFamily="2" charset="-52"/>
                        </a:rPr>
                        <a:t>2</a:t>
                      </a: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Планирование проекта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Неточности в сроках и бюджетном планировании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Недооценка сроков и стоимости проекта может привести к перерасходу средств и задержкам. </a:t>
                      </a:r>
                    </a:p>
                    <a:p>
                      <a:pPr algn="ctr"/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Неадекватная оценка рисков: Неполный анализ и учет рисков может привести к неожиданным проблемам.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14864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T Norms Bold" panose="02000803040000020004" pitchFamily="2" charset="-52"/>
                        </a:rPr>
                        <a:t>3</a:t>
                      </a: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технических спецификаций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Неправильное или неполное определение требований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Упущение важных требований или их неправильная формулировка могут привести к тому, что система не будет соответствовать потребностям пользователей. Конфликт интересов между заинтересованными сторонами: Разные требования и ожидания разных групп могут привести к конфликтам и задержкам. </a:t>
                      </a:r>
                    </a:p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51473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T Norms Bold" panose="02000803040000020004" pitchFamily="2" charset="-52"/>
                        </a:rPr>
                        <a:t>4</a:t>
                      </a: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Выбор и покупка системы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Неправильный выбор системы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Выбор системы, которая не соответствует требованиям компании, может привести к дополнительным расходам и замене системы. Зависимость от поставщика: Подписание соглашения с менее надежным поставщиком может вызвать проблемы с поддержкой и обновлениями.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68233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T Norms Bold" panose="02000803040000020004" pitchFamily="2" charset="-52"/>
                        </a:rPr>
                        <a:t>5</a:t>
                      </a: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Внедрение и настройка системы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Проблемы с интеграцией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Когда сложно интегрировать новую систему с существующей ИТ-инфраструктурой, могут возникнуть задержки и дополнительные расходы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44186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T Norms Bold" panose="02000803040000020004" pitchFamily="2" charset="-52"/>
                        </a:rPr>
                        <a:t>6</a:t>
                      </a: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Недостаточная квалификация персонала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Недостаточная подготовка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Знания сотрудников могут привести к проблемам с настройкой и использованием системы. </a:t>
                      </a:r>
                    </a:p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046749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13D0-6E26-43FB-BD47-70B2F75E669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87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1942381" y="183404"/>
            <a:ext cx="9019208" cy="627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907"/>
              </a:lnSpc>
            </a:pPr>
            <a:endParaRPr lang="en-US" sz="5759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7206018" y="755505"/>
            <a:ext cx="62337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68000"/>
              </a:lnSpc>
            </a:pPr>
            <a:r>
              <a:rPr lang="ru-RU" dirty="0">
                <a:solidFill>
                  <a:schemeClr val="tx1"/>
                </a:solidFill>
              </a:rPr>
              <a:t>Слайд </a:t>
            </a:r>
            <a:r>
              <a:rPr lang="ru-RU" dirty="0">
                <a:solidFill>
                  <a:srgbClr val="FF0040"/>
                </a:solidFill>
              </a:rPr>
              <a:t>со схемами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13D0-6E26-43FB-BD47-70B2F75E669A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579545" y="1213686"/>
            <a:ext cx="561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Medium"/>
                <a:ea typeface="+mn-ea"/>
                <a:cs typeface="+mn-cs"/>
              </a:rPr>
              <a:t>На данной схеме представлена схема базы данных на языке SQL которая была разработана для данной программы.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68470" y="1206948"/>
            <a:ext cx="5642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Medium"/>
                <a:ea typeface="+mn-ea"/>
                <a:cs typeface="+mn-cs"/>
              </a:rPr>
              <a:t>В этой базе данных можно заметить зависимости и последовательность вызова программных модулей в представленной базе данных.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59087A-9784-2C02-9E43-F7C07490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420" y="2237206"/>
            <a:ext cx="5940425" cy="432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1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T Norms Medium"/>
        <a:ea typeface=""/>
        <a:cs typeface=""/>
      </a:majorFont>
      <a:minorFont>
        <a:latin typeface="TT Norms Regula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8091</TotalTime>
  <Words>865</Words>
  <Application>Microsoft Office PowerPoint</Application>
  <PresentationFormat>Произвольный</PresentationFormat>
  <Paragraphs>127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Times New Roman</vt:lpstr>
      <vt:lpstr>TT Norms Bold</vt:lpstr>
      <vt:lpstr>TT Norms Medium</vt:lpstr>
      <vt:lpstr>TT Norms Pro Medium</vt:lpstr>
      <vt:lpstr>TT Norms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Таблица рисков </vt:lpstr>
      <vt:lpstr>Слайд со схемами</vt:lpstr>
      <vt:lpstr>Реализация проекта и его описание</vt:lpstr>
      <vt:lpstr>Обоснования экономической эффективности</vt:lpstr>
      <vt:lpstr>О компании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FoRSEx</cp:lastModifiedBy>
  <cp:revision>690</cp:revision>
  <cp:lastPrinted>2023-01-31T15:18:13Z</cp:lastPrinted>
  <dcterms:created xsi:type="dcterms:W3CDTF">2022-08-02T06:53:33Z</dcterms:created>
  <dcterms:modified xsi:type="dcterms:W3CDTF">2025-06-18T17:33:17Z</dcterms:modified>
</cp:coreProperties>
</file>