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14"/>
  </p:notesMasterIdLst>
  <p:sldIdLst>
    <p:sldId id="256" r:id="rId2"/>
    <p:sldId id="259" r:id="rId3"/>
    <p:sldId id="261" r:id="rId4"/>
    <p:sldId id="258" r:id="rId5"/>
    <p:sldId id="262" r:id="rId6"/>
    <p:sldId id="263" r:id="rId7"/>
    <p:sldId id="266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ED03F-8EFB-4CE4-B5DC-67FE117B804B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ADA6F-2F41-438E-AAED-49895087DD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98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c4e3018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c4e3018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02e5875_0_1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02e5875_0_1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0602e5875_0_1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0602e5875_0_1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c4e30189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c4e30189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de4a31ab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de4a31ab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0602e5875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0602e5875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019cdf330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019cdf330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0602e5875_0_1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0602e5875_0_1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0602e5875_0_1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0602e5875_0_1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49800" y="633984"/>
            <a:ext cx="102924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946500" y="1412000"/>
            <a:ext cx="10292400" cy="47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667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4866" y="-822899"/>
            <a:ext cx="4762499" cy="474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3767" y="235833"/>
            <a:ext cx="1119175" cy="107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9533" y="5826668"/>
            <a:ext cx="784800" cy="824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865634" y="2779101"/>
            <a:ext cx="4762499" cy="4740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827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522967" y="4385767"/>
            <a:ext cx="4127600" cy="6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522967" y="1736267"/>
            <a:ext cx="5730800" cy="2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-98900" y="3603200"/>
            <a:ext cx="2133" cy="2133"/>
          </a:xfrm>
          <a:custGeom>
            <a:avLst/>
            <a:gdLst/>
            <a:ahLst/>
            <a:cxnLst/>
            <a:rect l="l" t="t" r="r" b="b"/>
            <a:pathLst>
              <a:path w="64" h="64" extrusionOk="0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14"/>
          <p:cNvSpPr/>
          <p:nvPr/>
        </p:nvSpPr>
        <p:spPr>
          <a:xfrm>
            <a:off x="-96799" y="3603201"/>
            <a:ext cx="33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9196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950967" y="634000"/>
            <a:ext cx="102900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118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950967" y="633984"/>
            <a:ext cx="51452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456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976767" y="3298567"/>
            <a:ext cx="5466400" cy="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7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 idx="2" hasCustomPrompt="1"/>
          </p:nvPr>
        </p:nvSpPr>
        <p:spPr>
          <a:xfrm>
            <a:off x="976767" y="1571235"/>
            <a:ext cx="3415200" cy="1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976767" y="4398732"/>
            <a:ext cx="54664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721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2954733" y="3621729"/>
            <a:ext cx="5854400" cy="1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title" idx="2" hasCustomPrompt="1"/>
          </p:nvPr>
        </p:nvSpPr>
        <p:spPr>
          <a:xfrm>
            <a:off x="840400" y="3714000"/>
            <a:ext cx="2129200" cy="1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2954733" y="5501037"/>
            <a:ext cx="6050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541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403707" y="3621729"/>
            <a:ext cx="5854400" cy="1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title" idx="2" hasCustomPrompt="1"/>
          </p:nvPr>
        </p:nvSpPr>
        <p:spPr>
          <a:xfrm>
            <a:off x="9111833" y="3815600"/>
            <a:ext cx="2129200" cy="1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9" name="Google Shape;79;p19"/>
          <p:cNvSpPr txBox="1">
            <a:spLocks noGrp="1"/>
          </p:cNvSpPr>
          <p:nvPr>
            <p:ph type="subTitle" idx="1"/>
          </p:nvPr>
        </p:nvSpPr>
        <p:spPr>
          <a:xfrm>
            <a:off x="3208107" y="5501037"/>
            <a:ext cx="6050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092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956192" y="2102887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ubTitle" idx="1"/>
          </p:nvPr>
        </p:nvSpPr>
        <p:spPr>
          <a:xfrm>
            <a:off x="950967" y="3075919"/>
            <a:ext cx="5162400" cy="1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453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7498249" y="2106731"/>
            <a:ext cx="3742800" cy="10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6083849" y="3082091"/>
            <a:ext cx="5157200" cy="1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681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944800" y="508400"/>
            <a:ext cx="9018000" cy="1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ubTitle" idx="1"/>
          </p:nvPr>
        </p:nvSpPr>
        <p:spPr>
          <a:xfrm>
            <a:off x="961400" y="2455200"/>
            <a:ext cx="3604400" cy="19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6483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944800" y="508400"/>
            <a:ext cx="3451200" cy="21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ubTitle" idx="1"/>
          </p:nvPr>
        </p:nvSpPr>
        <p:spPr>
          <a:xfrm>
            <a:off x="961400" y="3539860"/>
            <a:ext cx="4335200" cy="2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930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998805" y="3428087"/>
            <a:ext cx="21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4998800" y="597713"/>
            <a:ext cx="2194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Teko"/>
              <a:buNone/>
              <a:defRPr sz="4533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4267205" y="4445775"/>
            <a:ext cx="36576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4264800" y="1619596"/>
            <a:ext cx="36624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5373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7752767" y="508400"/>
            <a:ext cx="3488000" cy="16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33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ubTitle" idx="1"/>
          </p:nvPr>
        </p:nvSpPr>
        <p:spPr>
          <a:xfrm>
            <a:off x="7062167" y="3537267"/>
            <a:ext cx="4178400" cy="20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2926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953133" y="633984"/>
            <a:ext cx="102856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ubTitle" idx="1"/>
          </p:nvPr>
        </p:nvSpPr>
        <p:spPr>
          <a:xfrm>
            <a:off x="1013900" y="2788867"/>
            <a:ext cx="10224800" cy="10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2"/>
          </p:nvPr>
        </p:nvSpPr>
        <p:spPr>
          <a:xfrm>
            <a:off x="1013900" y="2250433"/>
            <a:ext cx="5159200" cy="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533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3"/>
          </p:nvPr>
        </p:nvSpPr>
        <p:spPr>
          <a:xfrm>
            <a:off x="1013900" y="1448748"/>
            <a:ext cx="10224800" cy="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616334" y="3433501"/>
            <a:ext cx="4762499" cy="474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0066" y="-790766"/>
            <a:ext cx="4762499" cy="4740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7332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953133" y="633984"/>
            <a:ext cx="102856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subTitle" idx="1"/>
          </p:nvPr>
        </p:nvSpPr>
        <p:spPr>
          <a:xfrm>
            <a:off x="953133" y="2788869"/>
            <a:ext cx="4936000" cy="3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subTitle" idx="2"/>
          </p:nvPr>
        </p:nvSpPr>
        <p:spPr>
          <a:xfrm>
            <a:off x="6302733" y="2788868"/>
            <a:ext cx="4936000" cy="15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ubTitle" idx="3"/>
          </p:nvPr>
        </p:nvSpPr>
        <p:spPr>
          <a:xfrm>
            <a:off x="953133" y="2250433"/>
            <a:ext cx="4936000" cy="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533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subTitle" idx="4"/>
          </p:nvPr>
        </p:nvSpPr>
        <p:spPr>
          <a:xfrm>
            <a:off x="6302733" y="2250433"/>
            <a:ext cx="4936000" cy="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533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subTitle" idx="5"/>
          </p:nvPr>
        </p:nvSpPr>
        <p:spPr>
          <a:xfrm>
            <a:off x="1013900" y="1448748"/>
            <a:ext cx="10224800" cy="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616334" y="3433501"/>
            <a:ext cx="4762499" cy="474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0066" y="-790766"/>
            <a:ext cx="4762499" cy="4740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0350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950967" y="507799"/>
            <a:ext cx="4956800" cy="15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subTitle" idx="1"/>
          </p:nvPr>
        </p:nvSpPr>
        <p:spPr>
          <a:xfrm>
            <a:off x="950959" y="3463123"/>
            <a:ext cx="2300800" cy="1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2"/>
          </p:nvPr>
        </p:nvSpPr>
        <p:spPr>
          <a:xfrm>
            <a:off x="8940151" y="3467395"/>
            <a:ext cx="2300800" cy="1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ubTitle" idx="3"/>
          </p:nvPr>
        </p:nvSpPr>
        <p:spPr>
          <a:xfrm>
            <a:off x="8940151" y="2752417"/>
            <a:ext cx="23008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533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subTitle" idx="4"/>
          </p:nvPr>
        </p:nvSpPr>
        <p:spPr>
          <a:xfrm>
            <a:off x="950959" y="2756700"/>
            <a:ext cx="23008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533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4094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950967" y="633984"/>
            <a:ext cx="103024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subTitle" idx="1"/>
          </p:nvPr>
        </p:nvSpPr>
        <p:spPr>
          <a:xfrm>
            <a:off x="3656567" y="2103200"/>
            <a:ext cx="31052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ubTitle" idx="2"/>
          </p:nvPr>
        </p:nvSpPr>
        <p:spPr>
          <a:xfrm>
            <a:off x="3656565" y="1591600"/>
            <a:ext cx="3105200" cy="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Teko"/>
              <a:buNone/>
              <a:defRPr sz="2533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ubTitle" idx="3"/>
          </p:nvPr>
        </p:nvSpPr>
        <p:spPr>
          <a:xfrm>
            <a:off x="5430267" y="3655533"/>
            <a:ext cx="31052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ubTitle" idx="4"/>
          </p:nvPr>
        </p:nvSpPr>
        <p:spPr>
          <a:xfrm>
            <a:off x="5430265" y="3145151"/>
            <a:ext cx="3105200" cy="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Font typeface="Teko"/>
              <a:buNone/>
              <a:defRPr sz="2533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ubTitle" idx="5"/>
          </p:nvPr>
        </p:nvSpPr>
        <p:spPr>
          <a:xfrm>
            <a:off x="3656567" y="5213033"/>
            <a:ext cx="31052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subTitle" idx="6"/>
          </p:nvPr>
        </p:nvSpPr>
        <p:spPr>
          <a:xfrm>
            <a:off x="3656565" y="4707713"/>
            <a:ext cx="3105200" cy="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Teko"/>
              <a:buNone/>
              <a:defRPr sz="2533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28300" y="685434"/>
            <a:ext cx="4762499" cy="474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51967" y="1558401"/>
            <a:ext cx="4762499" cy="4740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6863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title"/>
          </p:nvPr>
        </p:nvSpPr>
        <p:spPr>
          <a:xfrm>
            <a:off x="942167" y="633984"/>
            <a:ext cx="78112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subTitle" idx="1"/>
          </p:nvPr>
        </p:nvSpPr>
        <p:spPr>
          <a:xfrm>
            <a:off x="942867" y="4657335"/>
            <a:ext cx="3114800" cy="1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subTitle" idx="2"/>
          </p:nvPr>
        </p:nvSpPr>
        <p:spPr>
          <a:xfrm>
            <a:off x="4537900" y="4657335"/>
            <a:ext cx="3114800" cy="1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subTitle" idx="3"/>
          </p:nvPr>
        </p:nvSpPr>
        <p:spPr>
          <a:xfrm>
            <a:off x="8134333" y="4657389"/>
            <a:ext cx="3114800" cy="1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4"/>
          </p:nvPr>
        </p:nvSpPr>
        <p:spPr>
          <a:xfrm>
            <a:off x="945867" y="4040333"/>
            <a:ext cx="3108800" cy="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533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subTitle" idx="5"/>
          </p:nvPr>
        </p:nvSpPr>
        <p:spPr>
          <a:xfrm>
            <a:off x="4540900" y="4040333"/>
            <a:ext cx="3108800" cy="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533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6"/>
          </p:nvPr>
        </p:nvSpPr>
        <p:spPr>
          <a:xfrm>
            <a:off x="8137333" y="4040333"/>
            <a:ext cx="3108800" cy="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533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25891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title"/>
          </p:nvPr>
        </p:nvSpPr>
        <p:spPr>
          <a:xfrm>
            <a:off x="950967" y="633984"/>
            <a:ext cx="103024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847167" y="3150259"/>
            <a:ext cx="3114800" cy="1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ubTitle" idx="2"/>
          </p:nvPr>
        </p:nvSpPr>
        <p:spPr>
          <a:xfrm>
            <a:off x="4370267" y="3804124"/>
            <a:ext cx="3114800" cy="1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0"/>
          <p:cNvSpPr txBox="1">
            <a:spLocks noGrp="1"/>
          </p:cNvSpPr>
          <p:nvPr>
            <p:ph type="subTitle" idx="3"/>
          </p:nvPr>
        </p:nvSpPr>
        <p:spPr>
          <a:xfrm>
            <a:off x="7996421" y="4446756"/>
            <a:ext cx="3114800" cy="1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subTitle" idx="4"/>
          </p:nvPr>
        </p:nvSpPr>
        <p:spPr>
          <a:xfrm>
            <a:off x="847167" y="2644864"/>
            <a:ext cx="3114800" cy="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533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subTitle" idx="5"/>
          </p:nvPr>
        </p:nvSpPr>
        <p:spPr>
          <a:xfrm>
            <a:off x="4370267" y="3298767"/>
            <a:ext cx="3114800" cy="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533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subTitle" idx="6"/>
          </p:nvPr>
        </p:nvSpPr>
        <p:spPr>
          <a:xfrm>
            <a:off x="7996436" y="3941400"/>
            <a:ext cx="3114800" cy="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533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44234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>
            <a:spLocks noGrp="1"/>
          </p:cNvSpPr>
          <p:nvPr>
            <p:ph type="title"/>
          </p:nvPr>
        </p:nvSpPr>
        <p:spPr>
          <a:xfrm>
            <a:off x="950967" y="633984"/>
            <a:ext cx="48152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subTitle" idx="1"/>
          </p:nvPr>
        </p:nvSpPr>
        <p:spPr>
          <a:xfrm>
            <a:off x="8126233" y="1504613"/>
            <a:ext cx="3114800" cy="1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subTitle" idx="2"/>
          </p:nvPr>
        </p:nvSpPr>
        <p:spPr>
          <a:xfrm>
            <a:off x="8126233" y="5134693"/>
            <a:ext cx="3114800" cy="1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subTitle" idx="3"/>
          </p:nvPr>
        </p:nvSpPr>
        <p:spPr>
          <a:xfrm>
            <a:off x="8126233" y="3314111"/>
            <a:ext cx="3114800" cy="1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subTitle" idx="4"/>
          </p:nvPr>
        </p:nvSpPr>
        <p:spPr>
          <a:xfrm>
            <a:off x="8126233" y="1096733"/>
            <a:ext cx="3114800" cy="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533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subTitle" idx="5"/>
          </p:nvPr>
        </p:nvSpPr>
        <p:spPr>
          <a:xfrm>
            <a:off x="8126233" y="4726801"/>
            <a:ext cx="3114800" cy="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533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subTitle" idx="6"/>
          </p:nvPr>
        </p:nvSpPr>
        <p:spPr>
          <a:xfrm>
            <a:off x="8126233" y="2906225"/>
            <a:ext cx="3114800" cy="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533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05519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950967" y="633984"/>
            <a:ext cx="102988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3"/>
          <p:cNvSpPr txBox="1">
            <a:spLocks noGrp="1"/>
          </p:cNvSpPr>
          <p:nvPr>
            <p:ph type="subTitle" idx="1"/>
          </p:nvPr>
        </p:nvSpPr>
        <p:spPr>
          <a:xfrm>
            <a:off x="942167" y="2686425"/>
            <a:ext cx="3114800" cy="10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subTitle" idx="2"/>
          </p:nvPr>
        </p:nvSpPr>
        <p:spPr>
          <a:xfrm>
            <a:off x="4538600" y="2686425"/>
            <a:ext cx="3114800" cy="10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subTitle" idx="3"/>
          </p:nvPr>
        </p:nvSpPr>
        <p:spPr>
          <a:xfrm>
            <a:off x="8126233" y="2686425"/>
            <a:ext cx="3114800" cy="10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subTitle" idx="4"/>
          </p:nvPr>
        </p:nvSpPr>
        <p:spPr>
          <a:xfrm>
            <a:off x="942167" y="4693564"/>
            <a:ext cx="3114800" cy="10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3"/>
          <p:cNvSpPr txBox="1">
            <a:spLocks noGrp="1"/>
          </p:cNvSpPr>
          <p:nvPr>
            <p:ph type="subTitle" idx="5"/>
          </p:nvPr>
        </p:nvSpPr>
        <p:spPr>
          <a:xfrm>
            <a:off x="4538600" y="4693564"/>
            <a:ext cx="3114800" cy="10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subTitle" idx="6"/>
          </p:nvPr>
        </p:nvSpPr>
        <p:spPr>
          <a:xfrm>
            <a:off x="8126233" y="4693564"/>
            <a:ext cx="3114800" cy="10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subTitle" idx="7"/>
          </p:nvPr>
        </p:nvSpPr>
        <p:spPr>
          <a:xfrm>
            <a:off x="942167" y="2139100"/>
            <a:ext cx="3114800" cy="5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667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subTitle" idx="8"/>
          </p:nvPr>
        </p:nvSpPr>
        <p:spPr>
          <a:xfrm>
            <a:off x="4538600" y="2139100"/>
            <a:ext cx="3114800" cy="5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667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subTitle" idx="9"/>
          </p:nvPr>
        </p:nvSpPr>
        <p:spPr>
          <a:xfrm>
            <a:off x="8126233" y="2139100"/>
            <a:ext cx="3114800" cy="5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667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subTitle" idx="13"/>
          </p:nvPr>
        </p:nvSpPr>
        <p:spPr>
          <a:xfrm>
            <a:off x="942167" y="4143567"/>
            <a:ext cx="3114800" cy="5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667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subTitle" idx="14"/>
          </p:nvPr>
        </p:nvSpPr>
        <p:spPr>
          <a:xfrm>
            <a:off x="4538600" y="4143567"/>
            <a:ext cx="3114800" cy="5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667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5"/>
          </p:nvPr>
        </p:nvSpPr>
        <p:spPr>
          <a:xfrm>
            <a:off x="8126233" y="4143567"/>
            <a:ext cx="3114800" cy="5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667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3733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93343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>
            <a:spLocks noGrp="1"/>
          </p:cNvSpPr>
          <p:nvPr>
            <p:ph type="subTitle" idx="1"/>
          </p:nvPr>
        </p:nvSpPr>
        <p:spPr>
          <a:xfrm>
            <a:off x="1343616" y="4279829"/>
            <a:ext cx="2424000" cy="11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title" hasCustomPrompt="1"/>
          </p:nvPr>
        </p:nvSpPr>
        <p:spPr>
          <a:xfrm>
            <a:off x="1343616" y="3809767"/>
            <a:ext cx="2424000" cy="6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8" name="Google Shape;178;p34"/>
          <p:cNvSpPr txBox="1">
            <a:spLocks noGrp="1"/>
          </p:cNvSpPr>
          <p:nvPr>
            <p:ph type="subTitle" idx="2"/>
          </p:nvPr>
        </p:nvSpPr>
        <p:spPr>
          <a:xfrm>
            <a:off x="4882717" y="4279799"/>
            <a:ext cx="2426400" cy="11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title" idx="3" hasCustomPrompt="1"/>
          </p:nvPr>
        </p:nvSpPr>
        <p:spPr>
          <a:xfrm>
            <a:off x="4882717" y="3809767"/>
            <a:ext cx="2426400" cy="6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80" name="Google Shape;180;p34"/>
          <p:cNvSpPr txBox="1">
            <a:spLocks noGrp="1"/>
          </p:cNvSpPr>
          <p:nvPr>
            <p:ph type="subTitle" idx="4"/>
          </p:nvPr>
        </p:nvSpPr>
        <p:spPr>
          <a:xfrm>
            <a:off x="8379201" y="4279799"/>
            <a:ext cx="2426400" cy="11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title" idx="5" hasCustomPrompt="1"/>
          </p:nvPr>
        </p:nvSpPr>
        <p:spPr>
          <a:xfrm>
            <a:off x="8379200" y="3809767"/>
            <a:ext cx="2426400" cy="6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82" name="Google Shape;182;p34"/>
          <p:cNvSpPr txBox="1">
            <a:spLocks noGrp="1"/>
          </p:cNvSpPr>
          <p:nvPr>
            <p:ph type="title" idx="6"/>
          </p:nvPr>
        </p:nvSpPr>
        <p:spPr>
          <a:xfrm>
            <a:off x="953133" y="633984"/>
            <a:ext cx="102856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ctrTitle" idx="7"/>
          </p:nvPr>
        </p:nvSpPr>
        <p:spPr>
          <a:xfrm>
            <a:off x="1343616" y="2222700"/>
            <a:ext cx="24240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ctrTitle" idx="8"/>
          </p:nvPr>
        </p:nvSpPr>
        <p:spPr>
          <a:xfrm>
            <a:off x="4882851" y="2222700"/>
            <a:ext cx="2426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ctrTitle" idx="9"/>
          </p:nvPr>
        </p:nvSpPr>
        <p:spPr>
          <a:xfrm>
            <a:off x="8380401" y="2222700"/>
            <a:ext cx="24240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900"/>
              <a:buFont typeface="Fira Sans Condensed Medium"/>
              <a:buNone/>
              <a:defRPr sz="25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552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50967" y="634000"/>
            <a:ext cx="102900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62049" y="-3796133"/>
            <a:ext cx="4762499" cy="474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69149" y="-1047566"/>
            <a:ext cx="4762499" cy="4740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9778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950967" y="732667"/>
            <a:ext cx="6628000" cy="13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9466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subTitle" idx="1"/>
          </p:nvPr>
        </p:nvSpPr>
        <p:spPr>
          <a:xfrm>
            <a:off x="950967" y="3209060"/>
            <a:ext cx="5905600" cy="12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5"/>
          <p:cNvSpPr txBox="1"/>
          <p:nvPr/>
        </p:nvSpPr>
        <p:spPr>
          <a:xfrm>
            <a:off x="950967" y="4579133"/>
            <a:ext cx="6306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rPr>
              <a:t>CREDITS: This presentation template was created by </a:t>
            </a:r>
            <a:r>
              <a:rPr lang="en" sz="1600" b="1">
                <a:solidFill>
                  <a:schemeClr val="lt2"/>
                </a:solidFill>
                <a:uFill>
                  <a:noFill/>
                </a:uFill>
                <a:latin typeface="Cardo"/>
                <a:ea typeface="Cardo"/>
                <a:cs typeface="Cardo"/>
                <a:sym typeface="Card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rPr>
              <a:t>, including icons by </a:t>
            </a:r>
            <a:r>
              <a:rPr lang="en" sz="1600" b="1">
                <a:solidFill>
                  <a:schemeClr val="lt2"/>
                </a:solidFill>
                <a:uFill>
                  <a:noFill/>
                </a:uFill>
                <a:latin typeface="Cardo"/>
                <a:ea typeface="Cardo"/>
                <a:cs typeface="Cardo"/>
                <a:sym typeface="Card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rPr>
              <a:t> </a:t>
            </a:r>
            <a:r>
              <a:rPr lang="en"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rPr>
              <a:t>and infographics &amp; images by </a:t>
            </a:r>
            <a:r>
              <a:rPr lang="en" sz="1600" b="1">
                <a:solidFill>
                  <a:schemeClr val="lt2"/>
                </a:solidFill>
                <a:uFill>
                  <a:noFill/>
                </a:uFill>
                <a:latin typeface="Cardo"/>
                <a:ea typeface="Cardo"/>
                <a:cs typeface="Cardo"/>
                <a:sym typeface="Card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2"/>
              </a:solidFill>
              <a:latin typeface="Cardo"/>
              <a:ea typeface="Cardo"/>
              <a:cs typeface="Cardo"/>
              <a:sym typeface="Cardo"/>
            </a:endParaRPr>
          </a:p>
        </p:txBody>
      </p:sp>
    </p:spTree>
    <p:extLst>
      <p:ext uri="{BB962C8B-B14F-4D97-AF65-F5344CB8AC3E}">
        <p14:creationId xmlns:p14="http://schemas.microsoft.com/office/powerpoint/2010/main" val="3792610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632900" y="2272434"/>
            <a:ext cx="4762499" cy="4740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36"/>
          <p:cNvGrpSpPr/>
          <p:nvPr/>
        </p:nvGrpSpPr>
        <p:grpSpPr>
          <a:xfrm rot="10800000">
            <a:off x="-1646944" y="292121"/>
            <a:ext cx="4762499" cy="4807299"/>
            <a:chOff x="7224675" y="-1465300"/>
            <a:chExt cx="3571874" cy="3605474"/>
          </a:xfrm>
        </p:grpSpPr>
        <p:pic>
          <p:nvPicPr>
            <p:cNvPr id="193" name="Google Shape;193;p36"/>
            <p:cNvPicPr preferRelativeResize="0"/>
            <p:nvPr/>
          </p:nvPicPr>
          <p:blipFill rotWithShape="1">
            <a:blip r:embed="rId2">
              <a:alphaModFix/>
            </a:blip>
            <a:srcRect l="-30550" t="-21349" r="30550" b="21350"/>
            <a:stretch/>
          </p:blipFill>
          <p:spPr>
            <a:xfrm>
              <a:off x="7224675" y="-1465300"/>
              <a:ext cx="3571874" cy="3555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42416" y="261250"/>
              <a:ext cx="1000659" cy="51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82553" y="972824"/>
              <a:ext cx="1344325" cy="116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87441" y="936059"/>
              <a:ext cx="875027" cy="89218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537100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7"/>
          <p:cNvGrpSpPr/>
          <p:nvPr/>
        </p:nvGrpSpPr>
        <p:grpSpPr>
          <a:xfrm>
            <a:off x="-2980266" y="-822266"/>
            <a:ext cx="4762508" cy="4740668"/>
            <a:chOff x="-2235200" y="-616700"/>
            <a:chExt cx="3571881" cy="3555501"/>
          </a:xfrm>
        </p:grpSpPr>
        <p:pic>
          <p:nvPicPr>
            <p:cNvPr id="199" name="Google Shape;199;p3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238484" y="376937"/>
              <a:ext cx="1344325" cy="116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235200" y="-616700"/>
              <a:ext cx="3571874" cy="3555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7300" y="202150"/>
              <a:ext cx="839381" cy="803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" name="Google Shape;202;p37"/>
          <p:cNvGrpSpPr/>
          <p:nvPr/>
        </p:nvGrpSpPr>
        <p:grpSpPr>
          <a:xfrm>
            <a:off x="10912088" y="3147734"/>
            <a:ext cx="4974611" cy="4740668"/>
            <a:chOff x="8184066" y="2360800"/>
            <a:chExt cx="3730958" cy="3555501"/>
          </a:xfrm>
        </p:grpSpPr>
        <p:pic>
          <p:nvPicPr>
            <p:cNvPr id="203" name="Google Shape;20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43150" y="2360800"/>
              <a:ext cx="3571874" cy="3555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3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84066" y="4024912"/>
              <a:ext cx="1344325" cy="116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75650" y="3686975"/>
              <a:ext cx="588600" cy="6186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41740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1559565"/>
            <a:ext cx="6144800" cy="2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84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4645167"/>
            <a:ext cx="6144800" cy="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rdo"/>
              <a:buNone/>
              <a:defRPr sz="2333">
                <a:latin typeface="Cardo"/>
                <a:ea typeface="Cardo"/>
                <a:cs typeface="Cardo"/>
                <a:sym typeface="Card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3037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255600" y="2808867"/>
            <a:ext cx="5950400" cy="1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790767" y="983348"/>
            <a:ext cx="3415200" cy="1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561800" y="4725867"/>
            <a:ext cx="5644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64479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title"/>
          </p:nvPr>
        </p:nvSpPr>
        <p:spPr>
          <a:xfrm>
            <a:off x="950967" y="633984"/>
            <a:ext cx="103024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2"/>
          <p:cNvSpPr txBox="1">
            <a:spLocks noGrp="1"/>
          </p:cNvSpPr>
          <p:nvPr>
            <p:ph type="subTitle" idx="1"/>
          </p:nvPr>
        </p:nvSpPr>
        <p:spPr>
          <a:xfrm>
            <a:off x="2989084" y="2481200"/>
            <a:ext cx="2584800" cy="11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2"/>
          <p:cNvSpPr txBox="1">
            <a:spLocks noGrp="1"/>
          </p:cNvSpPr>
          <p:nvPr>
            <p:ph type="subTitle" idx="2"/>
          </p:nvPr>
        </p:nvSpPr>
        <p:spPr>
          <a:xfrm>
            <a:off x="2989076" y="4377733"/>
            <a:ext cx="2584800" cy="11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2"/>
          <p:cNvSpPr txBox="1">
            <a:spLocks noGrp="1"/>
          </p:cNvSpPr>
          <p:nvPr>
            <p:ph type="subTitle" idx="3"/>
          </p:nvPr>
        </p:nvSpPr>
        <p:spPr>
          <a:xfrm>
            <a:off x="7567163" y="2481200"/>
            <a:ext cx="2584800" cy="11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ubTitle" idx="4"/>
          </p:nvPr>
        </p:nvSpPr>
        <p:spPr>
          <a:xfrm>
            <a:off x="7592147" y="4377733"/>
            <a:ext cx="2584800" cy="11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subTitle" idx="5"/>
          </p:nvPr>
        </p:nvSpPr>
        <p:spPr>
          <a:xfrm>
            <a:off x="2989084" y="1920967"/>
            <a:ext cx="2589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533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subTitle" idx="6"/>
          </p:nvPr>
        </p:nvSpPr>
        <p:spPr>
          <a:xfrm>
            <a:off x="2989076" y="3817500"/>
            <a:ext cx="2589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533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subTitle" idx="7"/>
          </p:nvPr>
        </p:nvSpPr>
        <p:spPr>
          <a:xfrm>
            <a:off x="7567163" y="1920967"/>
            <a:ext cx="2589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533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subTitle" idx="8"/>
          </p:nvPr>
        </p:nvSpPr>
        <p:spPr>
          <a:xfrm>
            <a:off x="7592147" y="3817500"/>
            <a:ext cx="2589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2533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49728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939467" y="633984"/>
            <a:ext cx="54456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6385067" y="2255287"/>
            <a:ext cx="4665600" cy="31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867"/>
            </a:lvl1pPr>
            <a:lvl2pPr marL="1219170" lvl="1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828754" lvl="2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2438339" lvl="3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4267093" lvl="6" indent="-36405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4876678" lvl="7" indent="-36405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5486263" lvl="8" indent="-35559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376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000600" y="2152400"/>
            <a:ext cx="8190800" cy="2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133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79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ctrTitle"/>
          </p:nvPr>
        </p:nvSpPr>
        <p:spPr>
          <a:xfrm>
            <a:off x="950967" y="2121200"/>
            <a:ext cx="61932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950967" y="3278300"/>
            <a:ext cx="5326800" cy="1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7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616067" y="1417933"/>
            <a:ext cx="6624800" cy="1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726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5148767" y="911067"/>
            <a:ext cx="6092000" cy="1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17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subTitle" idx="1"/>
          </p:nvPr>
        </p:nvSpPr>
        <p:spPr>
          <a:xfrm>
            <a:off x="7116200" y="2854433"/>
            <a:ext cx="4124800" cy="9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034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62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950967" y="2200459"/>
            <a:ext cx="2779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950967" y="2914623"/>
            <a:ext cx="2779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1467567"/>
            <a:ext cx="2779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ctrTitle" idx="3"/>
          </p:nvPr>
        </p:nvSpPr>
        <p:spPr>
          <a:xfrm>
            <a:off x="8461368" y="2200459"/>
            <a:ext cx="2779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25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4"/>
          </p:nvPr>
        </p:nvSpPr>
        <p:spPr>
          <a:xfrm>
            <a:off x="8461375" y="2914623"/>
            <a:ext cx="2779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5" hasCustomPrompt="1"/>
          </p:nvPr>
        </p:nvSpPr>
        <p:spPr>
          <a:xfrm>
            <a:off x="8461375" y="1469467"/>
            <a:ext cx="2779600" cy="76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6"/>
          </p:nvPr>
        </p:nvSpPr>
        <p:spPr>
          <a:xfrm>
            <a:off x="950967" y="4654525"/>
            <a:ext cx="2779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950967" y="5374356"/>
            <a:ext cx="2779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950967" y="3919800"/>
            <a:ext cx="2779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 idx="9"/>
          </p:nvPr>
        </p:nvSpPr>
        <p:spPr>
          <a:xfrm>
            <a:off x="8461368" y="4654527"/>
            <a:ext cx="2779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25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3"/>
          </p:nvPr>
        </p:nvSpPr>
        <p:spPr>
          <a:xfrm>
            <a:off x="8461375" y="5374356"/>
            <a:ext cx="2779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8461375" y="3919800"/>
            <a:ext cx="2779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950967" y="634499"/>
            <a:ext cx="10290000" cy="7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956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850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803467"/>
            <a:ext cx="10290000" cy="43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●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○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■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●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○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■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●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○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■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8886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26" r:id="rId23"/>
    <p:sldLayoutId id="2147483827" r:id="rId24"/>
    <p:sldLayoutId id="2147483828" r:id="rId25"/>
    <p:sldLayoutId id="2147483829" r:id="rId26"/>
    <p:sldLayoutId id="2147483830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265;p44">
            <a:extLst>
              <a:ext uri="{FF2B5EF4-FFF2-40B4-BE49-F238E27FC236}">
                <a16:creationId xmlns:a16="http://schemas.microsoft.com/office/drawing/2014/main" id="{92309BA5-FF35-4D05-9247-8553235F1F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766680">
            <a:off x="10713215" y="1017053"/>
            <a:ext cx="1368133" cy="3115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66;p44">
            <a:extLst>
              <a:ext uri="{FF2B5EF4-FFF2-40B4-BE49-F238E27FC236}">
                <a16:creationId xmlns:a16="http://schemas.microsoft.com/office/drawing/2014/main" id="{46307482-3360-468B-8B46-1BA0C6F675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517125">
            <a:off x="-42390" y="5063810"/>
            <a:ext cx="1334767" cy="300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341317" y="-193000"/>
            <a:ext cx="724888" cy="29424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1"/>
          <p:cNvSpPr txBox="1">
            <a:spLocks noGrp="1"/>
          </p:cNvSpPr>
          <p:nvPr>
            <p:ph type="ctrTitle"/>
          </p:nvPr>
        </p:nvSpPr>
        <p:spPr>
          <a:xfrm>
            <a:off x="0" y="1799707"/>
            <a:ext cx="12192000" cy="67710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entury Gothic" panose="020B0502020202020204" pitchFamily="34" charset="0"/>
              </a:rPr>
              <a:t>ВЫПУСКНАЯ КВАЛИФИКАЦИОННАЯ РАБОТА</a:t>
            </a:r>
            <a:br>
              <a:rPr lang="ru-RU" sz="3200" dirty="0">
                <a:latin typeface="Century Gothic" panose="020B0502020202020204" pitchFamily="34" charset="0"/>
              </a:rPr>
            </a:br>
            <a:br>
              <a:rPr lang="ru-RU" sz="3200" dirty="0">
                <a:latin typeface="Century Gothic" panose="020B0502020202020204" pitchFamily="34" charset="0"/>
              </a:rPr>
            </a:br>
            <a:endParaRPr lang="ru-RU" sz="2400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9" name="Google Shape;219;p41"/>
          <p:cNvSpPr txBox="1">
            <a:spLocks noGrp="1"/>
          </p:cNvSpPr>
          <p:nvPr>
            <p:ph type="subTitle" idx="1"/>
          </p:nvPr>
        </p:nvSpPr>
        <p:spPr>
          <a:xfrm>
            <a:off x="5707859" y="4572566"/>
            <a:ext cx="6144800" cy="14711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r"/>
            <a:r>
              <a:rPr lang="ru-RU" sz="2400" dirty="0">
                <a:solidFill>
                  <a:schemeClr val="tx2">
                    <a:lumMod val="85000"/>
                  </a:schemeClr>
                </a:solidFill>
                <a:latin typeface="Century Gothic" panose="020B0502020202020204" pitchFamily="34" charset="0"/>
              </a:rPr>
              <a:t>Выполнил студент группы 4ПКС-120</a:t>
            </a:r>
          </a:p>
          <a:p>
            <a:pPr marL="0" indent="0" algn="r"/>
            <a:r>
              <a:rPr lang="ru-RU" sz="2400" dirty="0">
                <a:solidFill>
                  <a:schemeClr val="tx2">
                    <a:lumMod val="85000"/>
                  </a:schemeClr>
                </a:solidFill>
                <a:latin typeface="Century Gothic" panose="020B0502020202020204" pitchFamily="34" charset="0"/>
              </a:rPr>
              <a:t>Макарцев М.А.</a:t>
            </a:r>
          </a:p>
          <a:p>
            <a:pPr marL="0" indent="0" algn="r"/>
            <a:r>
              <a:rPr lang="ru-RU" sz="2400" dirty="0">
                <a:solidFill>
                  <a:schemeClr val="tx2">
                    <a:lumMod val="85000"/>
                  </a:schemeClr>
                </a:solidFill>
                <a:latin typeface="Century Gothic" panose="020B0502020202020204" pitchFamily="34" charset="0"/>
              </a:rPr>
              <a:t>Руководитель: </a:t>
            </a:r>
            <a:r>
              <a:rPr lang="ru-RU" sz="2400" dirty="0" err="1">
                <a:solidFill>
                  <a:schemeClr val="tx2">
                    <a:lumMod val="85000"/>
                  </a:schemeClr>
                </a:solidFill>
                <a:latin typeface="Century Gothic" panose="020B0502020202020204" pitchFamily="34" charset="0"/>
              </a:rPr>
              <a:t>Сибирев</a:t>
            </a:r>
            <a:r>
              <a:rPr lang="ru-RU" sz="2400" dirty="0">
                <a:solidFill>
                  <a:schemeClr val="tx2">
                    <a:lumMod val="85000"/>
                  </a:schemeClr>
                </a:solidFill>
                <a:latin typeface="Century Gothic" panose="020B0502020202020204" pitchFamily="34" charset="0"/>
              </a:rPr>
              <a:t> И.В.</a:t>
            </a:r>
            <a:endParaRPr sz="2400" dirty="0">
              <a:solidFill>
                <a:schemeClr val="tx2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F66A78-75D5-402C-B7D9-8A05C51815E4}"/>
              </a:ext>
            </a:extLst>
          </p:cNvPr>
          <p:cNvSpPr txBox="1"/>
          <p:nvPr/>
        </p:nvSpPr>
        <p:spPr>
          <a:xfrm>
            <a:off x="5178866" y="6330889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tx2">
                    <a:lumMod val="85000"/>
                  </a:schemeClr>
                </a:solidFill>
                <a:latin typeface="Century Gothic" panose="020B0502020202020204" pitchFamily="34" charset="0"/>
                <a:ea typeface="Cardo" panose="020B0604020202020204" charset="-79"/>
                <a:cs typeface="Cardo" panose="020B0604020202020204" charset="-79"/>
              </a:rPr>
              <a:t>Москва,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A558C-7870-4DC9-A132-7A1A4B7975F3}"/>
              </a:ext>
            </a:extLst>
          </p:cNvPr>
          <p:cNvSpPr txBox="1"/>
          <p:nvPr/>
        </p:nvSpPr>
        <p:spPr>
          <a:xfrm>
            <a:off x="1946145" y="198818"/>
            <a:ext cx="8346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tx2">
                    <a:lumMod val="85000"/>
                  </a:schemeClr>
                </a:solidFill>
                <a:latin typeface="Century Gothic" panose="020B0502020202020204" pitchFamily="34" charset="0"/>
              </a:rPr>
              <a:t>Федеральное государственное образование бюджетное учреждение высшего образования</a:t>
            </a:r>
          </a:p>
          <a:p>
            <a:pPr algn="ctr"/>
            <a:r>
              <a:rPr lang="ru-RU" sz="1200" dirty="0">
                <a:solidFill>
                  <a:schemeClr val="tx2">
                    <a:lumMod val="85000"/>
                  </a:schemeClr>
                </a:solidFill>
                <a:latin typeface="Century Gothic" panose="020B0502020202020204" pitchFamily="34" charset="0"/>
              </a:rPr>
              <a:t>«Финансовый университет при Правительстве Российской Федерации»</a:t>
            </a:r>
          </a:p>
          <a:p>
            <a:pPr algn="ctr"/>
            <a:r>
              <a:rPr lang="ru-RU" sz="1200" dirty="0">
                <a:solidFill>
                  <a:schemeClr val="tx2">
                    <a:lumMod val="85000"/>
                  </a:schemeClr>
                </a:solidFill>
                <a:latin typeface="Century Gothic" panose="020B0502020202020204" pitchFamily="34" charset="0"/>
              </a:rPr>
              <a:t>КОЛЛЕДЖ ИНФОРМАТИКИ И ПРОГРАММИРОВАНИЯ</a:t>
            </a: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8B434B52-A6D9-4B4C-AF93-36D97960C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38" y="178461"/>
            <a:ext cx="2086756" cy="67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014BD2-DB78-4818-9C1D-DC57031AE1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5082" y="101247"/>
            <a:ext cx="1252133" cy="756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A7F3B6-AB2D-4E4C-A3FB-FC83B88F630B}"/>
              </a:ext>
            </a:extLst>
          </p:cNvPr>
          <p:cNvSpPr txBox="1"/>
          <p:nvPr/>
        </p:nvSpPr>
        <p:spPr>
          <a:xfrm>
            <a:off x="2730137" y="1132289"/>
            <a:ext cx="673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85000"/>
                  </a:schemeClr>
                </a:solidFill>
                <a:latin typeface="Century Gothic" panose="020B0502020202020204" pitchFamily="34" charset="0"/>
              </a:rPr>
              <a:t>Специальность 09.02.03 Программирование в </a:t>
            </a:r>
          </a:p>
          <a:p>
            <a:pPr algn="ctr"/>
            <a:r>
              <a:rPr lang="ru-RU" sz="1400" dirty="0">
                <a:solidFill>
                  <a:schemeClr val="tx2">
                    <a:lumMod val="85000"/>
                  </a:schemeClr>
                </a:solidFill>
                <a:latin typeface="Century Gothic" panose="020B0502020202020204" pitchFamily="34" charset="0"/>
              </a:rPr>
              <a:t>компьютерных системах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FF226-AA7E-4E2F-A91E-8C57B9005239}"/>
              </a:ext>
            </a:extLst>
          </p:cNvPr>
          <p:cNvSpPr txBox="1"/>
          <p:nvPr/>
        </p:nvSpPr>
        <p:spPr>
          <a:xfrm>
            <a:off x="1682491" y="2763956"/>
            <a:ext cx="8874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9C78C"/>
                </a:solidFill>
                <a:latin typeface="Century Gothic" panose="020B0502020202020204" pitchFamily="34" charset="0"/>
              </a:rPr>
              <a:t>На тему: Разработка персонального сайта для преподавателя с элементами лекционного материала и системы тестирования "Занимательная алгебра"</a:t>
            </a:r>
            <a:endParaRPr lang="ru-RU" dirty="0">
              <a:solidFill>
                <a:srgbClr val="E9C78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6233" y="-2644666"/>
            <a:ext cx="4762499" cy="474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6078" y="2457733"/>
            <a:ext cx="4762499" cy="474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783B35B-8B98-4242-B396-5BD6A3A5DB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321"/>
          <a:stretch/>
        </p:blipFill>
        <p:spPr>
          <a:xfrm>
            <a:off x="739140" y="990893"/>
            <a:ext cx="7275001" cy="2580144"/>
          </a:xfrm>
          <a:prstGeom prst="rect">
            <a:avLst/>
          </a:prstGeom>
        </p:spPr>
      </p:pic>
      <p:sp>
        <p:nvSpPr>
          <p:cNvPr id="365" name="Google Shape;365;p51"/>
          <p:cNvSpPr txBox="1">
            <a:spLocks noGrp="1"/>
          </p:cNvSpPr>
          <p:nvPr>
            <p:ph type="title"/>
          </p:nvPr>
        </p:nvSpPr>
        <p:spPr>
          <a:xfrm>
            <a:off x="944800" y="205868"/>
            <a:ext cx="10302400" cy="7072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Результаты проектирования ПО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1A30566-CB26-452B-B3B6-ACAD18A9735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82481" y="3844176"/>
            <a:ext cx="3782232" cy="216022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CAB1F22-75E3-4D27-960D-8863FDC6D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5266" y="1473842"/>
            <a:ext cx="3137596" cy="474066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3EF048B-BF24-4262-AEB6-A9C3BABC7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2481" y="3844177"/>
            <a:ext cx="3754672" cy="136007"/>
          </a:xfrm>
          <a:prstGeom prst="rect">
            <a:avLst/>
          </a:prstGeom>
        </p:spPr>
      </p:pic>
      <p:grpSp>
        <p:nvGrpSpPr>
          <p:cNvPr id="64" name="Google Shape;1064;p75">
            <a:extLst>
              <a:ext uri="{FF2B5EF4-FFF2-40B4-BE49-F238E27FC236}">
                <a16:creationId xmlns:a16="http://schemas.microsoft.com/office/drawing/2014/main" id="{10DF6ED9-839C-4B07-BDA5-7FB2BE5DC440}"/>
              </a:ext>
            </a:extLst>
          </p:cNvPr>
          <p:cNvGrpSpPr/>
          <p:nvPr/>
        </p:nvGrpSpPr>
        <p:grpSpPr>
          <a:xfrm>
            <a:off x="3576821" y="3656591"/>
            <a:ext cx="4168761" cy="3316495"/>
            <a:chOff x="3665860" y="811601"/>
            <a:chExt cx="4758136" cy="3785377"/>
          </a:xfrm>
        </p:grpSpPr>
        <p:grpSp>
          <p:nvGrpSpPr>
            <p:cNvPr id="65" name="Google Shape;1065;p75">
              <a:extLst>
                <a:ext uri="{FF2B5EF4-FFF2-40B4-BE49-F238E27FC236}">
                  <a16:creationId xmlns:a16="http://schemas.microsoft.com/office/drawing/2014/main" id="{65BBFBC2-D08D-4980-8180-237B695DCF88}"/>
                </a:ext>
              </a:extLst>
            </p:cNvPr>
            <p:cNvGrpSpPr/>
            <p:nvPr/>
          </p:nvGrpSpPr>
          <p:grpSpPr>
            <a:xfrm>
              <a:off x="3665860" y="811601"/>
              <a:ext cx="4758136" cy="3785377"/>
              <a:chOff x="518725" y="238125"/>
              <a:chExt cx="6524250" cy="5190425"/>
            </a:xfrm>
          </p:grpSpPr>
          <p:sp>
            <p:nvSpPr>
              <p:cNvPr id="67" name="Google Shape;1066;p75">
                <a:extLst>
                  <a:ext uri="{FF2B5EF4-FFF2-40B4-BE49-F238E27FC236}">
                    <a16:creationId xmlns:a16="http://schemas.microsoft.com/office/drawing/2014/main" id="{4587BBEC-FB02-49B0-8DE9-B5F11139D96A}"/>
                  </a:ext>
                </a:extLst>
              </p:cNvPr>
              <p:cNvSpPr/>
              <p:nvPr/>
            </p:nvSpPr>
            <p:spPr>
              <a:xfrm>
                <a:off x="518725" y="4131625"/>
                <a:ext cx="6524250" cy="568825"/>
              </a:xfrm>
              <a:custGeom>
                <a:avLst/>
                <a:gdLst/>
                <a:ahLst/>
                <a:cxnLst/>
                <a:rect l="l" t="t" r="r" b="b"/>
                <a:pathLst>
                  <a:path w="260970" h="22753" extrusionOk="0">
                    <a:moveTo>
                      <a:pt x="0" y="14846"/>
                    </a:moveTo>
                    <a:cubicBezTo>
                      <a:pt x="0" y="19169"/>
                      <a:pt x="4039" y="22753"/>
                      <a:pt x="8305" y="22753"/>
                    </a:cubicBezTo>
                    <a:lnTo>
                      <a:pt x="253120" y="22753"/>
                    </a:lnTo>
                    <a:cubicBezTo>
                      <a:pt x="257443" y="22696"/>
                      <a:pt x="260913" y="19169"/>
                      <a:pt x="260970" y="14846"/>
                    </a:cubicBezTo>
                    <a:lnTo>
                      <a:pt x="2609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8" name="Google Shape;1067;p75">
                <a:extLst>
                  <a:ext uri="{FF2B5EF4-FFF2-40B4-BE49-F238E27FC236}">
                    <a16:creationId xmlns:a16="http://schemas.microsoft.com/office/drawing/2014/main" id="{E88F52E7-1B72-4962-8FCC-7883AB0913DC}"/>
                  </a:ext>
                </a:extLst>
              </p:cNvPr>
              <p:cNvSpPr/>
              <p:nvPr/>
            </p:nvSpPr>
            <p:spPr>
              <a:xfrm>
                <a:off x="518725" y="238125"/>
                <a:ext cx="6524250" cy="3893525"/>
              </a:xfrm>
              <a:custGeom>
                <a:avLst/>
                <a:gdLst/>
                <a:ahLst/>
                <a:cxnLst/>
                <a:rect l="l" t="t" r="r" b="b"/>
                <a:pathLst>
                  <a:path w="260970" h="155741" extrusionOk="0">
                    <a:moveTo>
                      <a:pt x="249594" y="9954"/>
                    </a:moveTo>
                    <a:lnTo>
                      <a:pt x="249594" y="144364"/>
                    </a:lnTo>
                    <a:lnTo>
                      <a:pt x="11376" y="144364"/>
                    </a:lnTo>
                    <a:lnTo>
                      <a:pt x="11376" y="9954"/>
                    </a:lnTo>
                    <a:close/>
                    <a:moveTo>
                      <a:pt x="8305" y="0"/>
                    </a:moveTo>
                    <a:cubicBezTo>
                      <a:pt x="4039" y="0"/>
                      <a:pt x="0" y="2844"/>
                      <a:pt x="0" y="7110"/>
                    </a:cubicBezTo>
                    <a:lnTo>
                      <a:pt x="0" y="155740"/>
                    </a:lnTo>
                    <a:lnTo>
                      <a:pt x="260970" y="155740"/>
                    </a:lnTo>
                    <a:lnTo>
                      <a:pt x="260970" y="7110"/>
                    </a:lnTo>
                    <a:cubicBezTo>
                      <a:pt x="260970" y="2844"/>
                      <a:pt x="257386" y="0"/>
                      <a:pt x="253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" name="Google Shape;1068;p75">
                <a:extLst>
                  <a:ext uri="{FF2B5EF4-FFF2-40B4-BE49-F238E27FC236}">
                    <a16:creationId xmlns:a16="http://schemas.microsoft.com/office/drawing/2014/main" id="{520979F3-79BC-47AD-8AE0-666B15F6A66C}"/>
                  </a:ext>
                </a:extLst>
              </p:cNvPr>
              <p:cNvSpPr/>
              <p:nvPr/>
            </p:nvSpPr>
            <p:spPr>
              <a:xfrm>
                <a:off x="2599850" y="4700425"/>
                <a:ext cx="2362025" cy="728125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66" name="Google Shape;1069;p75">
              <a:extLst>
                <a:ext uri="{FF2B5EF4-FFF2-40B4-BE49-F238E27FC236}">
                  <a16:creationId xmlns:a16="http://schemas.microsoft.com/office/drawing/2014/main" id="{B6683103-4C39-4A15-B5AC-58CF7C935B55}"/>
                </a:ext>
              </a:extLst>
            </p:cNvPr>
            <p:cNvSpPr/>
            <p:nvPr/>
          </p:nvSpPr>
          <p:spPr>
            <a:xfrm>
              <a:off x="5947879" y="3739978"/>
              <a:ext cx="194076" cy="166189"/>
            </a:xfrm>
            <a:custGeom>
              <a:avLst/>
              <a:gdLst/>
              <a:ahLst/>
              <a:cxnLst/>
              <a:rect l="l" t="t" r="r" b="b"/>
              <a:pathLst>
                <a:path w="10627" h="9100" extrusionOk="0">
                  <a:moveTo>
                    <a:pt x="6092" y="0"/>
                  </a:moveTo>
                  <a:cubicBezTo>
                    <a:pt x="2020" y="0"/>
                    <a:pt x="0" y="4900"/>
                    <a:pt x="2881" y="7747"/>
                  </a:cubicBezTo>
                  <a:cubicBezTo>
                    <a:pt x="3804" y="8681"/>
                    <a:pt x="4944" y="9100"/>
                    <a:pt x="6063" y="9100"/>
                  </a:cubicBezTo>
                  <a:cubicBezTo>
                    <a:pt x="8391" y="9100"/>
                    <a:pt x="10627" y="7286"/>
                    <a:pt x="10627" y="4536"/>
                  </a:cubicBezTo>
                  <a:cubicBezTo>
                    <a:pt x="10627" y="2020"/>
                    <a:pt x="8608" y="0"/>
                    <a:pt x="609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C645E270-C754-45DF-B503-18FBA309478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0422"/>
          <a:stretch/>
        </p:blipFill>
        <p:spPr>
          <a:xfrm>
            <a:off x="1410144" y="5372703"/>
            <a:ext cx="798629" cy="7747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A4E680D6-4A68-4C81-805A-20D7F84EF1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8666" y="5372703"/>
            <a:ext cx="798629" cy="7747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0F9440A2-F159-444D-8B09-E3C465AE85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852" y="5372703"/>
            <a:ext cx="792400" cy="7759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257FAFF-A149-4DF6-BD21-10F066B52DFA}"/>
              </a:ext>
            </a:extLst>
          </p:cNvPr>
          <p:cNvSpPr txBox="1"/>
          <p:nvPr/>
        </p:nvSpPr>
        <p:spPr>
          <a:xfrm>
            <a:off x="245658" y="4167768"/>
            <a:ext cx="353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E9C78C"/>
                </a:solidFill>
                <a:latin typeface="Century Gothic" panose="020B0502020202020204" pitchFamily="34" charset="0"/>
              </a:rPr>
              <a:t>Выбранная палитра цветов для создания дипломного проекта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402;p51">
            <a:extLst>
              <a:ext uri="{FF2B5EF4-FFF2-40B4-BE49-F238E27FC236}">
                <a16:creationId xmlns:a16="http://schemas.microsoft.com/office/drawing/2014/main" id="{1E7FAE0B-BF8D-40E7-BC00-F0E6CF3551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374" y="481995"/>
            <a:ext cx="4762499" cy="474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02;p51">
            <a:extLst>
              <a:ext uri="{FF2B5EF4-FFF2-40B4-BE49-F238E27FC236}">
                <a16:creationId xmlns:a16="http://schemas.microsoft.com/office/drawing/2014/main" id="{D469BE42-3905-4138-AFAB-0D79A3A55F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24" y="1697078"/>
            <a:ext cx="4762499" cy="4740668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2"/>
          <p:cNvSpPr txBox="1">
            <a:spLocks noGrp="1"/>
          </p:cNvSpPr>
          <p:nvPr>
            <p:ph type="title"/>
          </p:nvPr>
        </p:nvSpPr>
        <p:spPr>
          <a:xfrm>
            <a:off x="951000" y="125663"/>
            <a:ext cx="10290000" cy="9848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ru-RU" sz="4267" dirty="0">
                <a:latin typeface="Century Gothic" panose="020B0502020202020204" pitchFamily="34" charset="0"/>
              </a:rPr>
              <a:t>Достоинства и недостатки</a:t>
            </a:r>
            <a:endParaRPr sz="4267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9F999-E9B7-4A5E-9D49-B31BFE80EE60}"/>
              </a:ext>
            </a:extLst>
          </p:cNvPr>
          <p:cNvSpPr txBox="1"/>
          <p:nvPr/>
        </p:nvSpPr>
        <p:spPr>
          <a:xfrm>
            <a:off x="8" y="1384401"/>
            <a:ext cx="609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E9C78C"/>
                </a:solidFill>
                <a:latin typeface="Century Gothic" panose="020B0502020202020204" pitchFamily="34" charset="0"/>
              </a:rPr>
              <a:t>Достоинства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3A3159-27D9-42DE-8B71-F05BECEC48B2}"/>
              </a:ext>
            </a:extLst>
          </p:cNvPr>
          <p:cNvSpPr txBox="1"/>
          <p:nvPr/>
        </p:nvSpPr>
        <p:spPr>
          <a:xfrm>
            <a:off x="6096000" y="1381369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E9C78C"/>
                </a:solidFill>
                <a:latin typeface="Century Gothic" panose="020B0502020202020204" pitchFamily="34" charset="0"/>
              </a:rPr>
              <a:t>Недостатки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68D98FF-A26F-482C-9D29-0CDFD6EE1E1C}"/>
              </a:ext>
            </a:extLst>
          </p:cNvPr>
          <p:cNvCxnSpPr>
            <a:cxnSpLocks/>
          </p:cNvCxnSpPr>
          <p:nvPr/>
        </p:nvCxnSpPr>
        <p:spPr>
          <a:xfrm>
            <a:off x="6096000" y="1276824"/>
            <a:ext cx="0" cy="558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46AC2271-B9D1-4991-B26F-86B07635A603}"/>
              </a:ext>
            </a:extLst>
          </p:cNvPr>
          <p:cNvCxnSpPr/>
          <p:nvPr/>
        </p:nvCxnSpPr>
        <p:spPr>
          <a:xfrm>
            <a:off x="0" y="198347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31BFAC58-E959-4A7B-AE81-910F3E0ED65A}"/>
              </a:ext>
            </a:extLst>
          </p:cNvPr>
          <p:cNvCxnSpPr/>
          <p:nvPr/>
        </p:nvCxnSpPr>
        <p:spPr>
          <a:xfrm>
            <a:off x="0" y="127682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D6C047-5C53-4604-886B-F6326C57D61E}"/>
              </a:ext>
            </a:extLst>
          </p:cNvPr>
          <p:cNvSpPr txBox="1"/>
          <p:nvPr/>
        </p:nvSpPr>
        <p:spPr>
          <a:xfrm>
            <a:off x="0" y="2067499"/>
            <a:ext cx="6095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6ECDB"/>
                </a:solidFill>
                <a:latin typeface="Century Gothic" panose="020B0502020202020204" pitchFamily="34" charset="0"/>
              </a:rPr>
              <a:t>1. Понятный интерфейс</a:t>
            </a:r>
          </a:p>
          <a:p>
            <a:r>
              <a:rPr lang="ru-RU" sz="2400" dirty="0">
                <a:solidFill>
                  <a:srgbClr val="F6ECDB"/>
                </a:solidFill>
                <a:latin typeface="Century Gothic" panose="020B0502020202020204" pitchFamily="34" charset="0"/>
              </a:rPr>
              <a:t>2. Легкий функционал</a:t>
            </a:r>
          </a:p>
          <a:p>
            <a:r>
              <a:rPr lang="ru-RU" sz="2400" dirty="0">
                <a:solidFill>
                  <a:srgbClr val="F6ECDB"/>
                </a:solidFill>
                <a:latin typeface="Century Gothic" panose="020B0502020202020204" pitchFamily="34" charset="0"/>
              </a:rPr>
              <a:t>3. Лекционные материалы в открытом доступе</a:t>
            </a:r>
          </a:p>
          <a:p>
            <a:r>
              <a:rPr lang="ru-RU" sz="2400" dirty="0">
                <a:solidFill>
                  <a:srgbClr val="F6ECDB"/>
                </a:solidFill>
                <a:latin typeface="Century Gothic" panose="020B0502020202020204" pitchFamily="34" charset="0"/>
              </a:rPr>
              <a:t>4. Тестирование и сохранение результатов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A996B8-7BCF-4E89-9F08-1CA78A485F22}"/>
              </a:ext>
            </a:extLst>
          </p:cNvPr>
          <p:cNvSpPr txBox="1"/>
          <p:nvPr/>
        </p:nvSpPr>
        <p:spPr>
          <a:xfrm>
            <a:off x="6095998" y="2067499"/>
            <a:ext cx="60959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6ECDB"/>
                </a:solidFill>
                <a:latin typeface="Century Gothic" panose="020B0502020202020204" pitchFamily="34" charset="0"/>
              </a:rPr>
              <a:t>1. Лекционный материал и тестирование доступен только для 7-11 классов</a:t>
            </a:r>
          </a:p>
          <a:p>
            <a:r>
              <a:rPr lang="ru-RU" sz="2400" dirty="0">
                <a:solidFill>
                  <a:srgbClr val="F6ECDB"/>
                </a:solidFill>
                <a:latin typeface="Century Gothic" panose="020B0502020202020204" pitchFamily="34" charset="0"/>
              </a:rPr>
              <a:t>2. Отсутствие тестирования на каждую тему. Доступно тестирование для конкретного класса за весь годовой пройденный материал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452;p54">
            <a:extLst>
              <a:ext uri="{FF2B5EF4-FFF2-40B4-BE49-F238E27FC236}">
                <a16:creationId xmlns:a16="http://schemas.microsoft.com/office/drawing/2014/main" id="{8B86824B-1093-424F-A490-9888F3A7B24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234945">
            <a:off x="-246519" y="4913585"/>
            <a:ext cx="2366725" cy="2134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095;p76">
            <a:extLst>
              <a:ext uri="{FF2B5EF4-FFF2-40B4-BE49-F238E27FC236}">
                <a16:creationId xmlns:a16="http://schemas.microsoft.com/office/drawing/2014/main" id="{1403735D-DA40-4892-A49D-9D3026318E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3220" y="3611527"/>
            <a:ext cx="3571874" cy="3555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9;p76">
            <a:extLst>
              <a:ext uri="{FF2B5EF4-FFF2-40B4-BE49-F238E27FC236}">
                <a16:creationId xmlns:a16="http://schemas.microsoft.com/office/drawing/2014/main" id="{88E29450-2D43-4028-A3DF-A7E3321627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457" y="1366107"/>
            <a:ext cx="7711711" cy="1857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latin typeface="Century Gothic" panose="020B0502020202020204" pitchFamily="34" charset="0"/>
              </a:rPr>
              <a:t>Спасибо за внимание</a:t>
            </a:r>
            <a:r>
              <a:rPr lang="en" sz="4800" dirty="0">
                <a:latin typeface="Century Gothic" panose="020B0502020202020204" pitchFamily="34" charset="0"/>
              </a:rPr>
              <a:t>!</a:t>
            </a:r>
            <a:endParaRPr sz="4800" dirty="0">
              <a:latin typeface="Century Gothic" panose="020B0502020202020204" pitchFamily="34" charset="0"/>
            </a:endParaRPr>
          </a:p>
        </p:txBody>
      </p:sp>
      <p:pic>
        <p:nvPicPr>
          <p:cNvPr id="8" name="Google Shape;1093;p76">
            <a:extLst>
              <a:ext uri="{FF2B5EF4-FFF2-40B4-BE49-F238E27FC236}">
                <a16:creationId xmlns:a16="http://schemas.microsoft.com/office/drawing/2014/main" id="{70861871-3B53-479B-A460-91FC37530BD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2332" y="2171651"/>
            <a:ext cx="2685800" cy="2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96;p76">
            <a:extLst>
              <a:ext uri="{FF2B5EF4-FFF2-40B4-BE49-F238E27FC236}">
                <a16:creationId xmlns:a16="http://schemas.microsoft.com/office/drawing/2014/main" id="{DEEC51A0-0AD0-4F9B-9EB8-86A490957D5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55747">
            <a:off x="8332647" y="1433524"/>
            <a:ext cx="1887295" cy="1966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97;p76">
            <a:extLst>
              <a:ext uri="{FF2B5EF4-FFF2-40B4-BE49-F238E27FC236}">
                <a16:creationId xmlns:a16="http://schemas.microsoft.com/office/drawing/2014/main" id="{2AE57F96-7E31-47DE-84BA-B83C9CAF570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52606" y="2640320"/>
            <a:ext cx="2094200" cy="174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098;p76">
            <a:extLst>
              <a:ext uri="{FF2B5EF4-FFF2-40B4-BE49-F238E27FC236}">
                <a16:creationId xmlns:a16="http://schemas.microsoft.com/office/drawing/2014/main" id="{403C9891-6682-457F-B3BF-9B70366D1A6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39157" y="3394126"/>
            <a:ext cx="839381" cy="8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099;p76">
            <a:extLst>
              <a:ext uri="{FF2B5EF4-FFF2-40B4-BE49-F238E27FC236}">
                <a16:creationId xmlns:a16="http://schemas.microsoft.com/office/drawing/2014/main" id="{57CEAC7C-EC90-40CD-B530-F439ACDDD34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956458">
            <a:off x="8073023" y="2303749"/>
            <a:ext cx="1001074" cy="2250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639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262;p44">
            <a:extLst>
              <a:ext uri="{FF2B5EF4-FFF2-40B4-BE49-F238E27FC236}">
                <a16:creationId xmlns:a16="http://schemas.microsoft.com/office/drawing/2014/main" id="{AD42F147-4680-44E7-BCBE-FD6C3BA9FB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712" y="-244152"/>
            <a:ext cx="4340777" cy="4289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7827" y="3953510"/>
            <a:ext cx="4265131" cy="3402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2093320" y="744244"/>
            <a:ext cx="4545291" cy="1520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3466433">
            <a:off x="10448188" y="-715328"/>
            <a:ext cx="1368133" cy="3115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8230476">
            <a:off x="10049653" y="4402690"/>
            <a:ext cx="4545287" cy="172446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Актуальность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61" name="Google Shape;261;p44"/>
          <p:cNvSpPr txBox="1">
            <a:spLocks noGrp="1"/>
          </p:cNvSpPr>
          <p:nvPr>
            <p:ph type="body" idx="1"/>
          </p:nvPr>
        </p:nvSpPr>
        <p:spPr>
          <a:xfrm>
            <a:off x="4100332" y="2202631"/>
            <a:ext cx="4665600" cy="31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rgbClr val="273D40"/>
              </a:buClr>
              <a:buSzPts val="600"/>
              <a:buNone/>
            </a:pPr>
            <a:r>
              <a:rPr lang="ru-RU" dirty="0">
                <a:latin typeface="Century Gothic" panose="020B0502020202020204" pitchFamily="34" charset="0"/>
              </a:rPr>
              <a:t>Необходимость современных, интерактивных методов обучения математике, а также отсутствием полноценных платформ для преподавателей математики с интегрированными возможностями лекционного воздействия и тестирования учеников.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266" name="Google Shape;266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476757">
            <a:off x="891754" y="4490406"/>
            <a:ext cx="1334767" cy="3000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43"/>
          <p:cNvGrpSpPr/>
          <p:nvPr/>
        </p:nvGrpSpPr>
        <p:grpSpPr>
          <a:xfrm>
            <a:off x="4411005" y="793166"/>
            <a:ext cx="3088280" cy="3540876"/>
            <a:chOff x="3329525" y="1640123"/>
            <a:chExt cx="2637351" cy="3510427"/>
          </a:xfrm>
        </p:grpSpPr>
        <p:pic>
          <p:nvPicPr>
            <p:cNvPr id="237" name="Google Shape;237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29525" y="1640123"/>
              <a:ext cx="2637351" cy="26252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43"/>
            <p:cNvPicPr preferRelativeResize="0"/>
            <p:nvPr/>
          </p:nvPicPr>
          <p:blipFill rotWithShape="1">
            <a:blip r:embed="rId3">
              <a:alphaModFix/>
            </a:blip>
            <a:srcRect t="15104" r="70676" b="15097"/>
            <a:stretch/>
          </p:blipFill>
          <p:spPr>
            <a:xfrm rot="5400000">
              <a:off x="4063387" y="3386038"/>
              <a:ext cx="1047401" cy="24816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5" name="Google Shape;25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215" y="1795483"/>
            <a:ext cx="1119175" cy="107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449261" y="973026"/>
            <a:ext cx="2603033" cy="2726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3369650" y="1607675"/>
            <a:ext cx="2576788" cy="272636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Электронное обучение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46" name="Google Shape;246;p4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r>
              <a:rPr lang="en">
                <a:latin typeface="Century Gothic" panose="020B0502020202020204" pitchFamily="34" charset="0"/>
              </a:rPr>
              <a:t>01</a:t>
            </a:r>
            <a:endParaRPr>
              <a:latin typeface="Century Gothic" panose="020B0502020202020204" pitchFamily="34" charset="0"/>
            </a:endParaRPr>
          </a:p>
        </p:txBody>
      </p:sp>
      <p:sp>
        <p:nvSpPr>
          <p:cNvPr id="247" name="Google Shape;247;p43"/>
          <p:cNvSpPr txBox="1">
            <a:spLocks noGrp="1"/>
          </p:cNvSpPr>
          <p:nvPr>
            <p:ph type="ctrTitle" idx="3"/>
          </p:nvPr>
        </p:nvSpPr>
        <p:spPr>
          <a:xfrm>
            <a:off x="8288741" y="2200459"/>
            <a:ext cx="2952228" cy="770400"/>
          </a:xfrm>
          <a:prstGeom prst="rect">
            <a:avLst/>
          </a:prstGeom>
        </p:spPr>
        <p:txBody>
          <a:bodyPr spcFirstLastPara="1" wrap="square" lIns="365733" tIns="0" rIns="121900" bIns="121900" anchor="t" anchorCtr="0">
            <a:no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Интерактивные методы обучения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r>
              <a:rPr lang="en">
                <a:latin typeface="Century Gothic" panose="020B0502020202020204" pitchFamily="34" charset="0"/>
              </a:rPr>
              <a:t>02</a:t>
            </a:r>
            <a:endParaRPr>
              <a:latin typeface="Century Gothic" panose="020B0502020202020204" pitchFamily="34" charset="0"/>
            </a:endParaRPr>
          </a:p>
        </p:txBody>
      </p:sp>
      <p:sp>
        <p:nvSpPr>
          <p:cNvPr id="240" name="Google Shape;240;p43"/>
          <p:cNvSpPr txBox="1">
            <a:spLocks noGrp="1"/>
          </p:cNvSpPr>
          <p:nvPr>
            <p:ph type="ctrTitle" idx="6"/>
          </p:nvPr>
        </p:nvSpPr>
        <p:spPr>
          <a:xfrm>
            <a:off x="950967" y="4654526"/>
            <a:ext cx="3224853" cy="1145181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Требования к </a:t>
            </a:r>
            <a:r>
              <a:rPr lang="ru-RU" dirty="0">
                <a:solidFill>
                  <a:srgbClr val="FAECD3"/>
                </a:solidFill>
                <a:latin typeface="Century Gothic" panose="020B0502020202020204" pitchFamily="34" charset="0"/>
              </a:rPr>
              <a:t>образовательным</a:t>
            </a:r>
            <a:r>
              <a:rPr lang="ru-RU" dirty="0">
                <a:latin typeface="Century Gothic" panose="020B0502020202020204" pitchFamily="34" charset="0"/>
              </a:rPr>
              <a:t> платформам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42" name="Google Shape;242;p43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r>
              <a:rPr lang="en">
                <a:latin typeface="Century Gothic" panose="020B0502020202020204" pitchFamily="34" charset="0"/>
              </a:rPr>
              <a:t>03</a:t>
            </a:r>
            <a:endParaRPr>
              <a:latin typeface="Century Gothic" panose="020B0502020202020204" pitchFamily="34" charset="0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ctrTitle" idx="9"/>
          </p:nvPr>
        </p:nvSpPr>
        <p:spPr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lvl="0"/>
            <a:r>
              <a:rPr lang="ru-RU" dirty="0">
                <a:latin typeface="Century Gothic" panose="020B0502020202020204" pitchFamily="34" charset="0"/>
              </a:rPr>
              <a:t>Актуальность и потребности</a:t>
            </a:r>
          </a:p>
        </p:txBody>
      </p:sp>
      <p:sp>
        <p:nvSpPr>
          <p:cNvPr id="252" name="Google Shape;252;p43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r>
              <a:rPr lang="en" dirty="0">
                <a:latin typeface="Century Gothic" panose="020B0502020202020204" pitchFamily="34" charset="0"/>
              </a:rPr>
              <a:t>04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43" name="Google Shape;243;p43"/>
          <p:cNvSpPr txBox="1">
            <a:spLocks noGrp="1"/>
          </p:cNvSpPr>
          <p:nvPr>
            <p:ph type="ctrTitle" idx="15"/>
          </p:nvPr>
        </p:nvSpPr>
        <p:spPr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Объектная и предметная область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92596A-D3C0-4C9D-91A7-8ED9BFB02D02}"/>
              </a:ext>
            </a:extLst>
          </p:cNvPr>
          <p:cNvSpPr txBox="1"/>
          <p:nvPr/>
        </p:nvSpPr>
        <p:spPr>
          <a:xfrm>
            <a:off x="4430620" y="4430661"/>
            <a:ext cx="3323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  <a:latin typeface="Century Gothic" panose="020B0502020202020204" pitchFamily="34" charset="0"/>
              </a:rPr>
              <a:t>Объектом исследования является эффективность внедрения интерактивных методов преподавания математики через персональный сайт преподавателя.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Цели и задачи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31" name="Google Shape;231;p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sz="1867" dirty="0">
                <a:solidFill>
                  <a:srgbClr val="E9C78C"/>
                </a:solidFill>
                <a:latin typeface="Century Gothic" panose="020B0502020202020204" pitchFamily="34" charset="0"/>
              </a:rPr>
              <a:t>Цель: разработка персонального сайта для преподавателя с интегрированными элементами лекционного материала и системой тестирования по теме "Занимательная алгебра".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ru-RU" sz="1867" dirty="0">
                <a:solidFill>
                  <a:schemeClr val="tx2">
                    <a:lumMod val="85000"/>
                  </a:schemeClr>
                </a:solidFill>
                <a:latin typeface="Century Gothic" panose="020B0502020202020204" pitchFamily="34" charset="0"/>
              </a:rPr>
              <a:t>Задачи: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ru-RU" sz="1867" dirty="0">
                <a:solidFill>
                  <a:schemeClr val="tx2">
                    <a:lumMod val="85000"/>
                  </a:schemeClr>
                </a:solidFill>
                <a:latin typeface="Century Gothic" panose="020B0502020202020204" pitchFamily="34" charset="0"/>
              </a:rPr>
              <a:t>    1. Проектирование пользовательского интерфейса сайта;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ru-RU" sz="1867" dirty="0">
                <a:solidFill>
                  <a:schemeClr val="tx2">
                    <a:lumMod val="85000"/>
                  </a:schemeClr>
                </a:solidFill>
                <a:latin typeface="Century Gothic" panose="020B0502020202020204" pitchFamily="34" charset="0"/>
              </a:rPr>
              <a:t>    2. Создание системы тестирования;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ru-RU" sz="1867" dirty="0">
                <a:solidFill>
                  <a:schemeClr val="tx2">
                    <a:lumMod val="85000"/>
                  </a:schemeClr>
                </a:solidFill>
                <a:latin typeface="Century Gothic" panose="020B0502020202020204" pitchFamily="34" charset="0"/>
              </a:rPr>
              <a:t>    3. Адаптация под различные устройства</a:t>
            </a:r>
            <a:endParaRPr sz="1867" dirty="0">
              <a:solidFill>
                <a:schemeClr val="tx2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Google Shape;262;p44">
            <a:extLst>
              <a:ext uri="{FF2B5EF4-FFF2-40B4-BE49-F238E27FC236}">
                <a16:creationId xmlns:a16="http://schemas.microsoft.com/office/drawing/2014/main" id="{F6E148DD-81B5-4A60-85A8-DE3665D5088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828" y="2734493"/>
            <a:ext cx="4980081" cy="4029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>
            <a:spLocks noGrp="1"/>
          </p:cNvSpPr>
          <p:nvPr>
            <p:ph type="ctrTitle"/>
          </p:nvPr>
        </p:nvSpPr>
        <p:spPr>
          <a:xfrm>
            <a:off x="517766" y="437976"/>
            <a:ext cx="7115881" cy="1556467"/>
          </a:xfrm>
          <a:prstGeom prst="rect">
            <a:avLst/>
          </a:prstGeom>
        </p:spPr>
        <p:txBody>
          <a:bodyPr spcFirstLastPara="1" wrap="square" lIns="121900" tIns="195067" rIns="121900" bIns="121900" anchor="t" anchorCtr="0">
            <a:noAutofit/>
          </a:bodyPr>
          <a:lstStyle/>
          <a:p>
            <a:r>
              <a:rPr lang="ru-RU" sz="4267" dirty="0">
                <a:latin typeface="Century Gothic" panose="020B0502020202020204" pitchFamily="34" charset="0"/>
              </a:rPr>
              <a:t>Инструментальные средства разработки</a:t>
            </a:r>
            <a:endParaRPr sz="4267" dirty="0">
              <a:latin typeface="Century Gothic" panose="020B0502020202020204" pitchFamily="34" charset="0"/>
            </a:endParaRPr>
          </a:p>
        </p:txBody>
      </p:sp>
      <p:sp>
        <p:nvSpPr>
          <p:cNvPr id="274" name="Google Shape;274;p45"/>
          <p:cNvSpPr txBox="1">
            <a:spLocks noGrp="1"/>
          </p:cNvSpPr>
          <p:nvPr>
            <p:ph type="subTitle" idx="1"/>
          </p:nvPr>
        </p:nvSpPr>
        <p:spPr>
          <a:xfrm>
            <a:off x="528265" y="2213520"/>
            <a:ext cx="5326800" cy="121548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ru-RU" sz="2667" dirty="0">
                <a:solidFill>
                  <a:srgbClr val="E9C78C"/>
                </a:solidFill>
                <a:latin typeface="Century Gothic" panose="020B0502020202020204" pitchFamily="34" charset="0"/>
                <a:cs typeface="Amatic SC" panose="020B0604020202020204" charset="-79"/>
              </a:rPr>
              <a:t>Языки программирования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ru-RU" dirty="0">
                <a:solidFill>
                  <a:srgbClr val="FAECD3"/>
                </a:solidFill>
                <a:latin typeface="Century Gothic" panose="020B0502020202020204" pitchFamily="34" charset="0"/>
                <a:cs typeface="Amatic SC" panose="020B0604020202020204" charset="-79"/>
              </a:rPr>
              <a:t>1. </a:t>
            </a:r>
            <a:r>
              <a:rPr lang="en-US" dirty="0">
                <a:solidFill>
                  <a:srgbClr val="FAECD3"/>
                </a:solidFill>
                <a:latin typeface="Century Gothic" panose="020B0502020202020204" pitchFamily="34" charset="0"/>
                <a:cs typeface="Amatic SC" panose="020B0604020202020204" charset="-79"/>
              </a:rPr>
              <a:t>JavaScript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FAECD3"/>
                </a:solidFill>
                <a:latin typeface="Century Gothic" panose="020B0502020202020204" pitchFamily="34" charset="0"/>
                <a:cs typeface="Amatic SC" panose="020B0604020202020204" charset="-79"/>
              </a:rPr>
              <a:t>2. PHP</a:t>
            </a:r>
            <a:endParaRPr lang="ru-RU" dirty="0">
              <a:solidFill>
                <a:srgbClr val="FAECD3"/>
              </a:solidFill>
              <a:latin typeface="Century Gothic" panose="020B0502020202020204" pitchFamily="34" charset="0"/>
              <a:cs typeface="Amatic SC" panose="020B0604020202020204" charset="-79"/>
            </a:endParaRPr>
          </a:p>
          <a:p>
            <a:pPr marL="0" indent="0">
              <a:buClr>
                <a:schemeClr val="dk1"/>
              </a:buClr>
              <a:buSzPts val="1100"/>
            </a:pPr>
            <a:endParaRPr sz="2667" dirty="0">
              <a:solidFill>
                <a:srgbClr val="E9C78C"/>
              </a:solidFill>
              <a:latin typeface="Century Gothic" panose="020B0502020202020204" pitchFamily="34" charset="0"/>
              <a:cs typeface="Amatic SC" panose="020B0604020202020204" charset="-79"/>
            </a:endParaRPr>
          </a:p>
        </p:txBody>
      </p:sp>
      <p:grpSp>
        <p:nvGrpSpPr>
          <p:cNvPr id="275" name="Google Shape;275;p45"/>
          <p:cNvGrpSpPr/>
          <p:nvPr/>
        </p:nvGrpSpPr>
        <p:grpSpPr>
          <a:xfrm>
            <a:off x="7144168" y="-290799"/>
            <a:ext cx="4873265" cy="8109601"/>
            <a:chOff x="5358125" y="-218100"/>
            <a:chExt cx="3654949" cy="6082201"/>
          </a:xfrm>
        </p:grpSpPr>
        <p:pic>
          <p:nvPicPr>
            <p:cNvPr id="276" name="Google Shape;276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58125" y="-218100"/>
              <a:ext cx="3571874" cy="3555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441200" y="2308600"/>
              <a:ext cx="3571874" cy="35555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8" name="Google Shape;27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5216" y="3078123"/>
            <a:ext cx="2377133" cy="2236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9111238" y="1968565"/>
            <a:ext cx="1792433" cy="1556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6667" y="2365933"/>
            <a:ext cx="1119175" cy="107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337103">
            <a:off x="8012266" y="4031299"/>
            <a:ext cx="1847967" cy="166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796255" y="4390301"/>
            <a:ext cx="1334212" cy="6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74;p45">
            <a:extLst>
              <a:ext uri="{FF2B5EF4-FFF2-40B4-BE49-F238E27FC236}">
                <a16:creationId xmlns:a16="http://schemas.microsoft.com/office/drawing/2014/main" id="{E70AAFFA-19E1-4D18-97D4-EBF8CEBDE888}"/>
              </a:ext>
            </a:extLst>
          </p:cNvPr>
          <p:cNvSpPr txBox="1">
            <a:spLocks/>
          </p:cNvSpPr>
          <p:nvPr/>
        </p:nvSpPr>
        <p:spPr>
          <a:xfrm>
            <a:off x="513051" y="3471504"/>
            <a:ext cx="5326800" cy="96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4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ru-RU" sz="2667" dirty="0">
                <a:solidFill>
                  <a:srgbClr val="E9C78C"/>
                </a:solidFill>
                <a:latin typeface="Century Gothic" panose="020B0502020202020204" pitchFamily="34" charset="0"/>
                <a:cs typeface="Amatic SC" panose="020B0604020202020204" charset="-79"/>
              </a:rPr>
              <a:t>Язык разметки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ru-RU" sz="1867" dirty="0">
                <a:solidFill>
                  <a:srgbClr val="FAECD3"/>
                </a:solidFill>
                <a:latin typeface="Century Gothic" panose="020B0502020202020204" pitchFamily="34" charset="0"/>
                <a:cs typeface="Amatic SC" panose="020B0604020202020204" charset="-79"/>
              </a:rPr>
              <a:t>1. </a:t>
            </a:r>
            <a:r>
              <a:rPr lang="en-US" sz="1867" dirty="0">
                <a:solidFill>
                  <a:srgbClr val="FAECD3"/>
                </a:solidFill>
                <a:latin typeface="Century Gothic" panose="020B0502020202020204" pitchFamily="34" charset="0"/>
                <a:cs typeface="Amatic SC" panose="020B0604020202020204" charset="-79"/>
              </a:rPr>
              <a:t>HTML</a:t>
            </a:r>
            <a:endParaRPr lang="ru-RU" sz="1867" dirty="0">
              <a:solidFill>
                <a:srgbClr val="FAECD3"/>
              </a:solidFill>
              <a:latin typeface="Century Gothic" panose="020B0502020202020204" pitchFamily="34" charset="0"/>
              <a:cs typeface="Amatic SC" panose="020B0604020202020204" charset="-79"/>
            </a:endParaRPr>
          </a:p>
          <a:p>
            <a:pPr marL="0" indent="0">
              <a:buClr>
                <a:schemeClr val="dk1"/>
              </a:buClr>
              <a:buSzPts val="1100"/>
            </a:pPr>
            <a:endParaRPr lang="ru-RU" sz="2667" dirty="0">
              <a:solidFill>
                <a:srgbClr val="E9C78C"/>
              </a:solidFill>
              <a:latin typeface="Century Gothic" panose="020B0502020202020204" pitchFamily="34" charset="0"/>
              <a:cs typeface="Amatic SC" panose="020B0604020202020204" charset="-79"/>
            </a:endParaRPr>
          </a:p>
        </p:txBody>
      </p:sp>
      <p:sp>
        <p:nvSpPr>
          <p:cNvPr id="13" name="Google Shape;274;p45">
            <a:extLst>
              <a:ext uri="{FF2B5EF4-FFF2-40B4-BE49-F238E27FC236}">
                <a16:creationId xmlns:a16="http://schemas.microsoft.com/office/drawing/2014/main" id="{A6CEAE87-AD63-4E4A-B2C9-AF433D57BF34}"/>
              </a:ext>
            </a:extLst>
          </p:cNvPr>
          <p:cNvSpPr txBox="1">
            <a:spLocks/>
          </p:cNvSpPr>
          <p:nvPr/>
        </p:nvSpPr>
        <p:spPr>
          <a:xfrm>
            <a:off x="513051" y="4481238"/>
            <a:ext cx="5326800" cy="96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4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ru-RU" sz="2667" dirty="0">
                <a:solidFill>
                  <a:srgbClr val="E9C78C"/>
                </a:solidFill>
                <a:latin typeface="Century Gothic" panose="020B0502020202020204" pitchFamily="34" charset="0"/>
                <a:cs typeface="Amatic SC" panose="020B0604020202020204" charset="-79"/>
              </a:rPr>
              <a:t>Язык</a:t>
            </a:r>
            <a:r>
              <a:rPr lang="en-US" sz="2667" dirty="0">
                <a:solidFill>
                  <a:srgbClr val="E9C78C"/>
                </a:solidFill>
                <a:latin typeface="Century Gothic" panose="020B0502020202020204" pitchFamily="34" charset="0"/>
                <a:cs typeface="Amatic SC" panose="020B0604020202020204" charset="-79"/>
              </a:rPr>
              <a:t> </a:t>
            </a:r>
            <a:r>
              <a:rPr lang="ru-RU" sz="2667" dirty="0">
                <a:solidFill>
                  <a:srgbClr val="E9C78C"/>
                </a:solidFill>
                <a:latin typeface="Century Gothic" panose="020B0502020202020204" pitchFamily="34" charset="0"/>
                <a:cs typeface="Amatic SC" panose="020B0604020202020204" charset="-79"/>
              </a:rPr>
              <a:t>стилей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ru-RU" sz="1867" dirty="0">
                <a:solidFill>
                  <a:srgbClr val="FAECD3"/>
                </a:solidFill>
                <a:latin typeface="Century Gothic" panose="020B0502020202020204" pitchFamily="34" charset="0"/>
                <a:cs typeface="Amatic SC" panose="020B0604020202020204" charset="-79"/>
              </a:rPr>
              <a:t>1. </a:t>
            </a:r>
            <a:r>
              <a:rPr lang="en-US" sz="1867" dirty="0">
                <a:solidFill>
                  <a:srgbClr val="FAECD3"/>
                </a:solidFill>
                <a:latin typeface="Century Gothic" panose="020B0502020202020204" pitchFamily="34" charset="0"/>
                <a:cs typeface="Amatic SC" panose="020B0604020202020204" charset="-79"/>
              </a:rPr>
              <a:t>CSS</a:t>
            </a:r>
            <a:endParaRPr lang="ru-RU" sz="1867" dirty="0">
              <a:solidFill>
                <a:srgbClr val="FAECD3"/>
              </a:solidFill>
              <a:latin typeface="Century Gothic" panose="020B0502020202020204" pitchFamily="34" charset="0"/>
              <a:cs typeface="Amatic SC" panose="020B0604020202020204" charset="-79"/>
            </a:endParaRPr>
          </a:p>
          <a:p>
            <a:pPr marL="0" indent="0">
              <a:buClr>
                <a:schemeClr val="dk1"/>
              </a:buClr>
              <a:buSzPts val="1100"/>
            </a:pPr>
            <a:endParaRPr lang="ru-RU" sz="2667" dirty="0">
              <a:solidFill>
                <a:srgbClr val="E9C78C"/>
              </a:solidFill>
              <a:latin typeface="Century Gothic" panose="020B0502020202020204" pitchFamily="34" charset="0"/>
              <a:cs typeface="Amatic SC" panose="020B0604020202020204" charset="-79"/>
            </a:endParaRPr>
          </a:p>
        </p:txBody>
      </p:sp>
      <p:pic>
        <p:nvPicPr>
          <p:cNvPr id="14" name="Google Shape;281;p45">
            <a:extLst>
              <a:ext uri="{FF2B5EF4-FFF2-40B4-BE49-F238E27FC236}">
                <a16:creationId xmlns:a16="http://schemas.microsoft.com/office/drawing/2014/main" id="{AE2D5FA3-5EF1-440E-8002-B046B9CBBDA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868176">
            <a:off x="1128619" y="-628096"/>
            <a:ext cx="1847967" cy="166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19;p52">
            <a:extLst>
              <a:ext uri="{FF2B5EF4-FFF2-40B4-BE49-F238E27FC236}">
                <a16:creationId xmlns:a16="http://schemas.microsoft.com/office/drawing/2014/main" id="{98A2A59B-9A2E-43A8-96AD-FDA674479EC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236499" y="-328833"/>
            <a:ext cx="2576788" cy="272636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6"/>
          <p:cNvSpPr txBox="1">
            <a:spLocks noGrp="1"/>
          </p:cNvSpPr>
          <p:nvPr>
            <p:ph type="title"/>
          </p:nvPr>
        </p:nvSpPr>
        <p:spPr>
          <a:xfrm>
            <a:off x="944800" y="401544"/>
            <a:ext cx="10302400" cy="7072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Спецификации ПО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F6A520-4D3A-41FF-A1CB-21BAD519361B}"/>
              </a:ext>
            </a:extLst>
          </p:cNvPr>
          <p:cNvSpPr txBox="1"/>
          <p:nvPr/>
        </p:nvSpPr>
        <p:spPr>
          <a:xfrm>
            <a:off x="944801" y="1703157"/>
            <a:ext cx="103023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E9C78C"/>
                </a:solidFill>
                <a:latin typeface="Century Gothic" panose="020B0502020202020204" pitchFamily="34" charset="0"/>
              </a:rPr>
              <a:t>В данной работе представлены диаграммы и схемы.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F27C2BF-FA8F-48E2-BD95-776AC1262AB0}"/>
              </a:ext>
            </a:extLst>
          </p:cNvPr>
          <p:cNvSpPr/>
          <p:nvPr/>
        </p:nvSpPr>
        <p:spPr>
          <a:xfrm>
            <a:off x="4143882" y="3137218"/>
            <a:ext cx="4355684" cy="2410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33" dirty="0">
                <a:solidFill>
                  <a:srgbClr val="E9C78C"/>
                </a:solidFill>
                <a:latin typeface="Century Gothic" panose="020B0502020202020204" pitchFamily="34" charset="0"/>
              </a:rPr>
              <a:t>Диаграммы:</a:t>
            </a:r>
          </a:p>
          <a:p>
            <a:r>
              <a:rPr lang="ru-RU" dirty="0">
                <a:solidFill>
                  <a:srgbClr val="FAECD3"/>
                </a:solidFill>
                <a:latin typeface="Century Gothic" panose="020B0502020202020204" pitchFamily="34" charset="0"/>
              </a:rPr>
              <a:t>    1. Вариантов использования</a:t>
            </a:r>
          </a:p>
          <a:p>
            <a:r>
              <a:rPr lang="ru-RU" dirty="0">
                <a:solidFill>
                  <a:srgbClr val="FAECD3"/>
                </a:solidFill>
                <a:latin typeface="Century Gothic" panose="020B0502020202020204" pitchFamily="34" charset="0"/>
              </a:rPr>
              <a:t>    2. Последовательностей</a:t>
            </a:r>
          </a:p>
          <a:p>
            <a:r>
              <a:rPr lang="ru-RU" dirty="0">
                <a:solidFill>
                  <a:srgbClr val="FAECD3"/>
                </a:solidFill>
                <a:latin typeface="Century Gothic" panose="020B0502020202020204" pitchFamily="34" charset="0"/>
              </a:rPr>
              <a:t>    3. </a:t>
            </a:r>
            <a:r>
              <a:rPr lang="en-US" dirty="0">
                <a:solidFill>
                  <a:srgbClr val="FAECD3"/>
                </a:solidFill>
                <a:latin typeface="Century Gothic" panose="020B0502020202020204" pitchFamily="34" charset="0"/>
              </a:rPr>
              <a:t>ER-</a:t>
            </a:r>
            <a:r>
              <a:rPr lang="ru-RU" dirty="0">
                <a:solidFill>
                  <a:srgbClr val="FAECD3"/>
                </a:solidFill>
                <a:latin typeface="Century Gothic" panose="020B0502020202020204" pitchFamily="34" charset="0"/>
              </a:rPr>
              <a:t>диаграмма</a:t>
            </a:r>
          </a:p>
          <a:p>
            <a:endParaRPr lang="ru-RU" dirty="0">
              <a:solidFill>
                <a:srgbClr val="FAECD3"/>
              </a:solidFill>
              <a:latin typeface="Century Gothic" panose="020B0502020202020204" pitchFamily="34" charset="0"/>
            </a:endParaRPr>
          </a:p>
          <a:p>
            <a:r>
              <a:rPr lang="ru-RU" sz="2133" dirty="0">
                <a:solidFill>
                  <a:srgbClr val="E9C78C"/>
                </a:solidFill>
                <a:latin typeface="Century Gothic" panose="020B0502020202020204" pitchFamily="34" charset="0"/>
              </a:rPr>
              <a:t>Схемы:</a:t>
            </a:r>
          </a:p>
          <a:p>
            <a:r>
              <a:rPr lang="ru-RU" dirty="0">
                <a:solidFill>
                  <a:srgbClr val="FAECD3"/>
                </a:solidFill>
                <a:latin typeface="Century Gothic" panose="020B0502020202020204" pitchFamily="34" charset="0"/>
              </a:rPr>
              <a:t>    1. Структурная</a:t>
            </a:r>
          </a:p>
          <a:p>
            <a:r>
              <a:rPr lang="ru-RU" dirty="0">
                <a:solidFill>
                  <a:srgbClr val="FAECD3"/>
                </a:solidFill>
                <a:latin typeface="Century Gothic" panose="020B0502020202020204" pitchFamily="34" charset="0"/>
              </a:rPr>
              <a:t>    2. Функциональная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325;p48">
            <a:extLst>
              <a:ext uri="{FF2B5EF4-FFF2-40B4-BE49-F238E27FC236}">
                <a16:creationId xmlns:a16="http://schemas.microsoft.com/office/drawing/2014/main" id="{C259F763-CF04-4ADE-BB86-DB46028DB7A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985505" flipH="1">
            <a:off x="-1633405" y="1000876"/>
            <a:ext cx="9540935" cy="3874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176" y="0"/>
            <a:ext cx="6596417" cy="633175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7"/>
          <p:cNvSpPr txBox="1">
            <a:spLocks noGrp="1"/>
          </p:cNvSpPr>
          <p:nvPr>
            <p:ph type="title" idx="2"/>
          </p:nvPr>
        </p:nvSpPr>
        <p:spPr>
          <a:xfrm>
            <a:off x="66409" y="146257"/>
            <a:ext cx="12059183" cy="10827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ru-RU" sz="3200" dirty="0">
                <a:solidFill>
                  <a:srgbClr val="E9C78C"/>
                </a:solidFill>
                <a:latin typeface="Century Gothic" panose="020B0502020202020204" pitchFamily="34" charset="0"/>
              </a:rPr>
              <a:t>Диаграмма вариантов использования и </a:t>
            </a:r>
            <a:r>
              <a:rPr lang="en-US" sz="3200" dirty="0">
                <a:solidFill>
                  <a:srgbClr val="E9C78C"/>
                </a:solidFill>
                <a:latin typeface="Century Gothic" panose="020B0502020202020204" pitchFamily="34" charset="0"/>
              </a:rPr>
              <a:t>ER-</a:t>
            </a:r>
            <a:r>
              <a:rPr lang="ru-RU" sz="3200" dirty="0">
                <a:solidFill>
                  <a:srgbClr val="E9C78C"/>
                </a:solidFill>
                <a:latin typeface="Century Gothic" panose="020B0502020202020204" pitchFamily="34" charset="0"/>
              </a:rPr>
              <a:t>диаграмма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C1B3759-1719-453A-8C73-FC514A005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884" y="2709211"/>
            <a:ext cx="7904531" cy="4002532"/>
          </a:xfrm>
          <a:prstGeom prst="rect">
            <a:avLst/>
          </a:prstGeom>
        </p:spPr>
      </p:pic>
      <p:pic>
        <p:nvPicPr>
          <p:cNvPr id="19" name="Google Shape;342;p49">
            <a:extLst>
              <a:ext uri="{FF2B5EF4-FFF2-40B4-BE49-F238E27FC236}">
                <a16:creationId xmlns:a16="http://schemas.microsoft.com/office/drawing/2014/main" id="{7F294064-8DB1-4763-8A0A-AF121F61542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336617">
            <a:off x="6432218" y="1079962"/>
            <a:ext cx="2516765" cy="2269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E9E0EA8-D2E9-43C8-9B58-03BADAB0F98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8" y="1033225"/>
            <a:ext cx="6125683" cy="18773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3" y="0"/>
            <a:ext cx="6301088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528;p58">
            <a:extLst>
              <a:ext uri="{FF2B5EF4-FFF2-40B4-BE49-F238E27FC236}">
                <a16:creationId xmlns:a16="http://schemas.microsoft.com/office/drawing/2014/main" id="{1E3A90ED-38E5-49E6-9948-02A50207D428}"/>
              </a:ext>
            </a:extLst>
          </p:cNvPr>
          <p:cNvGrpSpPr/>
          <p:nvPr/>
        </p:nvGrpSpPr>
        <p:grpSpPr>
          <a:xfrm>
            <a:off x="6464309" y="44355"/>
            <a:ext cx="5727691" cy="6813645"/>
            <a:chOff x="-734425" y="725975"/>
            <a:chExt cx="2684700" cy="3691500"/>
          </a:xfrm>
        </p:grpSpPr>
        <p:sp>
          <p:nvSpPr>
            <p:cNvPr id="15" name="Google Shape;529;p58">
              <a:extLst>
                <a:ext uri="{FF2B5EF4-FFF2-40B4-BE49-F238E27FC236}">
                  <a16:creationId xmlns:a16="http://schemas.microsoft.com/office/drawing/2014/main" id="{A576D234-5838-4B52-9EC6-5B18BCE50A31}"/>
                </a:ext>
              </a:extLst>
            </p:cNvPr>
            <p:cNvSpPr/>
            <p:nvPr/>
          </p:nvSpPr>
          <p:spPr>
            <a:xfrm>
              <a:off x="-734425" y="725975"/>
              <a:ext cx="2684700" cy="3691500"/>
            </a:xfrm>
            <a:prstGeom prst="roundRect">
              <a:avLst>
                <a:gd name="adj" fmla="val 4846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30;p58">
              <a:extLst>
                <a:ext uri="{FF2B5EF4-FFF2-40B4-BE49-F238E27FC236}">
                  <a16:creationId xmlns:a16="http://schemas.microsoft.com/office/drawing/2014/main" id="{F32F5075-BFDC-481E-AF0D-72E56A3BC399}"/>
                </a:ext>
              </a:extLst>
            </p:cNvPr>
            <p:cNvSpPr/>
            <p:nvPr/>
          </p:nvSpPr>
          <p:spPr>
            <a:xfrm>
              <a:off x="515525" y="4253150"/>
              <a:ext cx="184800" cy="1095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531;p58">
              <a:extLst>
                <a:ext uri="{FF2B5EF4-FFF2-40B4-BE49-F238E27FC236}">
                  <a16:creationId xmlns:a16="http://schemas.microsoft.com/office/drawing/2014/main" id="{263013CB-092F-46EA-A0C7-F900D745B222}"/>
                </a:ext>
              </a:extLst>
            </p:cNvPr>
            <p:cNvSpPr/>
            <p:nvPr/>
          </p:nvSpPr>
          <p:spPr>
            <a:xfrm>
              <a:off x="577175" y="801325"/>
              <a:ext cx="61500" cy="61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532;p58">
              <a:extLst>
                <a:ext uri="{FF2B5EF4-FFF2-40B4-BE49-F238E27FC236}">
                  <a16:creationId xmlns:a16="http://schemas.microsoft.com/office/drawing/2014/main" id="{D39D332A-498D-43AC-A46F-F119F6CE6D42}"/>
                </a:ext>
              </a:extLst>
            </p:cNvPr>
            <p:cNvSpPr/>
            <p:nvPr/>
          </p:nvSpPr>
          <p:spPr>
            <a:xfrm>
              <a:off x="-537625" y="945150"/>
              <a:ext cx="2291100" cy="32700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9" name="Google Shape;419;p52">
            <a:extLst>
              <a:ext uri="{FF2B5EF4-FFF2-40B4-BE49-F238E27FC236}">
                <a16:creationId xmlns:a16="http://schemas.microsoft.com/office/drawing/2014/main" id="{D0F3074E-EB91-4CB9-8C7F-77EF664F28F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736879" y="-472053"/>
            <a:ext cx="3179245" cy="3465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277333" y="-1288133"/>
            <a:ext cx="4762499" cy="474066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8"/>
          <p:cNvSpPr txBox="1">
            <a:spLocks noGrp="1"/>
          </p:cNvSpPr>
          <p:nvPr>
            <p:ph type="title"/>
          </p:nvPr>
        </p:nvSpPr>
        <p:spPr>
          <a:xfrm>
            <a:off x="1164849" y="296948"/>
            <a:ext cx="5281139" cy="119582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ru-RU" sz="3200" dirty="0">
                <a:latin typeface="Century Gothic" panose="020B0502020202020204" pitchFamily="34" charset="0"/>
              </a:rPr>
              <a:t>Диаграмма последовательностей</a:t>
            </a:r>
            <a:endParaRPr sz="3200" dirty="0">
              <a:latin typeface="Century Gothic" panose="020B0502020202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582AA7D-4A00-4C79-BFA9-9B344DD3D04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75" y="448901"/>
            <a:ext cx="4887963" cy="60356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380" y="248705"/>
            <a:ext cx="4762499" cy="474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50532" y="1521037"/>
            <a:ext cx="5868537" cy="5761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526;p58">
            <a:extLst>
              <a:ext uri="{FF2B5EF4-FFF2-40B4-BE49-F238E27FC236}">
                <a16:creationId xmlns:a16="http://schemas.microsoft.com/office/drawing/2014/main" id="{49BBF071-0937-4BFF-98B8-B9CFB64DC08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619958">
            <a:off x="-1614664" y="714949"/>
            <a:ext cx="7587559" cy="32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527;p58">
            <a:extLst>
              <a:ext uri="{FF2B5EF4-FFF2-40B4-BE49-F238E27FC236}">
                <a16:creationId xmlns:a16="http://schemas.microsoft.com/office/drawing/2014/main" id="{6E8C43F7-F4FA-4C94-9D12-DEFB863F8B2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810217">
            <a:off x="-1937616" y="2789710"/>
            <a:ext cx="6525959" cy="3397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10EE625-920B-4AD8-93DA-D73DDE47A50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941471" y="863157"/>
            <a:ext cx="4577240" cy="5870040"/>
          </a:xfrm>
          <a:prstGeom prst="rect">
            <a:avLst/>
          </a:prstGeom>
        </p:spPr>
      </p:pic>
      <p:sp>
        <p:nvSpPr>
          <p:cNvPr id="352" name="Google Shape;352;p50"/>
          <p:cNvSpPr txBox="1">
            <a:spLocks noGrp="1"/>
          </p:cNvSpPr>
          <p:nvPr>
            <p:ph type="title"/>
          </p:nvPr>
        </p:nvSpPr>
        <p:spPr>
          <a:xfrm>
            <a:off x="266910" y="114054"/>
            <a:ext cx="11682484" cy="66691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ru-RU" sz="3733" dirty="0">
                <a:latin typeface="Century Gothic" panose="020B0502020202020204" pitchFamily="34" charset="0"/>
              </a:rPr>
              <a:t>Структурная и функциональная схемы</a:t>
            </a:r>
            <a:endParaRPr sz="3733" dirty="0">
              <a:latin typeface="Century Gothic" panose="020B0502020202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5F6EF71-5BED-44B2-803D-5D9C72EBDFFE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66910" y="1129803"/>
            <a:ext cx="6056553" cy="2407867"/>
          </a:xfrm>
          <a:prstGeom prst="rect">
            <a:avLst/>
          </a:prstGeom>
        </p:spPr>
      </p:pic>
      <p:pic>
        <p:nvPicPr>
          <p:cNvPr id="18" name="Google Shape;452;p54">
            <a:extLst>
              <a:ext uri="{FF2B5EF4-FFF2-40B4-BE49-F238E27FC236}">
                <a16:creationId xmlns:a16="http://schemas.microsoft.com/office/drawing/2014/main" id="{2C7B2CB8-E69B-4FBC-97AE-98D514FA10E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6623827">
            <a:off x="4990696" y="4661185"/>
            <a:ext cx="2366725" cy="2134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Black and Gold Pitch Deck by Slidesgo">
  <a:themeElements>
    <a:clrScheme name="Simple Light">
      <a:dk1>
        <a:srgbClr val="000000"/>
      </a:dk1>
      <a:lt1>
        <a:srgbClr val="E9C78C"/>
      </a:lt1>
      <a:dk2>
        <a:srgbClr val="FAECD3"/>
      </a:dk2>
      <a:lt2>
        <a:srgbClr val="FFFFFF"/>
      </a:lt2>
      <a:accent1>
        <a:srgbClr val="E2E2E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314</Words>
  <Application>Microsoft Office PowerPoint</Application>
  <PresentationFormat>Широкоэкранный</PresentationFormat>
  <Paragraphs>62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5" baseType="lpstr">
      <vt:lpstr>Anaheim</vt:lpstr>
      <vt:lpstr>Arial</vt:lpstr>
      <vt:lpstr>Bebas Neue</vt:lpstr>
      <vt:lpstr>Calibri</vt:lpstr>
      <vt:lpstr>Cardo</vt:lpstr>
      <vt:lpstr>Century Gothic</vt:lpstr>
      <vt:lpstr>Fira Sans Condensed Medium</vt:lpstr>
      <vt:lpstr>Fira Sans Extra Condensed Medium</vt:lpstr>
      <vt:lpstr>Josefin Sans</vt:lpstr>
      <vt:lpstr>Open Sans</vt:lpstr>
      <vt:lpstr>Roboto Condensed Light</vt:lpstr>
      <vt:lpstr>Teko</vt:lpstr>
      <vt:lpstr>1_Black and Gold Pitch Deck by Slidesgo</vt:lpstr>
      <vt:lpstr>ВЫПУСКНАЯ КВАЛИФИКАЦИОННАЯ РАБОТА  </vt:lpstr>
      <vt:lpstr>Актуальность</vt:lpstr>
      <vt:lpstr>Электронное обучение</vt:lpstr>
      <vt:lpstr>Цели и задачи</vt:lpstr>
      <vt:lpstr>Инструментальные средства разработки</vt:lpstr>
      <vt:lpstr>Спецификации ПО</vt:lpstr>
      <vt:lpstr>Диаграмма вариантов использования и ER-диаграмма</vt:lpstr>
      <vt:lpstr>Диаграмма последовательностей</vt:lpstr>
      <vt:lpstr>Структурная и функциональная схемы</vt:lpstr>
      <vt:lpstr>Результаты проектирования ПО</vt:lpstr>
      <vt:lpstr>Достоинства и недостатки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</dc:title>
  <dc:creator>Максим</dc:creator>
  <cp:lastModifiedBy>Максим</cp:lastModifiedBy>
  <cp:revision>3</cp:revision>
  <dcterms:created xsi:type="dcterms:W3CDTF">2024-05-13T16:16:25Z</dcterms:created>
  <dcterms:modified xsi:type="dcterms:W3CDTF">2024-05-29T13:13:16Z</dcterms:modified>
</cp:coreProperties>
</file>