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CC5A202-2D9F-49A8-866F-27D03E081378}">
          <p14:sldIdLst>
            <p14:sldId id="256"/>
            <p14:sldId id="257"/>
            <p14:sldId id="258"/>
            <p14:sldId id="259"/>
            <p14:sldId id="260"/>
            <p14:sldId id="267"/>
            <p14:sldId id="261"/>
            <p14:sldId id="262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d890b606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dd890b606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d8678ff28_4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dd8678ff28_4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d8678ff28_4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dd8678ff28_4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d890b606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dd890b606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77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d890b606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dd890b606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d8678ff2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dd8678ff2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d8678ff28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dd8678ff28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d8678ff28_4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d8678ff28_4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90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d8678ff28_4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d8678ff28_4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d8678ff28_4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d8678ff28_4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d8678ff28_4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d8678ff28_4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2464678" y="3387793"/>
            <a:ext cx="42147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3515194" y="1124263"/>
            <a:ext cx="2113800" cy="2102400"/>
          </a:xfrm>
          <a:prstGeom prst="diamond">
            <a:avLst/>
          </a:prstGeom>
          <a:solidFill>
            <a:srgbClr val="57BE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l="28826" t="24319" r="31744" b="34781"/>
          <a:stretch/>
        </p:blipFill>
        <p:spPr>
          <a:xfrm>
            <a:off x="4167265" y="1703257"/>
            <a:ext cx="809468" cy="94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+ 1 column">
  <p:cSld name="1_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3184" y="588441"/>
            <a:ext cx="3514725" cy="396661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0" y="0"/>
            <a:ext cx="4241095" cy="5143500"/>
          </a:xfrm>
          <a:custGeom>
            <a:avLst/>
            <a:gdLst/>
            <a:ahLst/>
            <a:cxnLst/>
            <a:rect l="l" t="t" r="r" b="b"/>
            <a:pathLst>
              <a:path w="5654793" h="6858000" extrusionOk="0">
                <a:moveTo>
                  <a:pt x="2128928" y="5073571"/>
                </a:moveTo>
                <a:lnTo>
                  <a:pt x="1631380" y="5575143"/>
                </a:lnTo>
                <a:lnTo>
                  <a:pt x="2128928" y="6076714"/>
                </a:lnTo>
                <a:lnTo>
                  <a:pt x="2626476" y="5575143"/>
                </a:lnTo>
                <a:close/>
                <a:moveTo>
                  <a:pt x="2827397" y="1282857"/>
                </a:moveTo>
                <a:lnTo>
                  <a:pt x="698469" y="3429000"/>
                </a:lnTo>
                <a:lnTo>
                  <a:pt x="2827397" y="5575143"/>
                </a:lnTo>
                <a:lnTo>
                  <a:pt x="4956324" y="3429000"/>
                </a:lnTo>
                <a:close/>
                <a:moveTo>
                  <a:pt x="2128928" y="781286"/>
                </a:moveTo>
                <a:lnTo>
                  <a:pt x="1631380" y="1282858"/>
                </a:lnTo>
                <a:lnTo>
                  <a:pt x="2128928" y="1784429"/>
                </a:lnTo>
                <a:lnTo>
                  <a:pt x="2626476" y="1282858"/>
                </a:lnTo>
                <a:close/>
                <a:moveTo>
                  <a:pt x="0" y="0"/>
                </a:moveTo>
                <a:lnTo>
                  <a:pt x="5654793" y="0"/>
                </a:lnTo>
                <a:lnTo>
                  <a:pt x="5654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369682" y="1158725"/>
            <a:ext cx="46197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369682" y="1896421"/>
            <a:ext cx="46197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C8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BC8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>
  <p:cSld name="Title + 2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14438"/>
            <a:ext cx="9144000" cy="392906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2838450" y="0"/>
                </a:lnTo>
                <a:lnTo>
                  <a:pt x="12192000" y="0"/>
                </a:lnTo>
                <a:lnTo>
                  <a:pt x="12192000" y="2190750"/>
                </a:lnTo>
                <a:lnTo>
                  <a:pt x="2838450" y="2190750"/>
                </a:lnTo>
                <a:lnTo>
                  <a:pt x="2838450" y="4854533"/>
                </a:lnTo>
                <a:lnTo>
                  <a:pt x="12192000" y="4854533"/>
                </a:lnTo>
                <a:lnTo>
                  <a:pt x="12192000" y="6858000"/>
                </a:lnTo>
                <a:lnTo>
                  <a:pt x="2838450" y="6858000"/>
                </a:lnTo>
                <a:lnTo>
                  <a:pt x="0" y="6858000"/>
                </a:lnTo>
                <a:lnTo>
                  <a:pt x="0" y="4854533"/>
                </a:lnTo>
                <a:lnTo>
                  <a:pt x="0" y="219075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14300" y="1977900"/>
            <a:ext cx="18573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C8FF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5BC8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2264371" y="283337"/>
            <a:ext cx="6236700" cy="11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2264371" y="3798062"/>
            <a:ext cx="6236700" cy="11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2464678" y="3387793"/>
            <a:ext cx="42147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18"/>
          <p:cNvSpPr/>
          <p:nvPr/>
        </p:nvSpPr>
        <p:spPr>
          <a:xfrm>
            <a:off x="3515194" y="1124263"/>
            <a:ext cx="2113800" cy="2102400"/>
          </a:xfrm>
          <a:prstGeom prst="diamond">
            <a:avLst/>
          </a:prstGeom>
          <a:solidFill>
            <a:srgbClr val="57BE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l="28826" t="24319" r="31744" b="34781"/>
          <a:stretch/>
        </p:blipFill>
        <p:spPr>
          <a:xfrm>
            <a:off x="4167265" y="1703257"/>
            <a:ext cx="809468" cy="94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0" y="1052563"/>
            <a:ext cx="45720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40607" y="1143421"/>
            <a:ext cx="4088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40607" y="1881116"/>
            <a:ext cx="4088400" cy="24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C8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BC8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4572000" y="1"/>
            <a:ext cx="4573713" cy="5143499"/>
          </a:xfrm>
          <a:custGeom>
            <a:avLst/>
            <a:gdLst/>
            <a:ahLst/>
            <a:cxnLst/>
            <a:rect l="l" t="t" r="r" b="b"/>
            <a:pathLst>
              <a:path w="5753098" h="6857999" extrusionOk="0">
                <a:moveTo>
                  <a:pt x="4289335" y="2278505"/>
                </a:moveTo>
                <a:lnTo>
                  <a:pt x="4289335" y="4516271"/>
                </a:lnTo>
                <a:lnTo>
                  <a:pt x="4784010" y="4516271"/>
                </a:lnTo>
                <a:lnTo>
                  <a:pt x="4784010" y="2278505"/>
                </a:lnTo>
                <a:close/>
                <a:moveTo>
                  <a:pt x="2541907" y="2278505"/>
                </a:moveTo>
                <a:lnTo>
                  <a:pt x="2541907" y="4516271"/>
                </a:lnTo>
                <a:lnTo>
                  <a:pt x="3036582" y="4516271"/>
                </a:lnTo>
                <a:lnTo>
                  <a:pt x="3036582" y="2278505"/>
                </a:lnTo>
                <a:close/>
                <a:moveTo>
                  <a:pt x="794478" y="2278504"/>
                </a:moveTo>
                <a:lnTo>
                  <a:pt x="794478" y="4516271"/>
                </a:lnTo>
                <a:lnTo>
                  <a:pt x="1289153" y="4516271"/>
                </a:lnTo>
                <a:lnTo>
                  <a:pt x="1289153" y="2278504"/>
                </a:lnTo>
                <a:close/>
                <a:moveTo>
                  <a:pt x="4871809" y="1798820"/>
                </a:moveTo>
                <a:lnTo>
                  <a:pt x="4871809" y="4991724"/>
                </a:lnTo>
                <a:lnTo>
                  <a:pt x="5366484" y="4991724"/>
                </a:lnTo>
                <a:lnTo>
                  <a:pt x="5366484" y="1798820"/>
                </a:lnTo>
                <a:close/>
                <a:moveTo>
                  <a:pt x="3124383" y="1798820"/>
                </a:moveTo>
                <a:lnTo>
                  <a:pt x="3124383" y="4991724"/>
                </a:lnTo>
                <a:lnTo>
                  <a:pt x="3619058" y="4991724"/>
                </a:lnTo>
                <a:lnTo>
                  <a:pt x="3619058" y="1798820"/>
                </a:lnTo>
                <a:close/>
                <a:moveTo>
                  <a:pt x="1376954" y="1798819"/>
                </a:moveTo>
                <a:lnTo>
                  <a:pt x="1376954" y="4991724"/>
                </a:lnTo>
                <a:lnTo>
                  <a:pt x="1871629" y="4991724"/>
                </a:lnTo>
                <a:lnTo>
                  <a:pt x="1871629" y="1798819"/>
                </a:lnTo>
                <a:close/>
                <a:moveTo>
                  <a:pt x="3706860" y="1603948"/>
                </a:moveTo>
                <a:lnTo>
                  <a:pt x="3706860" y="5231566"/>
                </a:lnTo>
                <a:lnTo>
                  <a:pt x="4201533" y="5231566"/>
                </a:lnTo>
                <a:lnTo>
                  <a:pt x="4201533" y="1603948"/>
                </a:lnTo>
                <a:close/>
                <a:moveTo>
                  <a:pt x="1959430" y="1603947"/>
                </a:moveTo>
                <a:lnTo>
                  <a:pt x="1959430" y="5231566"/>
                </a:lnTo>
                <a:lnTo>
                  <a:pt x="2454106" y="5231566"/>
                </a:lnTo>
                <a:lnTo>
                  <a:pt x="2454106" y="1603947"/>
                </a:lnTo>
                <a:close/>
                <a:moveTo>
                  <a:pt x="0" y="0"/>
                </a:moveTo>
                <a:lnTo>
                  <a:pt x="5753098" y="0"/>
                </a:lnTo>
                <a:lnTo>
                  <a:pt x="57530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3474" y="1068907"/>
            <a:ext cx="4057650" cy="343342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9144000" y="1507021"/>
                </a:moveTo>
                <a:lnTo>
                  <a:pt x="7211742" y="3429000"/>
                </a:lnTo>
                <a:lnTo>
                  <a:pt x="9144000" y="5350979"/>
                </a:lnTo>
                <a:lnTo>
                  <a:pt x="11076257" y="3429000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192776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192776" y="685800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>
            <a:spLocks noGrp="1"/>
          </p:cNvSpPr>
          <p:nvPr>
            <p:ph type="ctrTitle"/>
          </p:nvPr>
        </p:nvSpPr>
        <p:spPr>
          <a:xfrm>
            <a:off x="444346" y="2159381"/>
            <a:ext cx="34458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444346" y="2821168"/>
            <a:ext cx="34455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3CC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/>
          <p:nvPr/>
        </p:nvSpPr>
        <p:spPr>
          <a:xfrm rot="-2464683">
            <a:off x="7279446" y="982608"/>
            <a:ext cx="2213679" cy="228454"/>
          </a:xfrm>
          <a:custGeom>
            <a:avLst/>
            <a:gdLst/>
            <a:ahLst/>
            <a:cxnLst/>
            <a:rect l="l" t="t" r="r" b="b"/>
            <a:pathLst>
              <a:path w="2953459" h="304800" extrusionOk="0">
                <a:moveTo>
                  <a:pt x="2953459" y="0"/>
                </a:moveTo>
                <a:lnTo>
                  <a:pt x="2686793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 rot="2586531">
            <a:off x="7246951" y="3981898"/>
            <a:ext cx="2280752" cy="228582"/>
          </a:xfrm>
          <a:custGeom>
            <a:avLst/>
            <a:gdLst/>
            <a:ahLst/>
            <a:cxnLst/>
            <a:rect l="l" t="t" r="r" b="b"/>
            <a:pathLst>
              <a:path w="3041239" h="304800" extrusionOk="0">
                <a:moveTo>
                  <a:pt x="0" y="0"/>
                </a:moveTo>
                <a:lnTo>
                  <a:pt x="2756627" y="0"/>
                </a:lnTo>
                <a:lnTo>
                  <a:pt x="3041239" y="304800"/>
                </a:lnTo>
                <a:lnTo>
                  <a:pt x="0" y="3048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43862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4757737" y="2159487"/>
            <a:ext cx="3918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2100"/>
              <a:buFont typeface="Arial"/>
              <a:buNone/>
              <a:defRPr sz="2100" b="0" i="1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>
            <a:off x="0" y="0"/>
            <a:ext cx="4386264" cy="5143500"/>
          </a:xfrm>
          <a:custGeom>
            <a:avLst/>
            <a:gdLst/>
            <a:ahLst/>
            <a:cxnLst/>
            <a:rect l="l" t="t" r="r" b="b"/>
            <a:pathLst>
              <a:path w="5848352" h="6858000" extrusionOk="0">
                <a:moveTo>
                  <a:pt x="4495800" y="5543550"/>
                </a:moveTo>
                <a:cubicBezTo>
                  <a:pt x="4264337" y="5543550"/>
                  <a:pt x="4076700" y="5714130"/>
                  <a:pt x="4076700" y="5924550"/>
                </a:cubicBezTo>
                <a:cubicBezTo>
                  <a:pt x="4076700" y="6134970"/>
                  <a:pt x="4264337" y="6305550"/>
                  <a:pt x="4495800" y="6305550"/>
                </a:cubicBezTo>
                <a:cubicBezTo>
                  <a:pt x="4727263" y="6305550"/>
                  <a:pt x="4914900" y="6134970"/>
                  <a:pt x="4914900" y="5924550"/>
                </a:cubicBezTo>
                <a:cubicBezTo>
                  <a:pt x="4914900" y="5714130"/>
                  <a:pt x="4727263" y="5543550"/>
                  <a:pt x="4495800" y="5543550"/>
                </a:cubicBezTo>
                <a:close/>
                <a:moveTo>
                  <a:pt x="0" y="0"/>
                </a:moveTo>
                <a:lnTo>
                  <a:pt x="5848352" y="0"/>
                </a:lnTo>
                <a:lnTo>
                  <a:pt x="5848352" y="6858000"/>
                </a:lnTo>
                <a:lnTo>
                  <a:pt x="0" y="6858000"/>
                </a:lnTo>
                <a:lnTo>
                  <a:pt x="0" y="5449161"/>
                </a:lnTo>
                <a:lnTo>
                  <a:pt x="102920" y="5542701"/>
                </a:lnTo>
                <a:cubicBezTo>
                  <a:pt x="577107" y="5934034"/>
                  <a:pt x="1185025" y="6169114"/>
                  <a:pt x="1847850" y="6169114"/>
                </a:cubicBezTo>
                <a:cubicBezTo>
                  <a:pt x="3362878" y="6169114"/>
                  <a:pt x="4591050" y="4940942"/>
                  <a:pt x="4591050" y="3425914"/>
                </a:cubicBezTo>
                <a:cubicBezTo>
                  <a:pt x="4591050" y="1910886"/>
                  <a:pt x="3362878" y="682714"/>
                  <a:pt x="1847850" y="682714"/>
                </a:cubicBezTo>
                <a:cubicBezTo>
                  <a:pt x="1185025" y="682714"/>
                  <a:pt x="577107" y="917794"/>
                  <a:pt x="102920" y="1309127"/>
                </a:cubicBezTo>
                <a:lnTo>
                  <a:pt x="0" y="140266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+ 1 column">
  <p:cSld name="1_Title + 1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3184" y="588441"/>
            <a:ext cx="3514725" cy="396661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/>
          <p:nvPr/>
        </p:nvSpPr>
        <p:spPr>
          <a:xfrm>
            <a:off x="0" y="0"/>
            <a:ext cx="4241095" cy="5143500"/>
          </a:xfrm>
          <a:custGeom>
            <a:avLst/>
            <a:gdLst/>
            <a:ahLst/>
            <a:cxnLst/>
            <a:rect l="l" t="t" r="r" b="b"/>
            <a:pathLst>
              <a:path w="5654793" h="6858000" extrusionOk="0">
                <a:moveTo>
                  <a:pt x="2128928" y="5073571"/>
                </a:moveTo>
                <a:lnTo>
                  <a:pt x="1631380" y="5575143"/>
                </a:lnTo>
                <a:lnTo>
                  <a:pt x="2128928" y="6076714"/>
                </a:lnTo>
                <a:lnTo>
                  <a:pt x="2626476" y="5575143"/>
                </a:lnTo>
                <a:close/>
                <a:moveTo>
                  <a:pt x="2827397" y="1282857"/>
                </a:moveTo>
                <a:lnTo>
                  <a:pt x="698469" y="3429000"/>
                </a:lnTo>
                <a:lnTo>
                  <a:pt x="2827397" y="5575143"/>
                </a:lnTo>
                <a:lnTo>
                  <a:pt x="4956324" y="3429000"/>
                </a:lnTo>
                <a:close/>
                <a:moveTo>
                  <a:pt x="2128928" y="781286"/>
                </a:moveTo>
                <a:lnTo>
                  <a:pt x="1631380" y="1282858"/>
                </a:lnTo>
                <a:lnTo>
                  <a:pt x="2128928" y="1784429"/>
                </a:lnTo>
                <a:lnTo>
                  <a:pt x="2626476" y="1282858"/>
                </a:lnTo>
                <a:close/>
                <a:moveTo>
                  <a:pt x="0" y="0"/>
                </a:moveTo>
                <a:lnTo>
                  <a:pt x="5654793" y="0"/>
                </a:lnTo>
                <a:lnTo>
                  <a:pt x="5654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369682" y="1158725"/>
            <a:ext cx="46197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4369682" y="1896421"/>
            <a:ext cx="46197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C8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BC8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>
  <p:cSld name="Title + 2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14438"/>
            <a:ext cx="9144000" cy="3929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2838450" y="0"/>
                </a:lnTo>
                <a:lnTo>
                  <a:pt x="12192000" y="0"/>
                </a:lnTo>
                <a:lnTo>
                  <a:pt x="12192000" y="2190750"/>
                </a:lnTo>
                <a:lnTo>
                  <a:pt x="2838450" y="2190750"/>
                </a:lnTo>
                <a:lnTo>
                  <a:pt x="2838450" y="4854533"/>
                </a:lnTo>
                <a:lnTo>
                  <a:pt x="12192000" y="4854533"/>
                </a:lnTo>
                <a:lnTo>
                  <a:pt x="12192000" y="6858000"/>
                </a:lnTo>
                <a:lnTo>
                  <a:pt x="2838450" y="6858000"/>
                </a:lnTo>
                <a:lnTo>
                  <a:pt x="0" y="6858000"/>
                </a:lnTo>
                <a:lnTo>
                  <a:pt x="0" y="4854533"/>
                </a:lnTo>
                <a:lnTo>
                  <a:pt x="0" y="219075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114300" y="1977900"/>
            <a:ext cx="18573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C8FF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5BC8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2264371" y="283337"/>
            <a:ext cx="6236700" cy="11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2264371" y="3798062"/>
            <a:ext cx="6236700" cy="11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68953"/>
            <a:ext cx="3463358" cy="4548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3641902" y="862840"/>
            <a:ext cx="53229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3641914" y="1626790"/>
            <a:ext cx="16554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2"/>
          </p:nvPr>
        </p:nvSpPr>
        <p:spPr>
          <a:xfrm>
            <a:off x="5475700" y="1626790"/>
            <a:ext cx="16554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3"/>
          </p:nvPr>
        </p:nvSpPr>
        <p:spPr>
          <a:xfrm>
            <a:off x="7309485" y="1626790"/>
            <a:ext cx="16554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1" y="1"/>
            <a:ext cx="3527601" cy="5143499"/>
          </a:xfrm>
          <a:custGeom>
            <a:avLst/>
            <a:gdLst/>
            <a:ahLst/>
            <a:cxnLst/>
            <a:rect l="l" t="t" r="r" b="b"/>
            <a:pathLst>
              <a:path w="4703468" h="6857999" extrusionOk="0">
                <a:moveTo>
                  <a:pt x="239024" y="5791421"/>
                </a:moveTo>
                <a:lnTo>
                  <a:pt x="239024" y="6248621"/>
                </a:lnTo>
                <a:lnTo>
                  <a:pt x="4438643" y="6248621"/>
                </a:lnTo>
                <a:lnTo>
                  <a:pt x="4438643" y="5791421"/>
                </a:lnTo>
                <a:close/>
                <a:moveTo>
                  <a:pt x="239025" y="5182724"/>
                </a:moveTo>
                <a:lnTo>
                  <a:pt x="239025" y="5639924"/>
                </a:lnTo>
                <a:lnTo>
                  <a:pt x="4438644" y="5639924"/>
                </a:lnTo>
                <a:lnTo>
                  <a:pt x="4438644" y="5182724"/>
                </a:lnTo>
                <a:close/>
                <a:moveTo>
                  <a:pt x="239026" y="4574028"/>
                </a:moveTo>
                <a:lnTo>
                  <a:pt x="239026" y="5031228"/>
                </a:lnTo>
                <a:lnTo>
                  <a:pt x="4438645" y="5031228"/>
                </a:lnTo>
                <a:lnTo>
                  <a:pt x="4438645" y="4574028"/>
                </a:lnTo>
                <a:close/>
                <a:moveTo>
                  <a:pt x="239028" y="3965332"/>
                </a:moveTo>
                <a:lnTo>
                  <a:pt x="239028" y="4422532"/>
                </a:lnTo>
                <a:lnTo>
                  <a:pt x="4438647" y="4422532"/>
                </a:lnTo>
                <a:lnTo>
                  <a:pt x="4438647" y="3965332"/>
                </a:lnTo>
                <a:close/>
                <a:moveTo>
                  <a:pt x="239027" y="3356636"/>
                </a:moveTo>
                <a:lnTo>
                  <a:pt x="239027" y="3813836"/>
                </a:lnTo>
                <a:lnTo>
                  <a:pt x="4438646" y="3813836"/>
                </a:lnTo>
                <a:lnTo>
                  <a:pt x="4438646" y="3356636"/>
                </a:lnTo>
                <a:close/>
                <a:moveTo>
                  <a:pt x="239030" y="2747940"/>
                </a:moveTo>
                <a:lnTo>
                  <a:pt x="239030" y="3205141"/>
                </a:lnTo>
                <a:lnTo>
                  <a:pt x="4438649" y="3205141"/>
                </a:lnTo>
                <a:lnTo>
                  <a:pt x="4438649" y="2747940"/>
                </a:lnTo>
                <a:close/>
                <a:moveTo>
                  <a:pt x="239029" y="2139245"/>
                </a:moveTo>
                <a:lnTo>
                  <a:pt x="239029" y="2596445"/>
                </a:lnTo>
                <a:lnTo>
                  <a:pt x="4438648" y="2596445"/>
                </a:lnTo>
                <a:lnTo>
                  <a:pt x="4438648" y="2139245"/>
                </a:lnTo>
                <a:close/>
                <a:moveTo>
                  <a:pt x="239032" y="1530549"/>
                </a:moveTo>
                <a:lnTo>
                  <a:pt x="239032" y="1987749"/>
                </a:lnTo>
                <a:lnTo>
                  <a:pt x="4438650" y="1987749"/>
                </a:lnTo>
                <a:lnTo>
                  <a:pt x="4438650" y="1530549"/>
                </a:lnTo>
                <a:close/>
                <a:moveTo>
                  <a:pt x="239031" y="921853"/>
                </a:moveTo>
                <a:lnTo>
                  <a:pt x="239031" y="1379053"/>
                </a:lnTo>
                <a:lnTo>
                  <a:pt x="4438649" y="1379053"/>
                </a:lnTo>
                <a:lnTo>
                  <a:pt x="4438649" y="921853"/>
                </a:lnTo>
                <a:close/>
                <a:moveTo>
                  <a:pt x="0" y="0"/>
                </a:moveTo>
                <a:lnTo>
                  <a:pt x="4703468" y="0"/>
                </a:lnTo>
                <a:lnTo>
                  <a:pt x="470346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38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/>
          <p:nvPr/>
        </p:nvSpPr>
        <p:spPr>
          <a:xfrm>
            <a:off x="1" y="0"/>
            <a:ext cx="9143999" cy="5143500"/>
          </a:xfrm>
          <a:custGeom>
            <a:avLst/>
            <a:gdLst/>
            <a:ahLst/>
            <a:cxnLst/>
            <a:rect l="l" t="t" r="r" b="b"/>
            <a:pathLst>
              <a:path w="12191999" h="6858000" extrusionOk="0">
                <a:moveTo>
                  <a:pt x="11506965" y="2528750"/>
                </a:moveTo>
                <a:cubicBezTo>
                  <a:pt x="11354410" y="2528750"/>
                  <a:pt x="11230740" y="2652420"/>
                  <a:pt x="11230740" y="2804975"/>
                </a:cubicBezTo>
                <a:cubicBezTo>
                  <a:pt x="11230740" y="2957530"/>
                  <a:pt x="11354410" y="3081200"/>
                  <a:pt x="11506965" y="3081200"/>
                </a:cubicBezTo>
                <a:cubicBezTo>
                  <a:pt x="11659520" y="3081200"/>
                  <a:pt x="11783190" y="2957530"/>
                  <a:pt x="11783190" y="2804975"/>
                </a:cubicBezTo>
                <a:cubicBezTo>
                  <a:pt x="11783190" y="2652420"/>
                  <a:pt x="11659520" y="2528750"/>
                  <a:pt x="11506965" y="2528750"/>
                </a:cubicBezTo>
                <a:close/>
                <a:moveTo>
                  <a:pt x="10820399" y="121375"/>
                </a:moveTo>
                <a:cubicBezTo>
                  <a:pt x="10189138" y="121375"/>
                  <a:pt x="9677399" y="633114"/>
                  <a:pt x="9677399" y="1264375"/>
                </a:cubicBezTo>
                <a:cubicBezTo>
                  <a:pt x="9677399" y="1895636"/>
                  <a:pt x="10189138" y="2407375"/>
                  <a:pt x="10820399" y="2407375"/>
                </a:cubicBezTo>
                <a:cubicBezTo>
                  <a:pt x="11451660" y="2407375"/>
                  <a:pt x="11963399" y="1895636"/>
                  <a:pt x="11963399" y="1264375"/>
                </a:cubicBezTo>
                <a:cubicBezTo>
                  <a:pt x="11963399" y="633114"/>
                  <a:pt x="11451660" y="121375"/>
                  <a:pt x="10820399" y="121375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6644071"/>
                </a:lnTo>
                <a:cubicBezTo>
                  <a:pt x="1775634" y="6644071"/>
                  <a:pt x="3215071" y="5204635"/>
                  <a:pt x="3215071" y="3429000"/>
                </a:cubicBezTo>
                <a:cubicBezTo>
                  <a:pt x="3215071" y="1653365"/>
                  <a:pt x="1775634" y="213929"/>
                  <a:pt x="0" y="2139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1778219" y="91031"/>
            <a:ext cx="5587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4118" y="0"/>
            <a:ext cx="776988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8506919" y="363512"/>
                </a:moveTo>
                <a:cubicBezTo>
                  <a:pt x="6697993" y="363512"/>
                  <a:pt x="5231568" y="1735978"/>
                  <a:pt x="5231568" y="3429001"/>
                </a:cubicBezTo>
                <a:cubicBezTo>
                  <a:pt x="5231568" y="5122024"/>
                  <a:pt x="6697993" y="6494490"/>
                  <a:pt x="8506919" y="6494490"/>
                </a:cubicBezTo>
                <a:cubicBezTo>
                  <a:pt x="10315845" y="6494490"/>
                  <a:pt x="11782270" y="5122024"/>
                  <a:pt x="11782270" y="3429001"/>
                </a:cubicBezTo>
                <a:cubicBezTo>
                  <a:pt x="11782270" y="1735978"/>
                  <a:pt x="10315845" y="363512"/>
                  <a:pt x="8506919" y="36351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 small">
  <p:cSld name="2_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353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522688" y="326036"/>
                </a:moveTo>
                <a:lnTo>
                  <a:pt x="209862" y="3429000"/>
                </a:lnTo>
                <a:lnTo>
                  <a:pt x="3522688" y="6531964"/>
                </a:lnTo>
                <a:lnTo>
                  <a:pt x="6835514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small">
  <p:cSld name="1_Blank small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88" y="167250"/>
            <a:ext cx="4508425" cy="48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1"/>
          <p:cNvSpPr/>
          <p:nvPr/>
        </p:nvSpPr>
        <p:spPr>
          <a:xfrm>
            <a:off x="3402302" y="4852295"/>
            <a:ext cx="2339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BFBFBF"/>
                </a:solidFill>
              </a:rPr>
              <a:t>Москва 2024</a:t>
            </a:r>
            <a:endParaRPr>
              <a:solidFill>
                <a:srgbClr val="BFBFBF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2"/>
              </a:solidFill>
            </a:endParaRPr>
          </a:p>
        </p:txBody>
      </p:sp>
      <p:sp>
        <p:nvSpPr>
          <p:cNvPr id="132" name="Google Shape;132;p31"/>
          <p:cNvSpPr txBox="1"/>
          <p:nvPr/>
        </p:nvSpPr>
        <p:spPr>
          <a:xfrm>
            <a:off x="497600" y="286425"/>
            <a:ext cx="81489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FBFBF"/>
                </a:solidFill>
              </a:rPr>
              <a:t>Федеральное государственное образовательное бюджетное</a:t>
            </a:r>
            <a:endParaRPr sz="1200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FBFBF"/>
                </a:solidFill>
              </a:rPr>
              <a:t>учреждение высшего образования</a:t>
            </a:r>
            <a:endParaRPr sz="1200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>
                <a:solidFill>
                  <a:srgbClr val="BFBFBF"/>
                </a:solidFill>
              </a:rPr>
              <a:t>«Финансовый университет при Правительстве Российской Федерации»</a:t>
            </a:r>
            <a:endParaRPr sz="1200" b="1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>
                <a:solidFill>
                  <a:srgbClr val="BFBFBF"/>
                </a:solidFill>
              </a:rPr>
              <a:t>(Финансовый университет)</a:t>
            </a:r>
            <a:endParaRPr sz="1200" b="1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>
                <a:solidFill>
                  <a:srgbClr val="BFBFBF"/>
                </a:solidFill>
              </a:rPr>
              <a:t>Колледж информатики и программирования</a:t>
            </a:r>
            <a:endParaRPr sz="1200" b="1">
              <a:solidFill>
                <a:srgbClr val="BFBFBF"/>
              </a:solidFill>
            </a:endParaRPr>
          </a:p>
          <a:p>
            <a:pPr marL="9144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BFBFBF"/>
                </a:solidFill>
              </a:rPr>
              <a:t>Специальность 09.02.07 Информационные системы и программирование.</a:t>
            </a:r>
            <a:endParaRPr sz="1200">
              <a:solidFill>
                <a:srgbClr val="BFBF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FBFBF"/>
              </a:solidFill>
            </a:endParaRPr>
          </a:p>
        </p:txBody>
      </p:sp>
      <p:pic>
        <p:nvPicPr>
          <p:cNvPr id="133" name="Google Shape;1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5400" y="286425"/>
            <a:ext cx="1507425" cy="12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1"/>
          <p:cNvSpPr txBox="1"/>
          <p:nvPr/>
        </p:nvSpPr>
        <p:spPr>
          <a:xfrm>
            <a:off x="2892800" y="2031175"/>
            <a:ext cx="33585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BFBFBF"/>
                </a:solidFill>
              </a:rPr>
              <a:t>Дипломный проект</a:t>
            </a:r>
            <a:endParaRPr sz="2800">
              <a:solidFill>
                <a:srgbClr val="BFBFBF"/>
              </a:solidFill>
            </a:endParaRPr>
          </a:p>
        </p:txBody>
      </p:sp>
      <p:sp>
        <p:nvSpPr>
          <p:cNvPr id="135" name="Google Shape;135;p31"/>
          <p:cNvSpPr txBox="1"/>
          <p:nvPr/>
        </p:nvSpPr>
        <p:spPr>
          <a:xfrm>
            <a:off x="2497750" y="2571750"/>
            <a:ext cx="4750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FBFBF"/>
                </a:solidFill>
                <a:highlight>
                  <a:srgbClr val="45818E"/>
                </a:highlight>
              </a:rPr>
              <a:t>На тему: “</a:t>
            </a:r>
            <a:r>
              <a:rPr lang="ru" sz="1300">
                <a:solidFill>
                  <a:srgbClr val="BFBFBF"/>
                </a:solidFill>
                <a:highlight>
                  <a:srgbClr val="45818E"/>
                </a:highlight>
                <a:latin typeface="Roboto"/>
                <a:ea typeface="Roboto"/>
                <a:cs typeface="Roboto"/>
                <a:sym typeface="Roboto"/>
              </a:rPr>
              <a:t>Разработка информационной системы оценки кредитоспособности заёмщика”</a:t>
            </a:r>
            <a:endParaRPr sz="700">
              <a:solidFill>
                <a:srgbClr val="BFBFBF"/>
              </a:solidFill>
              <a:highlight>
                <a:srgbClr val="45818E"/>
              </a:highlight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6900350" y="3654900"/>
            <a:ext cx="2243700" cy="1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BFBFBF"/>
                </a:solidFill>
              </a:rPr>
              <a:t>Выполнили: В.А Мельников                	     С.В. Меделян</a:t>
            </a:r>
            <a:endParaRPr sz="1100">
              <a:solidFill>
                <a:srgbClr val="BFBFBF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BFBFBF"/>
                </a:solidFill>
              </a:rPr>
              <a:t>Группа 4ИСИП-520	</a:t>
            </a:r>
            <a:endParaRPr sz="1100">
              <a:solidFill>
                <a:srgbClr val="BFBFBF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BFBFBF"/>
                </a:solidFill>
              </a:rPr>
              <a:t>Руководители: И.В.Сибирев</a:t>
            </a:r>
            <a:br>
              <a:rPr lang="ru" sz="1100">
                <a:solidFill>
                  <a:srgbClr val="BFBFBF"/>
                </a:solidFill>
              </a:rPr>
            </a:br>
            <a:r>
              <a:rPr lang="ru" sz="1100">
                <a:solidFill>
                  <a:srgbClr val="BFBFBF"/>
                </a:solidFill>
              </a:rPr>
              <a:t>С.А. Сазонова</a:t>
            </a:r>
            <a:endParaRPr sz="1100">
              <a:solidFill>
                <a:srgbClr val="BFBF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BFBFBF"/>
              </a:solidFill>
            </a:endParaRPr>
          </a:p>
        </p:txBody>
      </p:sp>
      <p:sp>
        <p:nvSpPr>
          <p:cNvPr id="137" name="Google Shape;137;p31"/>
          <p:cNvSpPr/>
          <p:nvPr/>
        </p:nvSpPr>
        <p:spPr>
          <a:xfrm>
            <a:off x="690274" y="3654925"/>
            <a:ext cx="1076663" cy="104887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/>
        </p:nvSpPr>
        <p:spPr>
          <a:xfrm>
            <a:off x="361175" y="553680"/>
            <a:ext cx="42108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2700"/>
              <a:buFont typeface="Arial"/>
              <a:buNone/>
            </a:pPr>
            <a:r>
              <a:rPr lang="ru" sz="2700">
                <a:solidFill>
                  <a:srgbClr val="295A72"/>
                </a:solidFill>
              </a:rPr>
              <a:t>Функционал системы</a:t>
            </a:r>
            <a:endParaRPr sz="1100"/>
          </a:p>
        </p:txBody>
      </p:sp>
      <p:sp>
        <p:nvSpPr>
          <p:cNvPr id="283" name="Google Shape;283;p39"/>
          <p:cNvSpPr txBox="1"/>
          <p:nvPr/>
        </p:nvSpPr>
        <p:spPr>
          <a:xfrm>
            <a:off x="632922" y="1552207"/>
            <a:ext cx="2901300" cy="21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361175" y="1549800"/>
            <a:ext cx="2190600" cy="3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 десктоп версии:</a:t>
            </a:r>
            <a:endParaRPr dirty="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Просмотр данных о клиенте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Внесение и редактирование данных нового клиента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Просмотр сводки по ФССП, розысках, банкротствах и т.д.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редактирование аккаунтов сотрудников(только админ)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2669675" y="1549800"/>
            <a:ext cx="1902300" cy="3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 мобильной версии</a:t>
            </a:r>
            <a:endParaRPr dirty="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Мобильная версия ограничена только просмотром информации о клиентах</a:t>
            </a: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-RU" sz="1100" dirty="0">
                <a:latin typeface="Times New Roman"/>
                <a:ea typeface="Times New Roman"/>
                <a:cs typeface="Times New Roman"/>
                <a:sym typeface="Times New Roman"/>
              </a:rPr>
              <a:t> с целью ручного рассчета кредитного рейтинга</a:t>
            </a: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-RU" sz="1100" dirty="0">
                <a:latin typeface="Times New Roman"/>
                <a:ea typeface="Times New Roman"/>
                <a:cs typeface="Times New Roman"/>
                <a:sym typeface="Times New Roman"/>
              </a:rPr>
              <a:t> в случае перегрузки системы. 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/>
        </p:nvSpPr>
        <p:spPr>
          <a:xfrm>
            <a:off x="6461250" y="517825"/>
            <a:ext cx="24546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65747C"/>
                </a:solidFill>
              </a:rPr>
              <a:t>Результат тестирования</a:t>
            </a:r>
            <a:r>
              <a:rPr lang="ru" sz="1400" b="1">
                <a:solidFill>
                  <a:srgbClr val="65747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65747C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Тестированием системы был выявлен и исправлен ряд недочетов, которые напрямую были связаны с проектированием</a:t>
            </a:r>
            <a:endParaRPr sz="1100"/>
          </a:p>
        </p:txBody>
      </p:sp>
      <p:sp>
        <p:nvSpPr>
          <p:cNvPr id="291" name="Google Shape;291;p40"/>
          <p:cNvSpPr txBox="1"/>
          <p:nvPr/>
        </p:nvSpPr>
        <p:spPr>
          <a:xfrm>
            <a:off x="298450" y="470775"/>
            <a:ext cx="25404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65747C"/>
                </a:solidFill>
              </a:rPr>
              <a:t>Результат проектирования</a:t>
            </a:r>
            <a:endParaRPr sz="11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В конечном итоге, нам удалось разработать стандартизированную систему оценки кредитоспособности заемщиков. </a:t>
            </a:r>
            <a:endParaRPr sz="1100"/>
          </a:p>
        </p:txBody>
      </p:sp>
      <p:sp>
        <p:nvSpPr>
          <p:cNvPr id="292" name="Google Shape;292;p40"/>
          <p:cNvSpPr/>
          <p:nvPr/>
        </p:nvSpPr>
        <p:spPr>
          <a:xfrm>
            <a:off x="2891062" y="443836"/>
            <a:ext cx="33621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595959"/>
                </a:solidFill>
              </a:rPr>
              <a:t>Результаты</a:t>
            </a:r>
            <a:endParaRPr sz="1100"/>
          </a:p>
        </p:txBody>
      </p:sp>
      <p:grpSp>
        <p:nvGrpSpPr>
          <p:cNvPr id="293" name="Google Shape;293;p40"/>
          <p:cNvGrpSpPr/>
          <p:nvPr/>
        </p:nvGrpSpPr>
        <p:grpSpPr>
          <a:xfrm>
            <a:off x="1110064" y="1471265"/>
            <a:ext cx="6703698" cy="2200950"/>
            <a:chOff x="70386" y="1559015"/>
            <a:chExt cx="8938264" cy="2934600"/>
          </a:xfrm>
        </p:grpSpPr>
        <p:sp>
          <p:nvSpPr>
            <p:cNvPr id="294" name="Google Shape;294;p40"/>
            <p:cNvSpPr/>
            <p:nvPr/>
          </p:nvSpPr>
          <p:spPr>
            <a:xfrm>
              <a:off x="6933550" y="1988927"/>
              <a:ext cx="2075100" cy="2075100"/>
            </a:xfrm>
            <a:prstGeom prst="ellipse">
              <a:avLst/>
            </a:prstGeom>
            <a:solidFill>
              <a:srgbClr val="2383C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7002956" y="2058112"/>
              <a:ext cx="1937100" cy="1936800"/>
            </a:xfrm>
            <a:prstGeom prst="ellipse">
              <a:avLst/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2383C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 txBox="1"/>
            <p:nvPr/>
          </p:nvSpPr>
          <p:spPr>
            <a:xfrm>
              <a:off x="7279689" y="2334849"/>
              <a:ext cx="1383600" cy="138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925" tIns="61925" rIns="6192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0"/>
            <p:cNvSpPr/>
            <p:nvPr/>
          </p:nvSpPr>
          <p:spPr>
            <a:xfrm rot="2700000">
              <a:off x="4780178" y="1988778"/>
              <a:ext cx="2075076" cy="2075076"/>
            </a:xfrm>
            <a:prstGeom prst="teardrop">
              <a:avLst>
                <a:gd name="adj" fmla="val 100000"/>
              </a:avLst>
            </a:prstGeom>
            <a:solidFill>
              <a:srgbClr val="24CED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4858491" y="2058112"/>
              <a:ext cx="1937100" cy="1936800"/>
            </a:xfrm>
            <a:prstGeom prst="ellipse">
              <a:avLst/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24CED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 txBox="1"/>
            <p:nvPr/>
          </p:nvSpPr>
          <p:spPr>
            <a:xfrm>
              <a:off x="5135225" y="2334849"/>
              <a:ext cx="1383600" cy="138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925" tIns="61925" rIns="6192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4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/>
            </a:p>
          </p:txBody>
        </p:sp>
        <p:sp>
          <p:nvSpPr>
            <p:cNvPr id="300" name="Google Shape;300;p40"/>
            <p:cNvSpPr/>
            <p:nvPr/>
          </p:nvSpPr>
          <p:spPr>
            <a:xfrm rot="2700000">
              <a:off x="2644612" y="1988778"/>
              <a:ext cx="2075076" cy="2075076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2714027" y="2058112"/>
              <a:ext cx="1937100" cy="1936800"/>
            </a:xfrm>
            <a:prstGeom prst="ellipse">
              <a:avLst/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 txBox="1"/>
            <p:nvPr/>
          </p:nvSpPr>
          <p:spPr>
            <a:xfrm>
              <a:off x="2990761" y="2334849"/>
              <a:ext cx="1383600" cy="138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925" tIns="61925" rIns="6192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4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/>
            </a:p>
          </p:txBody>
        </p:sp>
        <p:sp>
          <p:nvSpPr>
            <p:cNvPr id="303" name="Google Shape;303;p40"/>
            <p:cNvSpPr/>
            <p:nvPr/>
          </p:nvSpPr>
          <p:spPr>
            <a:xfrm rot="2700000">
              <a:off x="500148" y="1988778"/>
              <a:ext cx="2075076" cy="2075076"/>
            </a:xfrm>
            <a:prstGeom prst="teardrop">
              <a:avLst>
                <a:gd name="adj" fmla="val 100000"/>
              </a:avLst>
            </a:prstGeom>
            <a:solidFill>
              <a:srgbClr val="3B885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69562" y="2058112"/>
              <a:ext cx="1937100" cy="1936800"/>
            </a:xfrm>
            <a:prstGeom prst="ellipse">
              <a:avLst/>
            </a:prstGeom>
            <a:solidFill>
              <a:schemeClr val="lt1">
                <a:alpha val="89800"/>
              </a:schemeClr>
            </a:solidFill>
            <a:ln w="12700" cap="flat" cmpd="sng">
              <a:solidFill>
                <a:srgbClr val="3B88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 txBox="1"/>
            <p:nvPr/>
          </p:nvSpPr>
          <p:spPr>
            <a:xfrm>
              <a:off x="846296" y="2334849"/>
              <a:ext cx="1383600" cy="138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925" tIns="61925" rIns="61925" bIns="61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4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100"/>
            </a:p>
          </p:txBody>
        </p:sp>
      </p:grpSp>
      <p:sp>
        <p:nvSpPr>
          <p:cNvPr id="306" name="Google Shape;306;p40"/>
          <p:cNvSpPr/>
          <p:nvPr/>
        </p:nvSpPr>
        <p:spPr>
          <a:xfrm>
            <a:off x="2022095" y="2433500"/>
            <a:ext cx="337311" cy="33729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2275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3657327" y="2414023"/>
            <a:ext cx="356788" cy="356767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rgbClr val="000000">
                <a:alpha val="2275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40"/>
          <p:cNvGrpSpPr/>
          <p:nvPr/>
        </p:nvGrpSpPr>
        <p:grpSpPr>
          <a:xfrm>
            <a:off x="5246710" y="2387659"/>
            <a:ext cx="353681" cy="335233"/>
            <a:chOff x="5300400" y="3670175"/>
            <a:chExt cx="421300" cy="399325"/>
          </a:xfrm>
        </p:grpSpPr>
        <p:sp>
          <p:nvSpPr>
            <p:cNvPr id="309" name="Google Shape;309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srgbClr val="000000">
                  <a:alpha val="2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srgbClr val="000000">
                  <a:alpha val="2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srgbClr val="000000">
                  <a:alpha val="2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srgbClr val="000000">
                  <a:alpha val="2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srgbClr val="000000">
                  <a:alpha val="2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40"/>
          <p:cNvGrpSpPr/>
          <p:nvPr/>
        </p:nvGrpSpPr>
        <p:grpSpPr>
          <a:xfrm>
            <a:off x="6832913" y="2379197"/>
            <a:ext cx="372150" cy="372171"/>
            <a:chOff x="570875" y="4322250"/>
            <a:chExt cx="443300" cy="443325"/>
          </a:xfrm>
        </p:grpSpPr>
        <p:sp>
          <p:nvSpPr>
            <p:cNvPr id="315" name="Google Shape;31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srgbClr val="000000">
                  <a:alpha val="2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srgbClr val="000000">
                  <a:alpha val="2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srgbClr val="000000">
                  <a:alpha val="2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srgbClr val="000000">
                  <a:alpha val="22750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40"/>
          <p:cNvSpPr txBox="1"/>
          <p:nvPr/>
        </p:nvSpPr>
        <p:spPr>
          <a:xfrm>
            <a:off x="0" y="3842075"/>
            <a:ext cx="4263600" cy="1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7F7F7F"/>
                </a:solidFill>
              </a:rPr>
              <a:t>Проектирование</a:t>
            </a:r>
            <a:endParaRPr sz="20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5747C"/>
                </a:solidFill>
              </a:rPr>
              <a:t>проведен анализ требований к банковским системам подобного типа и разработана система с простым и понятным интерфейсом</a:t>
            </a:r>
            <a:endParaRPr>
              <a:solidFill>
                <a:srgbClr val="65747C"/>
              </a:solidFill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4880425" y="3842075"/>
            <a:ext cx="4263600" cy="1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65747C"/>
                </a:solidFill>
              </a:rPr>
              <a:t>Тестирование</a:t>
            </a:r>
            <a:endParaRPr sz="2100">
              <a:solidFill>
                <a:srgbClr val="65747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5747C"/>
                </a:solidFill>
              </a:rPr>
              <a:t>В ходе тестирования проверены основные аспекты функционирования системы </a:t>
            </a:r>
            <a:endParaRPr>
              <a:solidFill>
                <a:srgbClr val="65747C"/>
              </a:solidFill>
            </a:endParaRPr>
          </a:p>
        </p:txBody>
      </p:sp>
      <p:grpSp>
        <p:nvGrpSpPr>
          <p:cNvPr id="321" name="Google Shape;321;p40"/>
          <p:cNvGrpSpPr/>
          <p:nvPr/>
        </p:nvGrpSpPr>
        <p:grpSpPr>
          <a:xfrm>
            <a:off x="4263624" y="839127"/>
            <a:ext cx="616763" cy="632149"/>
            <a:chOff x="4636075" y="261925"/>
            <a:chExt cx="401800" cy="475050"/>
          </a:xfrm>
        </p:grpSpPr>
        <p:sp>
          <p:nvSpPr>
            <p:cNvPr id="322" name="Google Shape;322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1"/>
          <p:cNvSpPr/>
          <p:nvPr/>
        </p:nvSpPr>
        <p:spPr>
          <a:xfrm>
            <a:off x="3402300" y="4758165"/>
            <a:ext cx="2339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BFBFBF"/>
                </a:solidFill>
              </a:rPr>
              <a:t>Москва 2024</a:t>
            </a:r>
            <a:endParaRPr dirty="0">
              <a:solidFill>
                <a:srgbClr val="BFBFBF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132" name="Google Shape;132;p31"/>
          <p:cNvSpPr txBox="1"/>
          <p:nvPr/>
        </p:nvSpPr>
        <p:spPr>
          <a:xfrm>
            <a:off x="497550" y="77989"/>
            <a:ext cx="81489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BFBFBF"/>
                </a:solidFill>
              </a:rPr>
              <a:t>Федеральное государственное образовательное бюджетное</a:t>
            </a:r>
            <a:endParaRPr sz="1200" dirty="0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BFBFBF"/>
                </a:solidFill>
              </a:rPr>
              <a:t>учреждение высшего образования</a:t>
            </a:r>
            <a:endParaRPr sz="1200" dirty="0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 dirty="0">
                <a:solidFill>
                  <a:srgbClr val="BFBFBF"/>
                </a:solidFill>
              </a:rPr>
              <a:t>«Финансовый университет при Правительстве Российской Федерации»</a:t>
            </a:r>
            <a:endParaRPr sz="1200" b="1" dirty="0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 dirty="0">
                <a:solidFill>
                  <a:srgbClr val="BFBFBF"/>
                </a:solidFill>
              </a:rPr>
              <a:t>(Финансовый университет)</a:t>
            </a:r>
            <a:endParaRPr sz="1200" b="1" dirty="0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 dirty="0">
                <a:solidFill>
                  <a:srgbClr val="BFBFBF"/>
                </a:solidFill>
              </a:rPr>
              <a:t>Колледж информатики и программирования</a:t>
            </a:r>
            <a:endParaRPr sz="1200" b="1" dirty="0">
              <a:solidFill>
                <a:srgbClr val="BFBFBF"/>
              </a:solidFill>
            </a:endParaRPr>
          </a:p>
          <a:p>
            <a:pPr marL="9144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BFBFBF"/>
                </a:solidFill>
              </a:rPr>
              <a:t>Специальность 09.02.07 Информационные системы и программирование.</a:t>
            </a:r>
            <a:endParaRPr sz="1200" dirty="0">
              <a:solidFill>
                <a:srgbClr val="BFBF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BFBFBF"/>
              </a:solidFill>
            </a:endParaRPr>
          </a:p>
        </p:txBody>
      </p:sp>
      <p:pic>
        <p:nvPicPr>
          <p:cNvPr id="133" name="Google Shape;1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5400" y="286425"/>
            <a:ext cx="1507425" cy="12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1"/>
          <p:cNvSpPr txBox="1"/>
          <p:nvPr/>
        </p:nvSpPr>
        <p:spPr>
          <a:xfrm>
            <a:off x="2534771" y="2390994"/>
            <a:ext cx="4672853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BFBFBF"/>
                </a:solidFill>
              </a:rPr>
              <a:t>Спасибо за внимание</a:t>
            </a:r>
            <a:endParaRPr sz="2800" dirty="0">
              <a:solidFill>
                <a:srgbClr val="BFBFBF"/>
              </a:solidFill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6900350" y="3654900"/>
            <a:ext cx="2243700" cy="1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BFBFBF"/>
                </a:solidFill>
              </a:rPr>
              <a:t>Выполнили: В.А Мельников                	     С.В. Меделян</a:t>
            </a:r>
            <a:endParaRPr sz="1100" dirty="0">
              <a:solidFill>
                <a:srgbClr val="BFBFBF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BFBFBF"/>
                </a:solidFill>
              </a:rPr>
              <a:t>Группа 4ИСИП-520	</a:t>
            </a:r>
            <a:endParaRPr sz="1100" dirty="0">
              <a:solidFill>
                <a:srgbClr val="BFBFBF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rgbClr val="BFBFBF"/>
                </a:solidFill>
              </a:rPr>
              <a:t>Руководители: И.В.Сибирев</a:t>
            </a:r>
            <a:br>
              <a:rPr lang="ru" sz="1100" dirty="0">
                <a:solidFill>
                  <a:srgbClr val="BFBFBF"/>
                </a:solidFill>
              </a:rPr>
            </a:br>
            <a:r>
              <a:rPr lang="ru" sz="1100" dirty="0">
                <a:solidFill>
                  <a:srgbClr val="BFBFBF"/>
                </a:solidFill>
              </a:rPr>
              <a:t>С.А. Сазонова</a:t>
            </a:r>
            <a:endParaRPr sz="1100" dirty="0">
              <a:solidFill>
                <a:srgbClr val="BFBF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BFBFBF"/>
              </a:solidFill>
            </a:endParaRPr>
          </a:p>
        </p:txBody>
      </p:sp>
      <p:sp>
        <p:nvSpPr>
          <p:cNvPr id="137" name="Google Shape;137;p31"/>
          <p:cNvSpPr/>
          <p:nvPr/>
        </p:nvSpPr>
        <p:spPr>
          <a:xfrm>
            <a:off x="690274" y="3654925"/>
            <a:ext cx="1076663" cy="104887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73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21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4121287" y="803724"/>
            <a:ext cx="44109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3000"/>
              <a:buFont typeface="Arial"/>
              <a:buNone/>
            </a:pPr>
            <a:r>
              <a:rPr lang="ru" sz="3000"/>
              <a:t>Актуальность</a:t>
            </a: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4121272" y="1541561"/>
            <a:ext cx="4278600" cy="25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086" dirty="0">
                <a:solidFill>
                  <a:srgbClr val="2CA4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современном мире</a:t>
            </a:r>
            <a:r>
              <a:rPr lang="ru" sz="5086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финансовые институты играют ключевую роль в экономическом развитии, предоставляя различные услуги, включая кредитование. Однако, управление процессом выдачи кредитов и контроль над кредитным портфелем представляют собой сложную задачу, требующую эффективного информационного обеспечения.</a:t>
            </a:r>
            <a:endParaRPr sz="508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086" dirty="0">
                <a:solidFill>
                  <a:srgbClr val="2CA4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данном проекте</a:t>
            </a:r>
            <a:r>
              <a:rPr lang="ru" sz="5086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представлена разработка информационной системы для учета кредитования, направленной на автоматизацию процессов управления кредитным портфелем и повышение эффективности работы финансовой организации. Основной целью системы является предоставление возможности для оперативного контроля за выдачей кредитов, анализа кредитного риска и управления клиентской базой.</a:t>
            </a:r>
            <a:endParaRPr sz="508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5BC8FF"/>
              </a:buClr>
              <a:buSzPct val="100000"/>
              <a:buFont typeface="Arial"/>
              <a:buNone/>
            </a:pPr>
            <a:endParaRPr sz="1100" b="1" dirty="0">
              <a:solidFill>
                <a:srgbClr val="295A72"/>
              </a:solidFill>
            </a:endParaRPr>
          </a:p>
        </p:txBody>
      </p:sp>
      <p:grpSp>
        <p:nvGrpSpPr>
          <p:cNvPr id="145" name="Google Shape;145;p32"/>
          <p:cNvGrpSpPr/>
          <p:nvPr/>
        </p:nvGrpSpPr>
        <p:grpSpPr>
          <a:xfrm>
            <a:off x="647954" y="1300585"/>
            <a:ext cx="2825364" cy="2542343"/>
            <a:chOff x="5300400" y="3670175"/>
            <a:chExt cx="421300" cy="399325"/>
          </a:xfrm>
        </p:grpSpPr>
        <p:sp>
          <p:nvSpPr>
            <p:cNvPr id="146" name="Google Shape;146;p3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CA4B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2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CA4B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CA4B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CA4B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2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CA4BD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2653825" y="0"/>
            <a:ext cx="4105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5A72"/>
              </a:buClr>
              <a:buSzPts val="2700"/>
              <a:buFont typeface="Arial"/>
              <a:buNone/>
            </a:pPr>
            <a:r>
              <a:rPr lang="ru" sz="2700">
                <a:solidFill>
                  <a:srgbClr val="295A72"/>
                </a:solidFill>
              </a:rPr>
              <a:t>Предмет и объект исследования</a:t>
            </a:r>
            <a:r>
              <a:rPr lang="ru" sz="2700" b="0" i="0" u="none" strike="noStrike" cap="none">
                <a:solidFill>
                  <a:srgbClr val="295A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6" name="Google Shape;156;p33"/>
          <p:cNvSpPr/>
          <p:nvPr/>
        </p:nvSpPr>
        <p:spPr>
          <a:xfrm rot="-5400000">
            <a:off x="8745901" y="350867"/>
            <a:ext cx="1026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Slidehood.com</a:t>
            </a:r>
            <a:endParaRPr sz="1100"/>
          </a:p>
        </p:txBody>
      </p:sp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175" y="1577350"/>
            <a:ext cx="7078050" cy="21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2151750" y="1212450"/>
            <a:ext cx="7020900" cy="1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34F5C"/>
                </a:solidFill>
              </a:rPr>
              <a:t>Объект исследования:</a:t>
            </a:r>
            <a:endParaRPr sz="180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Информационная система оценки кредитоспособности заемщика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BC8FF"/>
              </a:solidFill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2151750" y="2571750"/>
            <a:ext cx="6507000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34F5C"/>
                </a:solidFill>
              </a:rPr>
              <a:t>Предмет исследования:</a:t>
            </a:r>
            <a:endParaRPr sz="180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инструментарии технологии разработки информационной системы и ее интерфейса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60" name="Google Shape;160;p33"/>
          <p:cNvGrpSpPr/>
          <p:nvPr/>
        </p:nvGrpSpPr>
        <p:grpSpPr>
          <a:xfrm>
            <a:off x="859833" y="1212450"/>
            <a:ext cx="888484" cy="916416"/>
            <a:chOff x="3918650" y="293075"/>
            <a:chExt cx="488500" cy="412150"/>
          </a:xfrm>
        </p:grpSpPr>
        <p:sp>
          <p:nvSpPr>
            <p:cNvPr id="161" name="Google Shape;161;p3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33"/>
          <p:cNvSpPr/>
          <p:nvPr/>
        </p:nvSpPr>
        <p:spPr>
          <a:xfrm>
            <a:off x="859821" y="2603173"/>
            <a:ext cx="888496" cy="7997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5060341" y="1980851"/>
            <a:ext cx="305762" cy="3057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4"/>
          <p:cNvGrpSpPr/>
          <p:nvPr/>
        </p:nvGrpSpPr>
        <p:grpSpPr>
          <a:xfrm>
            <a:off x="4169974" y="615819"/>
            <a:ext cx="3603276" cy="4213467"/>
            <a:chOff x="5559966" y="821091"/>
            <a:chExt cx="4804368" cy="5617958"/>
          </a:xfrm>
        </p:grpSpPr>
        <p:grpSp>
          <p:nvGrpSpPr>
            <p:cNvPr id="171" name="Google Shape;171;p34"/>
            <p:cNvGrpSpPr/>
            <p:nvPr/>
          </p:nvGrpSpPr>
          <p:grpSpPr>
            <a:xfrm>
              <a:off x="5559966" y="1088487"/>
              <a:ext cx="1221155" cy="1245519"/>
              <a:chOff x="7570030" y="1610977"/>
              <a:chExt cx="1608900" cy="1641000"/>
            </a:xfrm>
          </p:grpSpPr>
          <p:sp>
            <p:nvSpPr>
              <p:cNvPr id="172" name="Google Shape;172;p34"/>
              <p:cNvSpPr/>
              <p:nvPr/>
            </p:nvSpPr>
            <p:spPr>
              <a:xfrm>
                <a:off x="7570030" y="1610977"/>
                <a:ext cx="1608900" cy="1641000"/>
              </a:xfrm>
              <a:prstGeom prst="ellipse">
                <a:avLst/>
              </a:prstGeom>
              <a:solidFill>
                <a:srgbClr val="87C755"/>
              </a:solidFill>
              <a:ln>
                <a:noFill/>
              </a:ln>
              <a:effectLst>
                <a:outerShdw blurRad="1905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>
                <a:off x="7624995" y="1662443"/>
                <a:ext cx="1499099" cy="1529100"/>
              </a:xfrm>
              <a:prstGeom prst="ellipse">
                <a:avLst/>
              </a:prstGeom>
              <a:solidFill>
                <a:srgbClr val="2A2A2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34"/>
            <p:cNvGrpSpPr/>
            <p:nvPr/>
          </p:nvGrpSpPr>
          <p:grpSpPr>
            <a:xfrm>
              <a:off x="5559966" y="2864083"/>
              <a:ext cx="1221155" cy="1245520"/>
              <a:chOff x="7570030" y="1884928"/>
              <a:chExt cx="1608900" cy="1641001"/>
            </a:xfrm>
          </p:grpSpPr>
          <p:sp>
            <p:nvSpPr>
              <p:cNvPr id="175" name="Google Shape;175;p34"/>
              <p:cNvSpPr/>
              <p:nvPr/>
            </p:nvSpPr>
            <p:spPr>
              <a:xfrm>
                <a:off x="7570030" y="1884928"/>
                <a:ext cx="1608900" cy="1641001"/>
              </a:xfrm>
              <a:prstGeom prst="ellipse">
                <a:avLst/>
              </a:prstGeom>
              <a:solidFill>
                <a:srgbClr val="55A46E"/>
              </a:solidFill>
              <a:ln>
                <a:noFill/>
              </a:ln>
              <a:effectLst>
                <a:outerShdw blurRad="1905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7624995" y="1927275"/>
                <a:ext cx="1499099" cy="1529099"/>
              </a:xfrm>
              <a:prstGeom prst="ellipse">
                <a:avLst/>
              </a:prstGeom>
              <a:solidFill>
                <a:srgbClr val="2A2A2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34"/>
            <p:cNvGrpSpPr/>
            <p:nvPr/>
          </p:nvGrpSpPr>
          <p:grpSpPr>
            <a:xfrm>
              <a:off x="5559966" y="4822441"/>
              <a:ext cx="1221155" cy="1245520"/>
              <a:chOff x="7570030" y="2279205"/>
              <a:chExt cx="1608900" cy="1641001"/>
            </a:xfrm>
          </p:grpSpPr>
          <p:sp>
            <p:nvSpPr>
              <p:cNvPr id="178" name="Google Shape;178;p34"/>
              <p:cNvSpPr/>
              <p:nvPr/>
            </p:nvSpPr>
            <p:spPr>
              <a:xfrm>
                <a:off x="7570030" y="2279205"/>
                <a:ext cx="1608900" cy="1641001"/>
              </a:xfrm>
              <a:prstGeom prst="ellipse">
                <a:avLst/>
              </a:prstGeom>
              <a:solidFill>
                <a:srgbClr val="2DB3A8"/>
              </a:solidFill>
              <a:ln>
                <a:noFill/>
              </a:ln>
              <a:effectLst>
                <a:outerShdw blurRad="1905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4"/>
              <p:cNvSpPr/>
              <p:nvPr/>
            </p:nvSpPr>
            <p:spPr>
              <a:xfrm>
                <a:off x="7624995" y="2348282"/>
                <a:ext cx="1499099" cy="1529101"/>
              </a:xfrm>
              <a:prstGeom prst="ellipse">
                <a:avLst/>
              </a:prstGeom>
              <a:solidFill>
                <a:srgbClr val="2A2A2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3" name="Google Shape;183;p34"/>
            <p:cNvCxnSpPr>
              <a:cxnSpLocks/>
            </p:cNvCxnSpPr>
            <p:nvPr/>
          </p:nvCxnSpPr>
          <p:spPr>
            <a:xfrm rot="10800000" flipH="1">
              <a:off x="6811434" y="821091"/>
              <a:ext cx="3552900" cy="18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" name="Google Shape;184;p34"/>
            <p:cNvCxnSpPr/>
            <p:nvPr/>
          </p:nvCxnSpPr>
          <p:spPr>
            <a:xfrm rot="10800000" flipH="1">
              <a:off x="6781310" y="2525599"/>
              <a:ext cx="3552900" cy="18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" name="Google Shape;185;p34"/>
            <p:cNvCxnSpPr/>
            <p:nvPr/>
          </p:nvCxnSpPr>
          <p:spPr>
            <a:xfrm rot="10800000" flipH="1">
              <a:off x="6797070" y="4458110"/>
              <a:ext cx="3552900" cy="18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" name="Google Shape;186;p34"/>
            <p:cNvCxnSpPr/>
            <p:nvPr/>
          </p:nvCxnSpPr>
          <p:spPr>
            <a:xfrm rot="10800000" flipH="1">
              <a:off x="6795711" y="6437249"/>
              <a:ext cx="3552900" cy="18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7" name="Google Shape;187;p34"/>
          <p:cNvSpPr/>
          <p:nvPr/>
        </p:nvSpPr>
        <p:spPr>
          <a:xfrm>
            <a:off x="4886075" y="635550"/>
            <a:ext cx="3653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предметной области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1229909" y="1967670"/>
            <a:ext cx="31527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b="1">
                <a:solidFill>
                  <a:schemeClr val="lt1"/>
                </a:solidFill>
              </a:rPr>
              <a:t>Цели и задачи</a:t>
            </a:r>
            <a:endParaRPr sz="1100"/>
          </a:p>
        </p:txBody>
      </p:sp>
      <p:sp>
        <p:nvSpPr>
          <p:cNvPr id="189" name="Google Shape;189;p34"/>
          <p:cNvSpPr txBox="1"/>
          <p:nvPr/>
        </p:nvSpPr>
        <p:spPr>
          <a:xfrm>
            <a:off x="1629704" y="2440408"/>
            <a:ext cx="2353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</a:rPr>
              <a:t>Дипломной работы</a:t>
            </a:r>
            <a:endParaRPr sz="19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4886075" y="1856696"/>
            <a:ext cx="4009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 разработка информационной системы</a:t>
            </a:r>
            <a:endParaRPr sz="18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/>
          </a:p>
        </p:txBody>
      </p:sp>
      <p:sp>
        <p:nvSpPr>
          <p:cNvPr id="192" name="Google Shape;192;p34"/>
          <p:cNvSpPr/>
          <p:nvPr/>
        </p:nvSpPr>
        <p:spPr>
          <a:xfrm>
            <a:off x="4886075" y="3383012"/>
            <a:ext cx="36711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функционала</a:t>
            </a:r>
            <a:endParaRPr sz="1800" dirty="0">
              <a:solidFill>
                <a:schemeClr val="dk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/>
          </a:p>
        </p:txBody>
      </p:sp>
      <p:cxnSp>
        <p:nvCxnSpPr>
          <p:cNvPr id="193" name="Google Shape;193;p34"/>
          <p:cNvCxnSpPr/>
          <p:nvPr/>
        </p:nvCxnSpPr>
        <p:spPr>
          <a:xfrm>
            <a:off x="1599967" y="2373041"/>
            <a:ext cx="2412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34"/>
          <p:cNvSpPr/>
          <p:nvPr/>
        </p:nvSpPr>
        <p:spPr>
          <a:xfrm>
            <a:off x="4468007" y="3923210"/>
            <a:ext cx="321400" cy="32138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DB3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4"/>
          <p:cNvGrpSpPr/>
          <p:nvPr/>
        </p:nvGrpSpPr>
        <p:grpSpPr>
          <a:xfrm>
            <a:off x="4504057" y="2398936"/>
            <a:ext cx="249299" cy="406405"/>
            <a:chOff x="6730350" y="2315900"/>
            <a:chExt cx="257700" cy="420100"/>
          </a:xfrm>
        </p:grpSpPr>
        <p:sp>
          <p:nvSpPr>
            <p:cNvPr id="196" name="Google Shape;196;p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39D6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39D6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39D6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39D6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39D6A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34"/>
          <p:cNvGrpSpPr/>
          <p:nvPr/>
        </p:nvGrpSpPr>
        <p:grpSpPr>
          <a:xfrm>
            <a:off x="4447501" y="1141892"/>
            <a:ext cx="362395" cy="265707"/>
            <a:chOff x="3936375" y="3703750"/>
            <a:chExt cx="453050" cy="332175"/>
          </a:xfrm>
        </p:grpSpPr>
        <p:sp>
          <p:nvSpPr>
            <p:cNvPr id="205" name="Google Shape;205;p3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87C75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87C75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87C75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87C75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87C75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34"/>
          <p:cNvSpPr txBox="1"/>
          <p:nvPr/>
        </p:nvSpPr>
        <p:spPr>
          <a:xfrm>
            <a:off x="5039375" y="994287"/>
            <a:ext cx="3702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900" dirty="0">
                <a:solidFill>
                  <a:srgbClr val="7F7F7F"/>
                </a:solidFill>
              </a:rPr>
              <a:t>Исходя из анализа предметной области, мы включили в систему учет следующих задач 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8575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Char char="-"/>
            </a:pPr>
            <a:r>
              <a:rPr lang="ru" sz="900" dirty="0">
                <a:solidFill>
                  <a:srgbClr val="7F7F7F"/>
                </a:solidFill>
              </a:rPr>
              <a:t>Изучение бизнес процессов </a:t>
            </a:r>
            <a:endParaRPr sz="900" dirty="0">
              <a:solidFill>
                <a:srgbClr val="7F7F7F"/>
              </a:solidFill>
            </a:endParaRPr>
          </a:p>
          <a:p>
            <a:pPr marL="457200" lvl="0" indent="-285750" algn="just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Char char="-"/>
            </a:pPr>
            <a:r>
              <a:rPr lang="ru" sz="900" dirty="0">
                <a:solidFill>
                  <a:srgbClr val="7F7F7F"/>
                </a:solidFill>
              </a:rPr>
              <a:t>Исследование рисков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5097012" y="2464509"/>
            <a:ext cx="36537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dk2"/>
                </a:solidFill>
              </a:rPr>
              <a:t>В результате проектирования информационной системы, было решено включить в задачи: </a:t>
            </a:r>
            <a:r>
              <a:rPr lang="ru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Разработку мобильного приложения для информационной системы и разработку простого для сотрудника интерфейса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5085840" y="3635524"/>
            <a:ext cx="38478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процессе разработки функционала, было решено реализовать в системе следующие элементы: 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ru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данных о клиенте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ru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Внесение и редактирование данных нового клиента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ru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сводки по ФССП, розысках, банкротствах и т.д.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ru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 редактирование аккаунтов сотрудников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50" y="0"/>
            <a:ext cx="7604562" cy="41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58100" cy="41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150" y="12"/>
            <a:ext cx="704850" cy="41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14800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1847600" y="4371900"/>
            <a:ext cx="711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      Диаграмма вариантов использования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222" name="Google Shape;222;p35"/>
          <p:cNvGrpSpPr/>
          <p:nvPr/>
        </p:nvGrpSpPr>
        <p:grpSpPr>
          <a:xfrm>
            <a:off x="769860" y="4172342"/>
            <a:ext cx="958101" cy="913614"/>
            <a:chOff x="5241175" y="4959100"/>
            <a:chExt cx="539775" cy="517775"/>
          </a:xfrm>
        </p:grpSpPr>
        <p:sp>
          <p:nvSpPr>
            <p:cNvPr id="223" name="Google Shape;223;p3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153881"/>
            <a:ext cx="9143999" cy="98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EAE256-9802-41FF-B2F7-DBAFACC51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188" y="4372465"/>
            <a:ext cx="6239435" cy="55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26717-84D2-834B-F910-BD9518A6C3B2}"/>
              </a:ext>
            </a:extLst>
          </p:cNvPr>
          <p:cNvSpPr txBox="1"/>
          <p:nvPr/>
        </p:nvSpPr>
        <p:spPr>
          <a:xfrm>
            <a:off x="2111188" y="4480210"/>
            <a:ext cx="6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Структура формулы и метод её работы</a:t>
            </a:r>
          </a:p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CC2171-F01B-FA86-C8AE-DE57CB24F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" y="0"/>
            <a:ext cx="9143998" cy="4153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D5E583-D927-8EEC-D8FE-91942C41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12" y="1480440"/>
            <a:ext cx="8969186" cy="700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6BE4A-3BF3-6EEA-30B0-9F4790BCF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41" y="4180043"/>
            <a:ext cx="1275228" cy="9372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02EB33-BF66-E2A6-B8C2-0260BED88055}"/>
              </a:ext>
            </a:extLst>
          </p:cNvPr>
          <p:cNvSpPr txBox="1"/>
          <p:nvPr/>
        </p:nvSpPr>
        <p:spPr>
          <a:xfrm>
            <a:off x="611841" y="2571750"/>
            <a:ext cx="7913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Эта формула определяет некоторый конечный балл (finalScore) на основе различных факторов, таких как зарплата, задолженность по налогам, задолженность по другим платежам и количество банкротств.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07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700"/>
            <a:ext cx="9143999" cy="366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53881"/>
            <a:ext cx="9143999" cy="98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39000"/>
            <a:ext cx="9143999" cy="10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88" y="0"/>
            <a:ext cx="7208085" cy="41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28925"/>
            <a:ext cx="9144000" cy="10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 txBox="1"/>
          <p:nvPr/>
        </p:nvSpPr>
        <p:spPr>
          <a:xfrm>
            <a:off x="2150175" y="4368875"/>
            <a:ext cx="5224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Дизайн разработанной системы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grpSp>
        <p:nvGrpSpPr>
          <p:cNvPr id="247" name="Google Shape;247;p38"/>
          <p:cNvGrpSpPr/>
          <p:nvPr/>
        </p:nvGrpSpPr>
        <p:grpSpPr>
          <a:xfrm>
            <a:off x="1074975" y="4315886"/>
            <a:ext cx="772650" cy="629909"/>
            <a:chOff x="1928175" y="312600"/>
            <a:chExt cx="425000" cy="373700"/>
          </a:xfrm>
        </p:grpSpPr>
        <p:sp>
          <p:nvSpPr>
            <p:cNvPr id="248" name="Google Shape;248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425" y="0"/>
            <a:ext cx="3242574" cy="20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425" y="2081600"/>
            <a:ext cx="3242574" cy="204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2400" y="35275"/>
            <a:ext cx="3151649" cy="197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2400" y="2158650"/>
            <a:ext cx="3151651" cy="19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2752400" cy="172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1729675"/>
            <a:ext cx="1353672" cy="2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3675" y="1740475"/>
            <a:ext cx="1353675" cy="237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0800000">
            <a:off x="2755300" y="2008000"/>
            <a:ext cx="6404175" cy="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5400000">
            <a:off x="3775500" y="2119875"/>
            <a:ext cx="4321925" cy="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5400000">
            <a:off x="528325" y="2141900"/>
            <a:ext cx="4385000" cy="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1685650"/>
            <a:ext cx="2752400" cy="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/>
          <p:nvPr/>
        </p:nvSpPr>
        <p:spPr>
          <a:xfrm>
            <a:off x="2341912" y="3576727"/>
            <a:ext cx="237370" cy="41124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1021862" y="3576727"/>
            <a:ext cx="237370" cy="41124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38"/>
          <p:cNvGrpSpPr/>
          <p:nvPr/>
        </p:nvGrpSpPr>
        <p:grpSpPr>
          <a:xfrm>
            <a:off x="8698973" y="3523192"/>
            <a:ext cx="370234" cy="356555"/>
            <a:chOff x="2583325" y="2972875"/>
            <a:chExt cx="462850" cy="445750"/>
          </a:xfrm>
        </p:grpSpPr>
        <p:sp>
          <p:nvSpPr>
            <p:cNvPr id="264" name="Google Shape;264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38"/>
          <p:cNvGrpSpPr/>
          <p:nvPr/>
        </p:nvGrpSpPr>
        <p:grpSpPr>
          <a:xfrm>
            <a:off x="8698973" y="1383917"/>
            <a:ext cx="370234" cy="356555"/>
            <a:chOff x="2583325" y="2972875"/>
            <a:chExt cx="462850" cy="445750"/>
          </a:xfrm>
        </p:grpSpPr>
        <p:sp>
          <p:nvSpPr>
            <p:cNvPr id="267" name="Google Shape;267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38"/>
          <p:cNvGrpSpPr/>
          <p:nvPr/>
        </p:nvGrpSpPr>
        <p:grpSpPr>
          <a:xfrm>
            <a:off x="5362723" y="3220167"/>
            <a:ext cx="370234" cy="356555"/>
            <a:chOff x="2583325" y="2972875"/>
            <a:chExt cx="462850" cy="445750"/>
          </a:xfrm>
        </p:grpSpPr>
        <p:sp>
          <p:nvSpPr>
            <p:cNvPr id="270" name="Google Shape;270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38"/>
          <p:cNvGrpSpPr/>
          <p:nvPr/>
        </p:nvGrpSpPr>
        <p:grpSpPr>
          <a:xfrm>
            <a:off x="5434698" y="1383917"/>
            <a:ext cx="370234" cy="356555"/>
            <a:chOff x="2583325" y="2972875"/>
            <a:chExt cx="462850" cy="445750"/>
          </a:xfrm>
        </p:grpSpPr>
        <p:sp>
          <p:nvSpPr>
            <p:cNvPr id="273" name="Google Shape;273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38"/>
          <p:cNvGrpSpPr/>
          <p:nvPr/>
        </p:nvGrpSpPr>
        <p:grpSpPr>
          <a:xfrm>
            <a:off x="2209048" y="1133167"/>
            <a:ext cx="370234" cy="356555"/>
            <a:chOff x="2583325" y="2972875"/>
            <a:chExt cx="462850" cy="445750"/>
          </a:xfrm>
        </p:grpSpPr>
        <p:sp>
          <p:nvSpPr>
            <p:cNvPr id="276" name="Google Shape;276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Times New Roman</vt:lpstr>
      <vt:lpstr>Arial</vt:lpstr>
      <vt:lpstr>Simple Light</vt:lpstr>
      <vt:lpstr>Office Theme</vt:lpstr>
      <vt:lpstr>PowerPoint Presentation</vt:lpstr>
      <vt:lpstr>Актуальность</vt:lpstr>
      <vt:lpstr>Предмет и объект исследования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Hack</dc:creator>
  <cp:lastModifiedBy>Stan Hack</cp:lastModifiedBy>
  <cp:revision>1</cp:revision>
  <dcterms:modified xsi:type="dcterms:W3CDTF">2024-06-02T17:35:42Z</dcterms:modified>
</cp:coreProperties>
</file>