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7" r:id="rId16"/>
    <p:sldId id="278" r:id="rId17"/>
    <p:sldId id="273" r:id="rId18"/>
    <p:sldId id="274" r:id="rId19"/>
  </p:sldIdLst>
  <p:sldSz cx="10693400" cy="7561263"/>
  <p:notesSz cx="6669088" cy="9928225"/>
  <p:embeddedFontLst>
    <p:embeddedFont>
      <p:font typeface="Arial Black" panose="020B0A04020102020204" pitchFamily="34" charset="0"/>
      <p:regular r:id="rId21"/>
      <p:bold r:id="rId22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296">
          <p15:clr>
            <a:srgbClr val="A4A3A4"/>
          </p15:clr>
        </p15:guide>
        <p15:guide id="2" pos="2880">
          <p15:clr>
            <a:srgbClr val="A4A3A4"/>
          </p15:clr>
        </p15:guide>
        <p15:guide id="3" orient="horz" pos="2531">
          <p15:clr>
            <a:srgbClr val="A4A3A4"/>
          </p15:clr>
        </p15:guide>
        <p15:guide id="4" pos="3368">
          <p15:clr>
            <a:srgbClr val="A4A3A4"/>
          </p15:clr>
        </p15:guide>
      </p15:sldGuideLst>
    </p:ext>
    <p:ext uri="GoogleSlidesCustomDataVersion2">
      <go:slidesCustomData xmlns="" xmlns:mc="http://schemas.openxmlformats.org/markup-compatibility/2006" xmlns:mv="urn:schemas-microsoft-com:mac:vml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xmlns:go="http://customooxmlschemas.google.com/" r:id="rId28" roundtripDataSignature="AMtx7miPjJux61L6IzM4ntjgaCOPDBAZF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2661" autoAdjust="0"/>
  </p:normalViewPr>
  <p:slideViewPr>
    <p:cSldViewPr snapToGrid="0">
      <p:cViewPr>
        <p:scale>
          <a:sx n="75" d="100"/>
          <a:sy n="75" d="100"/>
        </p:scale>
        <p:origin x="1301" y="-67"/>
      </p:cViewPr>
      <p:guideLst>
        <p:guide orient="horz" pos="2296"/>
        <p:guide pos="2880"/>
        <p:guide orient="horz" pos="253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font" Target="fonts/font1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8" Type="http://customschemas.google.com/relationships/presentationmetadata" Target="meta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2.fntdata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777607" y="0"/>
            <a:ext cx="2889938" cy="4981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777607" y="9430091"/>
            <a:ext cx="2889938" cy="49813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lang="ru-RU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43" name="Google Shape;143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g2c2613dc383_0_4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1" name="Google Shape;221;g2c2613dc383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2c2613dc383_0_67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29" name="Google Shape;229;g2c2613dc383_0_67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c2613dc383_0_9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 dirty="0"/>
          </a:p>
        </p:txBody>
      </p:sp>
      <p:sp>
        <p:nvSpPr>
          <p:cNvPr id="237" name="Google Shape;237;g2c2613dc383_0_9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2c2613dc383_0_7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45" name="Google Shape;245;g2c2613dc383_0_7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2c2613dc383_0_8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53" name="Google Shape;253;g2c2613dc383_0_8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2bf727242c8_0_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37" name="Google Shape;237;g2bf727242c8_0_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53259582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84" name="Google Shape;284;p14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1" name="Google Shape;291;g2c00a3e1a9a_0_2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92" name="Google Shape;292;g2c00a3e1a9a_0_2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0" name="Google Shape;150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3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57" name="Google Shape;157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02f423d887_0_0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65" name="Google Shape;165;g202f423d88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202f423d887_0_1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74" name="Google Shape;174;g202f423d887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5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70" cy="390923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83" name="Google Shape;183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g2c2613dc383_0_6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193" name="Google Shape;193;g2c2613dc383_0_6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Google Shape;202;g2c2613dc383_0_21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03" name="Google Shape;203;g2c2613dc383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g2c2613dc383_0_32:notes"/>
          <p:cNvSpPr txBox="1">
            <a:spLocks noGrp="1"/>
          </p:cNvSpPr>
          <p:nvPr>
            <p:ph type="body" idx="1"/>
          </p:nvPr>
        </p:nvSpPr>
        <p:spPr>
          <a:xfrm>
            <a:off x="666909" y="4777958"/>
            <a:ext cx="5335200" cy="390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211" name="Google Shape;211;g2c2613dc383_0_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966788" y="1241425"/>
            <a:ext cx="4735512" cy="3349625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Титульный слайд">
  <p:cSld name="1_Титульный слайд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6"/>
          <p:cNvSpPr/>
          <p:nvPr/>
        </p:nvSpPr>
        <p:spPr>
          <a:xfrm>
            <a:off x="0" y="1404367"/>
            <a:ext cx="10693400" cy="4968551"/>
          </a:xfrm>
          <a:prstGeom prst="rect">
            <a:avLst/>
          </a:prstGeom>
          <a:solidFill>
            <a:srgbClr val="2B314F">
              <a:alpha val="60000"/>
            </a:srgbClr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" name="Google Shape;17;p16"/>
          <p:cNvSpPr/>
          <p:nvPr/>
        </p:nvSpPr>
        <p:spPr>
          <a:xfrm>
            <a:off x="0" y="3755251"/>
            <a:ext cx="151490" cy="1332886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18" name="Google Shape;18;p16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546767" y="679218"/>
            <a:ext cx="3127375" cy="573087"/>
          </a:xfrm>
          <a:prstGeom prst="rect">
            <a:avLst/>
          </a:prstGeom>
          <a:noFill/>
          <a:ln>
            <a:noFill/>
          </a:ln>
        </p:spPr>
      </p:pic>
      <p:pic>
        <p:nvPicPr>
          <p:cNvPr id="19" name="Google Shape;19;p1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Google Shape;20;p16"/>
          <p:cNvSpPr txBox="1">
            <a:spLocks noGrp="1"/>
          </p:cNvSpPr>
          <p:nvPr>
            <p:ph type="ctrTitle"/>
          </p:nvPr>
        </p:nvSpPr>
        <p:spPr>
          <a:xfrm>
            <a:off x="491784" y="3348583"/>
            <a:ext cx="9679452" cy="19152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500"/>
              <a:buFont typeface="Arial Black"/>
              <a:buNone/>
              <a:defRPr sz="55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16"/>
          <p:cNvSpPr txBox="1">
            <a:spLocks noGrp="1"/>
          </p:cNvSpPr>
          <p:nvPr>
            <p:ph type="body" idx="1"/>
          </p:nvPr>
        </p:nvSpPr>
        <p:spPr>
          <a:xfrm>
            <a:off x="474666" y="5386216"/>
            <a:ext cx="9768578" cy="4537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lt1"/>
              </a:buClr>
              <a:buSzPts val="2300"/>
              <a:buNone/>
              <a:defRPr sz="2300" b="1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раздела" type="secHead">
  <p:cSld name="SECTION_HEADER"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25"/>
          <p:cNvSpPr txBox="1">
            <a:spLocks noGrp="1"/>
          </p:cNvSpPr>
          <p:nvPr>
            <p:ph type="title"/>
          </p:nvPr>
        </p:nvSpPr>
        <p:spPr>
          <a:xfrm>
            <a:off x="729602" y="1885067"/>
            <a:ext cx="9223058" cy="31452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0" name="Google Shape;90;p25"/>
          <p:cNvSpPr txBox="1">
            <a:spLocks noGrp="1"/>
          </p:cNvSpPr>
          <p:nvPr>
            <p:ph type="body" idx="1"/>
          </p:nvPr>
        </p:nvSpPr>
        <p:spPr>
          <a:xfrm>
            <a:off x="729602" y="5060097"/>
            <a:ext cx="9223058" cy="16540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888888"/>
              </a:buClr>
              <a:buSzPts val="2100"/>
              <a:buNone/>
              <a:defRPr sz="2100">
                <a:solidFill>
                  <a:srgbClr val="888888"/>
                </a:solidFill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700"/>
              <a:buNone/>
              <a:defRPr sz="1700">
                <a:solidFill>
                  <a:srgbClr val="888888"/>
                </a:solidFill>
              </a:defRPr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500"/>
              <a:buNone/>
              <a:defRPr sz="1500">
                <a:solidFill>
                  <a:srgbClr val="888888"/>
                </a:solidFill>
              </a:defRPr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91" name="Google Shape;91;p2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2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2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Два объекта" type="twoObj">
  <p:cSld name="TWO_OBJECTS"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26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26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7" name="Google Shape;97;p26"/>
          <p:cNvSpPr txBox="1">
            <a:spLocks noGrp="1"/>
          </p:cNvSpPr>
          <p:nvPr>
            <p:ph type="body" idx="2"/>
          </p:nvPr>
        </p:nvSpPr>
        <p:spPr>
          <a:xfrm>
            <a:off x="5413534" y="2012836"/>
            <a:ext cx="4544695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98" name="Google Shape;98;p26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9" name="Google Shape;99;p26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0" name="Google Shape;100;p26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Сравнение" type="twoTxTwoObj">
  <p:cSld name="TWO_OBJECTS_WITH_TEXT"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7"/>
          <p:cNvSpPr txBox="1">
            <a:spLocks noGrp="1"/>
          </p:cNvSpPr>
          <p:nvPr>
            <p:ph type="title"/>
          </p:nvPr>
        </p:nvSpPr>
        <p:spPr>
          <a:xfrm>
            <a:off x="736564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3" name="Google Shape;103;p27"/>
          <p:cNvSpPr txBox="1">
            <a:spLocks noGrp="1"/>
          </p:cNvSpPr>
          <p:nvPr>
            <p:ph type="body" idx="1"/>
          </p:nvPr>
        </p:nvSpPr>
        <p:spPr>
          <a:xfrm>
            <a:off x="736565" y="1853560"/>
            <a:ext cx="4523809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4" name="Google Shape;104;p27"/>
          <p:cNvSpPr txBox="1">
            <a:spLocks noGrp="1"/>
          </p:cNvSpPr>
          <p:nvPr>
            <p:ph type="body" idx="2"/>
          </p:nvPr>
        </p:nvSpPr>
        <p:spPr>
          <a:xfrm>
            <a:off x="736565" y="2761961"/>
            <a:ext cx="4523809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5" name="Google Shape;105;p27"/>
          <p:cNvSpPr txBox="1">
            <a:spLocks noGrp="1"/>
          </p:cNvSpPr>
          <p:nvPr>
            <p:ph type="body" idx="3"/>
          </p:nvPr>
        </p:nvSpPr>
        <p:spPr>
          <a:xfrm>
            <a:off x="5413534" y="1853560"/>
            <a:ext cx="4546088" cy="90840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 b="1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106" name="Google Shape;106;p27"/>
          <p:cNvSpPr txBox="1">
            <a:spLocks noGrp="1"/>
          </p:cNvSpPr>
          <p:nvPr>
            <p:ph type="body" idx="4"/>
          </p:nvPr>
        </p:nvSpPr>
        <p:spPr>
          <a:xfrm>
            <a:off x="5413534" y="2761961"/>
            <a:ext cx="4546088" cy="406242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07" name="Google Shape;107;p27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7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9" name="Google Shape;109;p27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олько заголовок" type="titleOnly">
  <p:cSld name="TITLE_ONLY"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8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8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3" name="Google Shape;113;p28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4" name="Google Shape;114;p28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Объект с подписью" type="objTx">
  <p:cSld name="OBJECT_WITH_CAPTION_TEXT">
    <p:spTree>
      <p:nvGrpSpPr>
        <p:cNvPr id="1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Google Shape;116;p29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9"/>
          <p:cNvSpPr txBox="1">
            <a:spLocks noGrp="1"/>
          </p:cNvSpPr>
          <p:nvPr>
            <p:ph type="body" idx="1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40005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700"/>
              <a:buChar char="•"/>
              <a:defRPr sz="2700"/>
            </a:lvl1pPr>
            <a:lvl2pPr marL="914400" lvl="1" indent="-3810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2pPr>
            <a:lvl3pPr marL="1371600" lvl="2" indent="-3619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Char char="•"/>
              <a:defRPr sz="2100"/>
            </a:lvl3pPr>
            <a:lvl4pPr marL="1828800" lvl="3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4pPr>
            <a:lvl5pPr marL="2286000" lvl="4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5pPr>
            <a:lvl6pPr marL="2743200" lvl="5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6pPr>
            <a:lvl7pPr marL="3200400" lvl="6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7pPr>
            <a:lvl8pPr marL="3657600" lvl="7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8pPr>
            <a:lvl9pPr marL="4114800" lvl="8" indent="-33655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Char char="•"/>
              <a:defRPr sz="1700"/>
            </a:lvl9pPr>
          </a:lstStyle>
          <a:p>
            <a:endParaRPr/>
          </a:p>
        </p:txBody>
      </p:sp>
      <p:sp>
        <p:nvSpPr>
          <p:cNvPr id="118" name="Google Shape;118;p29"/>
          <p:cNvSpPr txBox="1">
            <a:spLocks noGrp="1"/>
          </p:cNvSpPr>
          <p:nvPr>
            <p:ph type="body" idx="2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9" name="Google Shape;119;p29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0" name="Google Shape;120;p29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9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Рисунок с подписью" type="picTx">
  <p:cSld name="PICTURE_WITH_CAPTION_TEXT"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p30"/>
          <p:cNvSpPr txBox="1">
            <a:spLocks noGrp="1"/>
          </p:cNvSpPr>
          <p:nvPr>
            <p:ph type="title"/>
          </p:nvPr>
        </p:nvSpPr>
        <p:spPr>
          <a:xfrm>
            <a:off x="736564" y="504084"/>
            <a:ext cx="3448900" cy="17642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700"/>
              <a:buFont typeface="Calibri"/>
              <a:buNone/>
              <a:defRPr sz="27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30"/>
          <p:cNvSpPr>
            <a:spLocks noGrp="1"/>
          </p:cNvSpPr>
          <p:nvPr>
            <p:ph type="pic" idx="2"/>
          </p:nvPr>
        </p:nvSpPr>
        <p:spPr>
          <a:xfrm>
            <a:off x="4546088" y="1088683"/>
            <a:ext cx="5413534" cy="5373398"/>
          </a:xfrm>
          <a:prstGeom prst="rect">
            <a:avLst/>
          </a:prstGeom>
          <a:noFill/>
          <a:ln>
            <a:noFill/>
          </a:ln>
        </p:spPr>
      </p:sp>
      <p:sp>
        <p:nvSpPr>
          <p:cNvPr id="125" name="Google Shape;125;p30"/>
          <p:cNvSpPr txBox="1">
            <a:spLocks noGrp="1"/>
          </p:cNvSpPr>
          <p:nvPr>
            <p:ph type="body" idx="1"/>
          </p:nvPr>
        </p:nvSpPr>
        <p:spPr>
          <a:xfrm>
            <a:off x="736564" y="2268379"/>
            <a:ext cx="3448900" cy="42024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26" name="Google Shape;126;p30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7" name="Google Shape;127;p30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8" name="Google Shape;128;p30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вертикальный текст" type="vertTx">
  <p:cSld name="VERTICAL_TEXT">
    <p:spTree>
      <p:nvGrpSpPr>
        <p:cNvPr id="1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31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1" name="Google Shape;131;p31"/>
          <p:cNvSpPr txBox="1">
            <a:spLocks noGrp="1"/>
          </p:cNvSpPr>
          <p:nvPr>
            <p:ph type="body" idx="1"/>
          </p:nvPr>
        </p:nvSpPr>
        <p:spPr>
          <a:xfrm rot="5400000">
            <a:off x="2947924" y="-199917"/>
            <a:ext cx="4797552" cy="922305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2" name="Google Shape;132;p31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3" name="Google Shape;133;p31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4" name="Google Shape;134;p31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Вертикальный заголовок и текст" type="vertTitleAndTx">
  <p:cSld name="VERTICAL_TITLE_AND_VERTICAL_TEXT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p32"/>
          <p:cNvSpPr txBox="1">
            <a:spLocks noGrp="1"/>
          </p:cNvSpPr>
          <p:nvPr>
            <p:ph type="title"/>
          </p:nvPr>
        </p:nvSpPr>
        <p:spPr>
          <a:xfrm rot="5400000">
            <a:off x="5601437" y="2453595"/>
            <a:ext cx="6407821" cy="23057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7" name="Google Shape;137;p32"/>
          <p:cNvSpPr txBox="1">
            <a:spLocks noGrp="1"/>
          </p:cNvSpPr>
          <p:nvPr>
            <p:ph type="body" idx="1"/>
          </p:nvPr>
        </p:nvSpPr>
        <p:spPr>
          <a:xfrm rot="5400000">
            <a:off x="923075" y="214664"/>
            <a:ext cx="6407821" cy="678362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38" name="Google Shape;138;p32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9" name="Google Shape;139;p32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0" name="Google Shape;140;p32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Пустой слайд">
  <p:cSld name="Пустой слайд">
    <p:spTree>
      <p:nvGrpSpPr>
        <p:cNvPr id="1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17"/>
          <p:cNvSpPr/>
          <p:nvPr/>
        </p:nvSpPr>
        <p:spPr>
          <a:xfrm>
            <a:off x="0" y="1795828"/>
            <a:ext cx="10693400" cy="4793115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" name="Google Shape;24;p17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25" name="Google Shape;25;p17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26" name="Google Shape;26;p17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27" name="Google Shape;27;p17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17"/>
          <p:cNvSpPr txBox="1">
            <a:spLocks noGrp="1"/>
          </p:cNvSpPr>
          <p:nvPr>
            <p:ph type="body" idx="1"/>
          </p:nvPr>
        </p:nvSpPr>
        <p:spPr>
          <a:xfrm>
            <a:off x="394963" y="2919243"/>
            <a:ext cx="9824904" cy="348881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9" name="Google Shape;29;p17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Заголовок раздела">
  <p:cSld name="1_Заголовок раздела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Google Shape;31;p18" descr="D:\_DEN\_ПРОЕКТЫ\_МФПА\Университет СИНЕРГИЯ\презентации\Рисунок1.jp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0" y="0"/>
            <a:ext cx="10725898" cy="7563175"/>
          </a:xfrm>
          <a:prstGeom prst="rect">
            <a:avLst/>
          </a:prstGeom>
          <a:noFill/>
          <a:ln>
            <a:noFill/>
          </a:ln>
        </p:spPr>
      </p:pic>
      <p:pic>
        <p:nvPicPr>
          <p:cNvPr id="32" name="Google Shape;32;p1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30977" y="1001906"/>
            <a:ext cx="2610490" cy="461634"/>
          </a:xfrm>
          <a:prstGeom prst="rect">
            <a:avLst/>
          </a:prstGeom>
          <a:noFill/>
          <a:ln>
            <a:noFill/>
          </a:ln>
        </p:spPr>
      </p:pic>
      <p:sp>
        <p:nvSpPr>
          <p:cNvPr id="33" name="Google Shape;33;p18"/>
          <p:cNvSpPr txBox="1">
            <a:spLocks noGrp="1"/>
          </p:cNvSpPr>
          <p:nvPr>
            <p:ph type="ctrTitle"/>
          </p:nvPr>
        </p:nvSpPr>
        <p:spPr>
          <a:xfrm>
            <a:off x="546766" y="2196455"/>
            <a:ext cx="9599868" cy="380715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5000"/>
              <a:buFont typeface="Arial Black"/>
              <a:buNone/>
              <a:defRPr sz="5000" b="1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5_Пустой слайд">
  <p:cSld name="5_Пустой слайд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9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36" name="Google Shape;36;p19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37" name="Google Shape;37;p19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19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19"/>
          <p:cNvSpPr txBox="1">
            <a:spLocks noGrp="1"/>
          </p:cNvSpPr>
          <p:nvPr>
            <p:ph type="body" idx="1"/>
          </p:nvPr>
        </p:nvSpPr>
        <p:spPr>
          <a:xfrm>
            <a:off x="394963" y="2700511"/>
            <a:ext cx="9824904" cy="37075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19"/>
          <p:cNvSpPr txBox="1">
            <a:spLocks noGrp="1"/>
          </p:cNvSpPr>
          <p:nvPr>
            <p:ph type="body" idx="2"/>
          </p:nvPr>
        </p:nvSpPr>
        <p:spPr>
          <a:xfrm>
            <a:off x="394963" y="2124447"/>
            <a:ext cx="9824904" cy="421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Пустой слайд">
  <p:cSld name="2_Пустой слайд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0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3" name="Google Shape;43;p20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44" name="Google Shape;44;p20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45" name="Google Shape;45;p20"/>
          <p:cNvSpPr txBox="1">
            <a:spLocks noGrp="1"/>
          </p:cNvSpPr>
          <p:nvPr>
            <p:ph type="title"/>
          </p:nvPr>
        </p:nvSpPr>
        <p:spPr>
          <a:xfrm>
            <a:off x="532673" y="561291"/>
            <a:ext cx="9687193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6" name="Google Shape;46;p20"/>
          <p:cNvSpPr txBox="1">
            <a:spLocks noGrp="1"/>
          </p:cNvSpPr>
          <p:nvPr>
            <p:ph type="body" idx="1"/>
          </p:nvPr>
        </p:nvSpPr>
        <p:spPr>
          <a:xfrm>
            <a:off x="394962" y="2141571"/>
            <a:ext cx="9824905" cy="44246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Пустой слайд">
  <p:cSld name="4_Пустой слайд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21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49" name="Google Shape;49;p21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50" name="Google Shape;50;p21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51" name="Google Shape;51;p21"/>
          <p:cNvSpPr txBox="1">
            <a:spLocks noGrp="1"/>
          </p:cNvSpPr>
          <p:nvPr>
            <p:ph type="body" idx="1"/>
          </p:nvPr>
        </p:nvSpPr>
        <p:spPr>
          <a:xfrm>
            <a:off x="324212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2" name="Google Shape;52;p21"/>
          <p:cNvSpPr txBox="1">
            <a:spLocks noGrp="1"/>
          </p:cNvSpPr>
          <p:nvPr>
            <p:ph type="body" idx="2"/>
          </p:nvPr>
        </p:nvSpPr>
        <p:spPr>
          <a:xfrm>
            <a:off x="324212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3" name="Google Shape;53;p21"/>
          <p:cNvSpPr txBox="1">
            <a:spLocks noGrp="1"/>
          </p:cNvSpPr>
          <p:nvPr>
            <p:ph type="body" idx="3"/>
          </p:nvPr>
        </p:nvSpPr>
        <p:spPr>
          <a:xfrm>
            <a:off x="3741209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4" name="Google Shape;54;p21"/>
          <p:cNvSpPr txBox="1">
            <a:spLocks noGrp="1"/>
          </p:cNvSpPr>
          <p:nvPr>
            <p:ph type="body" idx="4"/>
          </p:nvPr>
        </p:nvSpPr>
        <p:spPr>
          <a:xfrm>
            <a:off x="3741209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5" name="Google Shape;55;p21"/>
          <p:cNvSpPr txBox="1">
            <a:spLocks noGrp="1"/>
          </p:cNvSpPr>
          <p:nvPr>
            <p:ph type="body" idx="5"/>
          </p:nvPr>
        </p:nvSpPr>
        <p:spPr>
          <a:xfrm>
            <a:off x="7158207" y="3559861"/>
            <a:ext cx="3154337" cy="30064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810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6" name="Google Shape;56;p21"/>
          <p:cNvSpPr txBox="1">
            <a:spLocks noGrp="1"/>
          </p:cNvSpPr>
          <p:nvPr>
            <p:ph type="body" idx="6"/>
          </p:nvPr>
        </p:nvSpPr>
        <p:spPr>
          <a:xfrm>
            <a:off x="7158207" y="2141571"/>
            <a:ext cx="3154337" cy="12764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  <a:defRPr sz="18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57" name="Google Shape;57;p21"/>
          <p:cNvSpPr txBox="1">
            <a:spLocks noGrp="1"/>
          </p:cNvSpPr>
          <p:nvPr>
            <p:ph type="title"/>
          </p:nvPr>
        </p:nvSpPr>
        <p:spPr>
          <a:xfrm>
            <a:off x="532674" y="561291"/>
            <a:ext cx="9779870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Пустой слайд">
  <p:cSld name="3_Пустой слайд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2"/>
          <p:cNvSpPr/>
          <p:nvPr/>
        </p:nvSpPr>
        <p:spPr>
          <a:xfrm>
            <a:off x="7759261" y="2470407"/>
            <a:ext cx="2359400" cy="4090393"/>
          </a:xfrm>
          <a:prstGeom prst="rect">
            <a:avLst/>
          </a:prstGeom>
          <a:solidFill>
            <a:srgbClr val="F2F2F2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0" name="Google Shape;60;p22"/>
          <p:cNvSpPr txBox="1">
            <a:spLocks noGrp="1"/>
          </p:cNvSpPr>
          <p:nvPr>
            <p:ph type="sldNum" idx="12"/>
          </p:nvPr>
        </p:nvSpPr>
        <p:spPr>
          <a:xfrm>
            <a:off x="295286" y="6950712"/>
            <a:ext cx="1935669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sp>
        <p:nvSpPr>
          <p:cNvPr id="61" name="Google Shape;61;p22"/>
          <p:cNvSpPr/>
          <p:nvPr/>
        </p:nvSpPr>
        <p:spPr>
          <a:xfrm>
            <a:off x="0" y="218297"/>
            <a:ext cx="125720" cy="1255702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pic>
        <p:nvPicPr>
          <p:cNvPr id="62" name="Google Shape;62;p2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9064950" y="6588943"/>
            <a:ext cx="1628450" cy="900750"/>
          </a:xfrm>
          <a:prstGeom prst="rect">
            <a:avLst/>
          </a:prstGeom>
          <a:noFill/>
          <a:ln>
            <a:noFill/>
          </a:ln>
        </p:spPr>
      </p:pic>
      <p:sp>
        <p:nvSpPr>
          <p:cNvPr id="63" name="Google Shape;63;p22"/>
          <p:cNvSpPr/>
          <p:nvPr/>
        </p:nvSpPr>
        <p:spPr>
          <a:xfrm>
            <a:off x="7222" y="252239"/>
            <a:ext cx="125720" cy="1815708"/>
          </a:xfrm>
          <a:custGeom>
            <a:avLst/>
            <a:gdLst/>
            <a:ahLst/>
            <a:cxnLst/>
            <a:rect l="l" t="t" r="r" b="b"/>
            <a:pathLst>
              <a:path w="81280" h="1144905" extrusionOk="0">
                <a:moveTo>
                  <a:pt x="0" y="1144803"/>
                </a:moveTo>
                <a:lnTo>
                  <a:pt x="81000" y="1144803"/>
                </a:lnTo>
                <a:lnTo>
                  <a:pt x="81000" y="0"/>
                </a:lnTo>
                <a:lnTo>
                  <a:pt x="0" y="0"/>
                </a:lnTo>
                <a:lnTo>
                  <a:pt x="0" y="1144803"/>
                </a:lnTo>
                <a:close/>
              </a:path>
            </a:pathLst>
          </a:custGeom>
          <a:solidFill>
            <a:srgbClr val="EE312C"/>
          </a:solidFill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64" name="Google Shape;64;p22"/>
          <p:cNvSpPr txBox="1">
            <a:spLocks noGrp="1"/>
          </p:cNvSpPr>
          <p:nvPr>
            <p:ph type="title"/>
          </p:nvPr>
        </p:nvSpPr>
        <p:spPr>
          <a:xfrm>
            <a:off x="562355" y="1133896"/>
            <a:ext cx="9499375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  <a:defRPr sz="41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5" name="Google Shape;65;p22"/>
          <p:cNvSpPr txBox="1">
            <a:spLocks noGrp="1"/>
          </p:cNvSpPr>
          <p:nvPr>
            <p:ph type="body" idx="1"/>
          </p:nvPr>
        </p:nvSpPr>
        <p:spPr>
          <a:xfrm>
            <a:off x="562355" y="489910"/>
            <a:ext cx="9499375" cy="2769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>
            <a:lvl1pPr marL="457200" lvl="0" indent="-355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2000"/>
              <a:buChar char="•"/>
              <a:defRPr sz="2000" b="1">
                <a:solidFill>
                  <a:srgbClr val="E60000"/>
                </a:solidFill>
                <a:latin typeface="Arial Black"/>
                <a:ea typeface="Arial Black"/>
                <a:cs typeface="Arial Black"/>
                <a:sym typeface="Arial Black"/>
              </a:defRPr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6" name="Google Shape;66;p22"/>
          <p:cNvSpPr txBox="1">
            <a:spLocks noGrp="1"/>
          </p:cNvSpPr>
          <p:nvPr>
            <p:ph type="body" idx="2"/>
          </p:nvPr>
        </p:nvSpPr>
        <p:spPr>
          <a:xfrm>
            <a:off x="645691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7" name="Google Shape;67;p22"/>
          <p:cNvSpPr txBox="1">
            <a:spLocks noGrp="1"/>
          </p:cNvSpPr>
          <p:nvPr>
            <p:ph type="body" idx="3"/>
          </p:nvPr>
        </p:nvSpPr>
        <p:spPr>
          <a:xfrm>
            <a:off x="3017334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8" name="Google Shape;68;p22"/>
          <p:cNvSpPr txBox="1">
            <a:spLocks noGrp="1"/>
          </p:cNvSpPr>
          <p:nvPr>
            <p:ph type="body" idx="4"/>
          </p:nvPr>
        </p:nvSpPr>
        <p:spPr>
          <a:xfrm>
            <a:off x="5388977" y="5058739"/>
            <a:ext cx="2304000" cy="150206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69" name="Google Shape;69;p22"/>
          <p:cNvSpPr/>
          <p:nvPr/>
        </p:nvSpPr>
        <p:spPr>
          <a:xfrm>
            <a:off x="648087" y="4846672"/>
            <a:ext cx="7043531" cy="51669"/>
          </a:xfrm>
          <a:prstGeom prst="rect">
            <a:avLst/>
          </a:prstGeom>
          <a:solidFill>
            <a:srgbClr val="FF0000"/>
          </a:solidFill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100"/>
              <a:buFont typeface="Arial"/>
              <a:buNone/>
            </a:pPr>
            <a:endParaRPr sz="21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0" name="Google Shape;70;p22"/>
          <p:cNvSpPr txBox="1">
            <a:spLocks noGrp="1"/>
          </p:cNvSpPr>
          <p:nvPr>
            <p:ph type="body" idx="5"/>
          </p:nvPr>
        </p:nvSpPr>
        <p:spPr>
          <a:xfrm>
            <a:off x="7757731" y="2484487"/>
            <a:ext cx="2304000" cy="2925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FF0000"/>
              </a:buClr>
              <a:buSzPts val="1400"/>
              <a:buNone/>
              <a:defRPr sz="1400" b="1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 b="1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 b="1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5pPr>
            <a:lvl6pPr marL="2743200" lvl="5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6pPr>
            <a:lvl7pPr marL="3200400" lvl="6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7pPr>
            <a:lvl8pPr marL="3657600" lvl="7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8pPr>
            <a:lvl9pPr marL="4114800" lvl="8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 b="1"/>
            </a:lvl9pPr>
          </a:lstStyle>
          <a:p>
            <a:endParaRPr/>
          </a:p>
        </p:txBody>
      </p:sp>
      <p:sp>
        <p:nvSpPr>
          <p:cNvPr id="71" name="Google Shape;71;p22"/>
          <p:cNvSpPr txBox="1">
            <a:spLocks noGrp="1"/>
          </p:cNvSpPr>
          <p:nvPr>
            <p:ph type="body" idx="6"/>
          </p:nvPr>
        </p:nvSpPr>
        <p:spPr>
          <a:xfrm>
            <a:off x="7759260" y="2945191"/>
            <a:ext cx="2311011" cy="34628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2" name="Google Shape;72;p22"/>
          <p:cNvSpPr txBox="1">
            <a:spLocks noGrp="1"/>
          </p:cNvSpPr>
          <p:nvPr>
            <p:ph type="body" idx="7"/>
          </p:nvPr>
        </p:nvSpPr>
        <p:spPr>
          <a:xfrm>
            <a:off x="665571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3" name="Google Shape;73;p22"/>
          <p:cNvSpPr txBox="1">
            <a:spLocks noGrp="1"/>
          </p:cNvSpPr>
          <p:nvPr>
            <p:ph type="body" idx="8"/>
          </p:nvPr>
        </p:nvSpPr>
        <p:spPr>
          <a:xfrm>
            <a:off x="3037214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4" name="Google Shape;74;p22"/>
          <p:cNvSpPr txBox="1">
            <a:spLocks noGrp="1"/>
          </p:cNvSpPr>
          <p:nvPr>
            <p:ph type="body" idx="9"/>
          </p:nvPr>
        </p:nvSpPr>
        <p:spPr>
          <a:xfrm>
            <a:off x="5408857" y="2470407"/>
            <a:ext cx="2304000" cy="237626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>
            <a:lvl1pPr marL="457200" lvl="0" indent="-2286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1pPr>
            <a:lvl2pPr marL="914400" lvl="1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2pPr>
            <a:lvl3pPr marL="1371600" lvl="2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3pPr>
            <a:lvl4pPr marL="1828800" lvl="3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4pPr>
            <a:lvl5pPr marL="2286000" lvl="4" indent="-2286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600"/>
              <a:buFont typeface="Calibri"/>
              <a:buNone/>
              <a:defRPr sz="1600"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Титульный слайд" type="title">
  <p:cSld name="TITLE">
    <p:spTree>
      <p:nvGrpSpPr>
        <p:cNvPr id="1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23"/>
          <p:cNvSpPr txBox="1">
            <a:spLocks noGrp="1"/>
          </p:cNvSpPr>
          <p:nvPr>
            <p:ph type="ctrTitle"/>
          </p:nvPr>
        </p:nvSpPr>
        <p:spPr>
          <a:xfrm>
            <a:off x="1336675" y="1237457"/>
            <a:ext cx="8020050" cy="263244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5100"/>
              <a:buFont typeface="Calibri"/>
              <a:buNone/>
              <a:defRPr sz="51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7" name="Google Shape;77;p23"/>
          <p:cNvSpPr txBox="1">
            <a:spLocks noGrp="1"/>
          </p:cNvSpPr>
          <p:nvPr>
            <p:ph type="subTitle" idx="1"/>
          </p:nvPr>
        </p:nvSpPr>
        <p:spPr>
          <a:xfrm>
            <a:off x="1336675" y="3971414"/>
            <a:ext cx="8020050" cy="1825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  <a:defRPr sz="2100"/>
            </a:lvl1pPr>
            <a:lvl2pPr lvl="1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None/>
              <a:defRPr sz="1700"/>
            </a:lvl2pPr>
            <a:lvl3pPr lvl="2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3pPr>
            <a:lvl4pPr lvl="3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4pPr>
            <a:lvl5pPr lvl="4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5pPr>
            <a:lvl6pPr lvl="5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6pPr>
            <a:lvl7pPr lvl="6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7pPr>
            <a:lvl8pPr lvl="7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8pPr>
            <a:lvl9pPr lvl="8" algn="ctr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8" name="Google Shape;78;p23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23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23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Заголовок и объект" type="obj">
  <p:cSld name="OBJEC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24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24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lvl="0" indent="-342900" algn="l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84" name="Google Shape;84;p24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5" name="Google Shape;85;p24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6" name="Google Shape;86;p24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  <p:pic>
        <p:nvPicPr>
          <p:cNvPr id="87" name="Google Shape;87;p24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8795265" y="280935"/>
            <a:ext cx="1512396" cy="27714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5"/>
          <p:cNvSpPr txBox="1">
            <a:spLocks noGrp="1"/>
          </p:cNvSpPr>
          <p:nvPr>
            <p:ph type="title"/>
          </p:nvPr>
        </p:nvSpPr>
        <p:spPr>
          <a:xfrm>
            <a:off x="735171" y="402569"/>
            <a:ext cx="9223058" cy="146149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800"/>
              <a:buFont typeface="Calibri"/>
              <a:buNone/>
              <a:defRPr sz="3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11" name="Google Shape;11;p15"/>
          <p:cNvSpPr txBox="1">
            <a:spLocks noGrp="1"/>
          </p:cNvSpPr>
          <p:nvPr>
            <p:ph type="body" idx="1"/>
          </p:nvPr>
        </p:nvSpPr>
        <p:spPr>
          <a:xfrm>
            <a:off x="735171" y="2012836"/>
            <a:ext cx="9223058" cy="47975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>
            <a:lvl1pPr marL="457200" marR="0" lvl="0" indent="-38100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619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2100"/>
              <a:buFont typeface="Arial"/>
              <a:buChar char="•"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365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700"/>
              <a:buFont typeface="Arial"/>
              <a:buChar char="•"/>
              <a:defRPr sz="17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23850" algn="l" rtl="0">
              <a:lnSpc>
                <a:spcPct val="90000"/>
              </a:lnSpc>
              <a:spcBef>
                <a:spcPts val="428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2" name="Google Shape;12;p15"/>
          <p:cNvSpPr txBox="1">
            <a:spLocks noGrp="1"/>
          </p:cNvSpPr>
          <p:nvPr>
            <p:ph type="dt" idx="10"/>
          </p:nvPr>
        </p:nvSpPr>
        <p:spPr>
          <a:xfrm>
            <a:off x="735171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15"/>
          <p:cNvSpPr txBox="1">
            <a:spLocks noGrp="1"/>
          </p:cNvSpPr>
          <p:nvPr>
            <p:ph type="ftr" idx="11"/>
          </p:nvPr>
        </p:nvSpPr>
        <p:spPr>
          <a:xfrm>
            <a:off x="3542189" y="7008172"/>
            <a:ext cx="3609023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21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15"/>
          <p:cNvSpPr txBox="1">
            <a:spLocks noGrp="1"/>
          </p:cNvSpPr>
          <p:nvPr>
            <p:ph type="sldNum" idx="12"/>
          </p:nvPr>
        </p:nvSpPr>
        <p:spPr>
          <a:xfrm>
            <a:off x="7552214" y="7008172"/>
            <a:ext cx="2406015" cy="4025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0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-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urait.ru/bcode/514585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biblioclub.ru/index.php?page=book&amp;id=598404" TargetMode="External"/><Relationship Id="rId4" Type="http://schemas.openxmlformats.org/officeDocument/2006/relationships/hyperlink" Target="https://urait.ru/bcode/518499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1"/>
          <p:cNvSpPr txBox="1">
            <a:spLocks noGrp="1"/>
          </p:cNvSpPr>
          <p:nvPr>
            <p:ph type="ctrTitle"/>
          </p:nvPr>
        </p:nvSpPr>
        <p:spPr>
          <a:xfrm>
            <a:off x="450156" y="2844527"/>
            <a:ext cx="9679452" cy="312141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 fontScale="90000"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ct val="100000"/>
              <a:buFont typeface="Arial Black"/>
              <a:buNone/>
            </a:pPr>
            <a:r>
              <a:rPr lang="ru-RU" sz="2100" dirty="0"/>
              <a:t>ОТЧЕТ </a:t>
            </a:r>
            <a:br>
              <a:rPr lang="ru-RU" sz="2100" dirty="0"/>
            </a:br>
            <a:r>
              <a:rPr lang="ru-RU" sz="2100" dirty="0"/>
              <a:t>о прохождении учебной практики </a:t>
            </a:r>
            <a:br>
              <a:rPr lang="ru-RU" sz="2100" dirty="0"/>
            </a:br>
            <a:br>
              <a:rPr lang="ru-RU" sz="2100" dirty="0"/>
            </a:br>
            <a:r>
              <a:rPr lang="ru-RU" sz="2000" dirty="0"/>
              <a:t>по профессиональному модулю</a:t>
            </a:r>
            <a:br>
              <a:rPr lang="ru-RU" sz="2000" dirty="0"/>
            </a:br>
            <a:r>
              <a:rPr lang="ru-RU" sz="2000" dirty="0"/>
              <a:t>ПМ.02 Осуществление интеграции программных модулей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в период с «25» мая 2025 г. по «07» июня 2025 г.</a:t>
            </a:r>
            <a:br>
              <a:rPr lang="ru-RU" sz="2000" dirty="0"/>
            </a:br>
            <a:br>
              <a:rPr lang="ru-RU" sz="2000" dirty="0"/>
            </a:br>
            <a:r>
              <a:rPr lang="ru-RU" sz="2000" dirty="0"/>
              <a:t> Специальность 09.02.07 Информационные системы и программирование</a:t>
            </a:r>
            <a:br>
              <a:rPr lang="ru-RU" sz="2100" dirty="0"/>
            </a:br>
            <a:endParaRPr sz="2700" dirty="0"/>
          </a:p>
        </p:txBody>
      </p:sp>
      <p:sp>
        <p:nvSpPr>
          <p:cNvPr id="146" name="Google Shape;146;p1"/>
          <p:cNvSpPr txBox="1"/>
          <p:nvPr/>
        </p:nvSpPr>
        <p:spPr>
          <a:xfrm>
            <a:off x="810196" y="6279378"/>
            <a:ext cx="8712968" cy="14021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0" i="0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обучающегося: </a:t>
            </a:r>
            <a:r>
              <a:rPr lang="ru-RU" sz="2000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Киор Петр Иванович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Группа: ДКИП-206прог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ФИО Руководителя:  </a:t>
            </a:r>
            <a:r>
              <a:rPr lang="ru-RU" sz="2000" b="0" i="0" u="none" strike="noStrike" cap="none" dirty="0" err="1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Сибирев</a:t>
            </a:r>
            <a:r>
              <a:rPr lang="ru-RU" sz="2000" b="0" i="0" u="none" strike="noStrike" cap="none" dirty="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 И.В.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440"/>
              </a:spcBef>
              <a:spcAft>
                <a:spcPts val="0"/>
              </a:spcAft>
              <a:buClr>
                <a:srgbClr val="888888"/>
              </a:buClr>
              <a:buSzPts val="2200"/>
              <a:buFont typeface="Arial"/>
              <a:buNone/>
            </a:pPr>
            <a:endParaRPr sz="2200" b="0" i="1" u="none" strike="noStrike" cap="none" dirty="0">
              <a:solidFill>
                <a:srgbClr val="FF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200"/>
              </a:spcBef>
              <a:spcAft>
                <a:spcPts val="0"/>
              </a:spcAft>
              <a:buClr>
                <a:srgbClr val="888888"/>
              </a:buClr>
              <a:buSzPts val="1000"/>
              <a:buFont typeface="Arial"/>
              <a:buNone/>
            </a:pPr>
            <a:endParaRPr sz="1000" b="1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0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marL="0" marR="0" lvl="0" indent="0" algn="ctr" rtl="0">
              <a:lnSpc>
                <a:spcPct val="80000"/>
              </a:lnSpc>
              <a:spcBef>
                <a:spcPts val="160"/>
              </a:spcBef>
              <a:spcAft>
                <a:spcPts val="0"/>
              </a:spcAft>
              <a:buClr>
                <a:srgbClr val="888888"/>
              </a:buClr>
              <a:buSzPts val="800"/>
              <a:buFont typeface="Arial"/>
              <a:buNone/>
            </a:pPr>
            <a:endParaRPr sz="800" b="0" i="1" u="none" strike="noStrike" cap="none" dirty="0">
              <a:solidFill>
                <a:srgbClr val="FF0000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7" name="Google Shape;147;p1"/>
          <p:cNvSpPr txBox="1"/>
          <p:nvPr/>
        </p:nvSpPr>
        <p:spPr>
          <a:xfrm>
            <a:off x="666180" y="1620391"/>
            <a:ext cx="9144000" cy="95410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НЕГОСУДАРСТВЕННОЕ ОБРАЗОВАТЕЛЬНОЕ ЧАСТНОЕ УЧРЕЖДЕНИЕ ВЫСШЕГО ОБРАЗОВАНИЯ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rPr lang="ru-RU" sz="1400" b="1" i="0" u="none" strike="noStrike" cap="none" dirty="0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rPr>
              <a:t>«МОСКОВСКИЙ УНИВЕРСИТЕТ «СИНЕРГИЯ» 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Факультет Информационных технологий</a:t>
            </a:r>
          </a:p>
          <a:p>
            <a:pPr algn="ctr" defTabSz="914400" fontAlgn="base">
              <a:spcBef>
                <a:spcPct val="0"/>
              </a:spcBef>
              <a:spcAft>
                <a:spcPct val="0"/>
              </a:spcAft>
            </a:pPr>
            <a:r>
              <a:rPr lang="ru-RU" altLang="ru-RU" sz="1400" b="1" dirty="0">
                <a:solidFill>
                  <a:prstClr val="white"/>
                </a:solidFill>
                <a:latin typeface="Arial" charset="0"/>
              </a:rPr>
              <a:t>Кафедра Цифровой экономики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2c2613dc383_0_45"/>
          <p:cNvSpPr txBox="1"/>
          <p:nvPr/>
        </p:nvSpPr>
        <p:spPr>
          <a:xfrm>
            <a:off x="368272" y="1962798"/>
            <a:ext cx="9840029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удаленных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C26B768-34BD-9A8C-AF8D-B6606E1E009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61256" y="2760136"/>
            <a:ext cx="7370888" cy="204099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2c2613dc383_0_67"/>
          <p:cNvSpPr txBox="1"/>
          <p:nvPr/>
        </p:nvSpPr>
        <p:spPr>
          <a:xfrm>
            <a:off x="368273" y="1964423"/>
            <a:ext cx="998385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результата работы созданного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52BF4B1E-F66D-144D-AC57-5148AB7CE6E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07721" y="2875630"/>
            <a:ext cx="6677957" cy="1810003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2c2613dc383_0_94"/>
          <p:cNvSpPr txBox="1"/>
          <p:nvPr/>
        </p:nvSpPr>
        <p:spPr>
          <a:xfrm>
            <a:off x="269443" y="1849620"/>
            <a:ext cx="975057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отправки изменений в удаленный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репозиторий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FC86C1-A06B-852A-A020-AA3824B50A0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588" y="2557620"/>
            <a:ext cx="7892224" cy="3919921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g2c2613dc383_0_74"/>
          <p:cNvSpPr txBox="1"/>
          <p:nvPr/>
        </p:nvSpPr>
        <p:spPr>
          <a:xfrm>
            <a:off x="368273" y="1980140"/>
            <a:ext cx="10148251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удаления ветки  iss53.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711D79E3-7265-E408-ECEE-C42F4BE3D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42480" y="2921294"/>
            <a:ext cx="8183696" cy="1030444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" name="Google Shape;256;g2c2613dc383_0_83"/>
          <p:cNvSpPr txBox="1"/>
          <p:nvPr/>
        </p:nvSpPr>
        <p:spPr>
          <a:xfrm>
            <a:off x="269443" y="1939549"/>
            <a:ext cx="9944960" cy="400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слияния веток.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92A5BBC2-D70C-D5FC-ACB0-A866E5CDA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40419" y="2840112"/>
            <a:ext cx="6612561" cy="2215208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2bf727242c8_0_14"/>
          <p:cNvSpPr txBox="1">
            <a:spLocks noGrp="1"/>
          </p:cNvSpPr>
          <p:nvPr>
            <p:ph type="title"/>
          </p:nvPr>
        </p:nvSpPr>
        <p:spPr>
          <a:xfrm>
            <a:off x="396581" y="323591"/>
            <a:ext cx="10160700" cy="148194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b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</a:br>
            <a:r>
              <a:rPr lang="ru-RU" sz="36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b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</a:b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0" name="Google Shape;240;g2bf727242c8_0_14"/>
          <p:cNvSpPr txBox="1">
            <a:spLocks noGrp="1"/>
          </p:cNvSpPr>
          <p:nvPr>
            <p:ph type="body" idx="2"/>
          </p:nvPr>
        </p:nvSpPr>
        <p:spPr>
          <a:xfrm>
            <a:off x="247157" y="697918"/>
            <a:ext cx="9825000" cy="102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2" lvl="0" indent="0" algn="l" rt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None/>
            </a:pPr>
            <a:endParaRPr sz="1300" dirty="0">
              <a:solidFill>
                <a:srgbClr val="E60000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42" name="Google Shape;242;g2bf727242c8_0_14"/>
          <p:cNvSpPr txBox="1">
            <a:spLocks noGrp="1"/>
          </p:cNvSpPr>
          <p:nvPr>
            <p:ph type="body" idx="1"/>
          </p:nvPr>
        </p:nvSpPr>
        <p:spPr>
          <a:xfrm>
            <a:off x="434248" y="1713008"/>
            <a:ext cx="10082400" cy="474875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Autofit/>
          </a:bodyPr>
          <a:lstStyle/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В ходе прохождения учебной практики мной были освоены и закреплены следующие навыки: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1. Работа с системой контроля версий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клонирование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init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clone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Основные команды: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add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commit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push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status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log</a:t>
            </a:r>
            <a:endParaRPr lang="ru-RU" sz="14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ветками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branch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checkout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merge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rebase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Разрешение конфликтов при слиянии изменений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Синхронизация локального и удалённого репозиториев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2. Коллаборативная разработка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Работа с удалёнными репозиториями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remote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fetch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pull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GitHub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 для совместной работы (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Issues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Projects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, Pull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Requests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Следование </a:t>
            </a:r>
            <a:r>
              <a:rPr lang="ru-RU" sz="14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400" dirty="0">
                <a:latin typeface="Times New Roman"/>
                <a:ea typeface="Times New Roman"/>
                <a:cs typeface="Times New Roman"/>
                <a:sym typeface="Times New Roman"/>
              </a:rPr>
              <a:t>-конвенциям (правильные названия коммитов, веток)</a:t>
            </a:r>
          </a:p>
        </p:txBody>
      </p:sp>
    </p:spTree>
    <p:extLst>
      <p:ext uri="{BB962C8B-B14F-4D97-AF65-F5344CB8AC3E}">
        <p14:creationId xmlns:p14="http://schemas.microsoft.com/office/powerpoint/2010/main" val="21258885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B6F5379-59A8-4D7D-7D94-D2E0A185C1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32673" y="276121"/>
            <a:ext cx="9687193" cy="846603"/>
          </a:xfrm>
        </p:spPr>
        <p:txBody>
          <a:bodyPr/>
          <a:lstStyle/>
          <a:p>
            <a:r>
              <a:rPr lang="ru-RU" sz="4400" kern="1200" dirty="0">
                <a:latin typeface="Arial Black" panose="020B0A04020102020204" pitchFamily="34" charset="0"/>
                <a:sym typeface="Times New Roman"/>
              </a:rPr>
              <a:t>Отчетный этап</a:t>
            </a:r>
            <a:endParaRPr lang="ru-RU" dirty="0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9DC50636-878D-0526-8069-82672344BD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4963" y="1781323"/>
            <a:ext cx="9824904" cy="4657216"/>
          </a:xfrm>
        </p:spPr>
        <p:txBody>
          <a:bodyPr>
            <a:normAutofit/>
          </a:bodyPr>
          <a:lstStyle/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3. Основы командной строки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Bash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PowerShell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Навигация по файловой системе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ls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pwd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управление файлами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touch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echo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cat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,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mkdir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Перенаправление ввода/вывода (&gt;, &gt;&gt;, |)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4. Основы работы с IDE и редакторами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Настройка VS Code для работы с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endParaRPr lang="ru-RU"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Использование встроенных инструментов для разрешения конфликтов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Отладка и тестирование кода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5. Разработка простых проектов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Создание и структурирование проекта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Ведение документации (README.md, комментарии в коде)</a:t>
            </a:r>
          </a:p>
          <a:p>
            <a:pPr marL="0" lvl="0" indent="0" algn="just">
              <a:buSzPts val="20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Разработка с использованием 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git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-веток (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feature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/</a:t>
            </a:r>
            <a:r>
              <a:rPr lang="ru-RU" sz="1600" dirty="0" err="1">
                <a:latin typeface="Times New Roman"/>
                <a:ea typeface="Times New Roman"/>
                <a:cs typeface="Times New Roman"/>
                <a:sym typeface="Times New Roman"/>
              </a:rPr>
              <a:t>bugfix</a:t>
            </a: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-подход)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579DFCD-3FB9-E6F3-25DE-4017C88C51CE}"/>
              </a:ext>
            </a:extLst>
          </p:cNvPr>
          <p:cNvSpPr>
            <a:spLocks noGrp="1"/>
          </p:cNvSpPr>
          <p:nvPr>
            <p:ph type="body" idx="2"/>
          </p:nvPr>
        </p:nvSpPr>
        <p:spPr>
          <a:xfrm>
            <a:off x="394963" y="934720"/>
            <a:ext cx="9824904" cy="1168400"/>
          </a:xfrm>
        </p:spPr>
        <p:txBody>
          <a:bodyPr>
            <a:normAutofit/>
          </a:bodyPr>
          <a:lstStyle/>
          <a:p>
            <a:pPr marL="87312" lvl="0" indent="0">
              <a:spcBef>
                <a:spcPts val="0"/>
              </a:spcBef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Выводы о результатах прохождения учебной практики: </a:t>
            </a:r>
          </a:p>
          <a:p>
            <a:pPr marL="87312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cs typeface="Arial" panose="020B0604020202020204" pitchFamily="34" charset="0"/>
                <a:sym typeface="Times New Roman"/>
              </a:rPr>
              <a:t>выполняемая работа, приобретенные умения и навыки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29447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p14"/>
          <p:cNvSpPr txBox="1">
            <a:spLocks noGrp="1"/>
          </p:cNvSpPr>
          <p:nvPr>
            <p:ph type="title"/>
          </p:nvPr>
        </p:nvSpPr>
        <p:spPr>
          <a:xfrm>
            <a:off x="463818" y="497981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87" name="Google Shape;287;p14"/>
          <p:cNvSpPr txBox="1">
            <a:spLocks noGrp="1"/>
          </p:cNvSpPr>
          <p:nvPr>
            <p:ph type="body" idx="1"/>
          </p:nvPr>
        </p:nvSpPr>
        <p:spPr>
          <a:xfrm>
            <a:off x="394962" y="1802983"/>
            <a:ext cx="9824904" cy="485491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 fontScale="92500" lnSpcReduction="10000"/>
          </a:bodyPr>
          <a:lstStyle/>
          <a:p>
            <a:pPr marL="361950" lvl="0" indent="-361950" algn="just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Советов, Б. Я.  Базы данных : учебник для среднего профессионального образования / Б. Я. Советов, В. В.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Цехановский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Д. Чертовской. — 3-е изд.,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перераб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. и доп.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420 с. — (Профессиональное образование). — ISBN 978-5-534-09324-7.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3"/>
              </a:rPr>
              <a:t>https://urait.ru/bcode/514585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Н. П.  Базы данных: проектирование : учебник для среднего профессионального образования / Н. П. 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Стружкин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В. В. Годин. — Москва : Издательство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, 2023. — 477 с. — (Профессиональное образование). — ISBN 978-5-534-11635-9. — Текст : электронный // Образовательная платформа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Юрайт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 [сайт]. — URL: 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4"/>
              </a:rPr>
              <a:t>https://urait.ru/bcode/518499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361950" lvl="0" indent="-361950" algn="just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Times New Roman"/>
              <a:buAutoNum type="arabicPeriod"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Нагаева, И.А. Основы алгоритмизации и программирования: практикум : [12+] / И.А. Нагаева, И.А. Кузнецов. – Москва ; Берлин : </a:t>
            </a:r>
            <a:r>
              <a:rPr lang="ru-RU" dirty="0" err="1">
                <a:latin typeface="Times New Roman"/>
                <a:ea typeface="Times New Roman"/>
                <a:cs typeface="Times New Roman"/>
                <a:sym typeface="Times New Roman"/>
              </a:rPr>
              <a:t>Директ</a:t>
            </a: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-Медиа, 2021. – 169 с. : схем. – Режим доступа: по подписке. – URL: </a:t>
            </a:r>
            <a:r>
              <a:rPr lang="ru-RU" u="sng" dirty="0">
                <a:solidFill>
                  <a:schemeClr val="hlink"/>
                </a:solidFill>
                <a:latin typeface="Times New Roman"/>
                <a:ea typeface="Times New Roman"/>
                <a:cs typeface="Times New Roman"/>
                <a:sym typeface="Times New Roman"/>
                <a:hlinkClick r:id="rId5"/>
              </a:rPr>
              <a:t>https://biblioclub.ru/</a:t>
            </a:r>
            <a:endParaRPr u="sng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88" name="Google Shape;288;p14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4904" cy="56784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Список используемой литературы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g2c00a3e1a9a_0_23"/>
          <p:cNvSpPr txBox="1">
            <a:spLocks noGrp="1"/>
          </p:cNvSpPr>
          <p:nvPr>
            <p:ph type="title"/>
          </p:nvPr>
        </p:nvSpPr>
        <p:spPr>
          <a:xfrm>
            <a:off x="463818" y="497982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Отчетный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295" name="Google Shape;295;g2c00a3e1a9a_0_23"/>
          <p:cNvSpPr txBox="1">
            <a:spLocks noGrp="1"/>
          </p:cNvSpPr>
          <p:nvPr>
            <p:ph type="body" idx="1"/>
          </p:nvPr>
        </p:nvSpPr>
        <p:spPr>
          <a:xfrm>
            <a:off x="305068" y="1952884"/>
            <a:ext cx="9825000" cy="485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1.1.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1.2.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1.3.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1.4.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1.5.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1.6.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1.7.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1.8.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76200" lvl="0" indent="0" algn="just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ru-RU" dirty="0">
                <a:latin typeface="Times New Roman"/>
                <a:ea typeface="Times New Roman"/>
                <a:cs typeface="Times New Roman"/>
                <a:sym typeface="Times New Roman"/>
              </a:rPr>
              <a:t>1.9. Гит.docx</a:t>
            </a: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856"/>
              </a:spcBef>
              <a:spcAft>
                <a:spcPts val="0"/>
              </a:spcAft>
              <a:buSzPts val="2400"/>
              <a:buNone/>
            </a:pPr>
            <a:endParaRPr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296" name="Google Shape;296;g2c00a3e1a9a_0_23"/>
          <p:cNvSpPr txBox="1">
            <a:spLocks noGrp="1"/>
          </p:cNvSpPr>
          <p:nvPr>
            <p:ph type="body" idx="2"/>
          </p:nvPr>
        </p:nvSpPr>
        <p:spPr>
          <a:xfrm>
            <a:off x="305068" y="845783"/>
            <a:ext cx="9825000" cy="567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87312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Приложения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2"/>
          <p:cNvSpPr txBox="1">
            <a:spLocks noGrp="1"/>
          </p:cNvSpPr>
          <p:nvPr>
            <p:ph type="title"/>
          </p:nvPr>
        </p:nvSpPr>
        <p:spPr>
          <a:xfrm>
            <a:off x="532673" y="6374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41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Содержание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53" name="Google Shape;153;p2"/>
          <p:cNvSpPr txBox="1"/>
          <p:nvPr/>
        </p:nvSpPr>
        <p:spPr>
          <a:xfrm>
            <a:off x="397655" y="1989259"/>
            <a:ext cx="9687300" cy="47140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algn="just"/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1. </a:t>
            </a:r>
            <a:r>
              <a:rPr lang="ru-RU" sz="2300" dirty="0">
                <a:solidFill>
                  <a:schemeClr val="dk1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Инструктаж по соблюдению правил противопожарной безопасности, правил охраны труда, техники безопасности, санитарно-эпидемиологических правил и гигиенических нормативов</a:t>
            </a:r>
            <a:endParaRPr lang="ru-RU" sz="2300" dirty="0">
              <a:latin typeface="Times New Roman" panose="02020603050405020304" pitchFamily="18" charset="0"/>
              <a:ea typeface="Times New Roman"/>
              <a:cs typeface="Times New Roman" panose="02020603050405020304" pitchFamily="18" charset="0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2.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Ознакомление с инструментальными средствами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3. </a:t>
            </a:r>
            <a:r>
              <a:rPr lang="ru-RU" sz="2300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Сбор информации об объекте практики и анализ содержания источников</a:t>
            </a:r>
            <a:endParaRPr sz="2300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4.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Экспериментально-практическая работа. Приобретение необходимых умений и первоначального практического опыта работы по специальности в рамках освоения вида деятельности ВД 2. Осуществление интеграции программных модулей 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lvl="0" algn="just">
              <a:spcBef>
                <a:spcPts val="800"/>
              </a:spcBef>
              <a:buSzPts val="2500"/>
            </a:pPr>
            <a:r>
              <a:rPr lang="ru-RU" sz="2600" dirty="0">
                <a:solidFill>
                  <a:srgbClr val="FF0000"/>
                </a:solidFill>
                <a:latin typeface="Times New Roman" panose="02020603050405020304" pitchFamily="18" charset="0"/>
                <a:ea typeface="Times New Roman"/>
                <a:cs typeface="Times New Roman" panose="02020603050405020304" pitchFamily="18" charset="0"/>
                <a:sym typeface="Times New Roman"/>
              </a:rPr>
              <a:t>5. </a:t>
            </a:r>
            <a:r>
              <a:rPr lang="ru-RU" sz="23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Обработка и систематизация полученного фактического материала</a:t>
            </a: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0" marR="0" lvl="0" indent="0" algn="just" rtl="0">
              <a:lnSpc>
                <a:spcPct val="100000"/>
              </a:lnSpc>
              <a:spcBef>
                <a:spcPts val="800"/>
              </a:spcBef>
              <a:spcAft>
                <a:spcPts val="0"/>
              </a:spcAft>
              <a:buClr>
                <a:srgbClr val="000000"/>
              </a:buClr>
              <a:buSzPts val="2500"/>
              <a:buFont typeface="Arial"/>
              <a:buNone/>
            </a:pPr>
            <a:endParaRPr sz="2300" b="0" i="0" u="none" strike="noStrike" cap="none" dirty="0">
              <a:solidFill>
                <a:schemeClr val="dk1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3"/>
          <p:cNvSpPr txBox="1">
            <a:spLocks noGrp="1"/>
          </p:cNvSpPr>
          <p:nvPr>
            <p:ph type="body" idx="1"/>
          </p:nvPr>
        </p:nvSpPr>
        <p:spPr>
          <a:xfrm>
            <a:off x="0" y="1788502"/>
            <a:ext cx="9824904" cy="460851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Я, Киор Петр Иванович, проходил учебную практику в лабораторных условиях на базе Университета «Синергия». 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При выполнении индивидуального задания по практике решал кейс № 02 по интеграции ПМ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Перед началом практики: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Принял участие в организационном собрании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Ознакомился с комплектом шаблонов отчетной документации по практике.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•	Уточнил контакты руководителя практики от Образовательной организации, а также правила в отношении субординации, внешнего вида, графика работы, техники безопасности: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Требования к внешнему виду: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График работы: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Круг обязанностей: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1600" dirty="0">
                <a:latin typeface="Times New Roman"/>
                <a:ea typeface="Times New Roman"/>
                <a:cs typeface="Times New Roman"/>
                <a:sym typeface="Times New Roman"/>
              </a:rPr>
              <a:t>Доступ к данным: …</a:t>
            </a: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  <a:p>
            <a:pPr marL="457200" lvl="0" indent="0" algn="l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endParaRPr sz="16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9" name="Google Shape;158;p3"/>
          <p:cNvSpPr txBox="1">
            <a:spLocks noGrp="1"/>
          </p:cNvSpPr>
          <p:nvPr>
            <p:ph type="title"/>
          </p:nvPr>
        </p:nvSpPr>
        <p:spPr>
          <a:xfrm>
            <a:off x="424024" y="292166"/>
            <a:ext cx="9687193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Организационный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0" name="Google Shape;160;p3"/>
          <p:cNvSpPr txBox="1">
            <a:spLocks noGrp="1"/>
          </p:cNvSpPr>
          <p:nvPr>
            <p:ph type="body" idx="2"/>
          </p:nvPr>
        </p:nvSpPr>
        <p:spPr>
          <a:xfrm>
            <a:off x="286313" y="814574"/>
            <a:ext cx="9824904" cy="70952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Autofit/>
          </a:bodyPr>
          <a:lstStyle/>
          <a:p>
            <a:pPr marL="87313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Правила внутреннего распорядка, правила и нормы охраны труда, 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  <a:p>
            <a:pPr marL="87313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техники безопасности при работе с вычислительной техникой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g202f423d887_0_0"/>
          <p:cNvSpPr txBox="1">
            <a:spLocks noGrp="1"/>
          </p:cNvSpPr>
          <p:nvPr>
            <p:ph type="title"/>
          </p:nvPr>
        </p:nvSpPr>
        <p:spPr>
          <a:xfrm>
            <a:off x="424024" y="342510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Подготовительный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68" name="Google Shape;168;g202f423d887_0_0"/>
          <p:cNvSpPr txBox="1">
            <a:spLocks noGrp="1"/>
          </p:cNvSpPr>
          <p:nvPr>
            <p:ph type="body" idx="1"/>
          </p:nvPr>
        </p:nvSpPr>
        <p:spPr>
          <a:xfrm>
            <a:off x="424024" y="1848462"/>
            <a:ext cx="9825000" cy="90549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 rtl="0">
              <a:lnSpc>
                <a:spcPct val="100000"/>
              </a:lnSpc>
              <a:spcBef>
                <a:spcPts val="1200"/>
              </a:spcBef>
              <a:spcAft>
                <a:spcPts val="0"/>
              </a:spcAft>
              <a:buSzPts val="2400"/>
              <a:buNone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Ознакомиться с инструментальными средствами для выполнения учебной практики и осуществить предустановку программного обеспечения.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69" name="Google Shape;169;g202f423d887_0_0"/>
          <p:cNvSpPr txBox="1">
            <a:spLocks noGrp="1"/>
          </p:cNvSpPr>
          <p:nvPr>
            <p:ph type="body" idx="2"/>
          </p:nvPr>
        </p:nvSpPr>
        <p:spPr>
          <a:xfrm>
            <a:off x="35517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Ознакомление с ПО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171" name="Google Shape;171;g202f423d887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620298" y="2838997"/>
            <a:ext cx="5432452" cy="4251352"/>
          </a:xfrm>
          <a:prstGeom prst="rect">
            <a:avLst/>
          </a:prstGeom>
          <a:noFill/>
          <a:ln>
            <a:solidFill>
              <a:schemeClr val="bg1">
                <a:lumMod val="75000"/>
              </a:schemeClr>
            </a:solidFill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202f423d887_0_12"/>
          <p:cNvSpPr txBox="1">
            <a:spLocks noGrp="1"/>
          </p:cNvSpPr>
          <p:nvPr>
            <p:ph type="title"/>
          </p:nvPr>
        </p:nvSpPr>
        <p:spPr>
          <a:xfrm>
            <a:off x="424024" y="415964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Исследовательский этап</a:t>
            </a:r>
            <a:endParaRPr sz="3000" kern="1200" dirty="0">
              <a:latin typeface="Arial Black" panose="020B0A04020102020204" pitchFamily="34" charset="0"/>
              <a:ea typeface="+mj-ea"/>
              <a:cs typeface="+mj-cs"/>
              <a:sym typeface="Times New Roman"/>
            </a:endParaRPr>
          </a:p>
        </p:txBody>
      </p:sp>
      <p:sp>
        <p:nvSpPr>
          <p:cNvPr id="177" name="Google Shape;177;g202f423d887_0_12"/>
          <p:cNvSpPr txBox="1">
            <a:spLocks noGrp="1"/>
          </p:cNvSpPr>
          <p:nvPr>
            <p:ph type="body" idx="1"/>
          </p:nvPr>
        </p:nvSpPr>
        <p:spPr>
          <a:xfrm>
            <a:off x="424024" y="1908423"/>
            <a:ext cx="9825000" cy="4608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t" anchorCtr="0">
            <a:normAutofit/>
          </a:bodyPr>
          <a:lstStyle/>
          <a:p>
            <a:pPr marL="0" lvl="0" indent="719138" algn="just">
              <a:lnSpc>
                <a:spcPct val="100000"/>
              </a:lnSpc>
              <a:spcBef>
                <a:spcPts val="1200"/>
              </a:spcBef>
              <a:buNone/>
            </a:pPr>
            <a:r>
              <a:rPr lang="ru-RU" sz="1800" dirty="0">
                <a:latin typeface="Times New Roman"/>
                <a:ea typeface="Times New Roman"/>
                <a:cs typeface="Times New Roman"/>
                <a:sym typeface="Times New Roman"/>
              </a:rPr>
              <a:t>  </a:t>
            </a:r>
            <a:r>
              <a:rPr lang="ru-RU" sz="2000" dirty="0">
                <a:latin typeface="Times New Roman"/>
                <a:ea typeface="Times New Roman"/>
                <a:cs typeface="Times New Roman"/>
              </a:rPr>
              <a:t>Спроектировать организационную структуру и описать выбранную предметную область.</a:t>
            </a:r>
            <a:endParaRPr sz="2000" dirty="0"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sp>
        <p:nvSpPr>
          <p:cNvPr id="17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86324" y="623715"/>
            <a:ext cx="9825000" cy="709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856"/>
              </a:spcBef>
              <a:spcAft>
                <a:spcPts val="0"/>
              </a:spcAft>
              <a:buClr>
                <a:srgbClr val="E60000"/>
              </a:buClr>
              <a:buSzPts val="1800"/>
              <a:buFont typeface="Arial"/>
              <a:buNone/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Сбор информации об объекте практики и анализ содержания источников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2" name="Рисунок 1">
            <a:extLst>
              <a:ext uri="{FF2B5EF4-FFF2-40B4-BE49-F238E27FC236}">
                <a16:creationId xmlns:a16="http://schemas.microsoft.com/office/drawing/2014/main" id="{FE998151-5CA1-64CF-C70E-9A5B946E29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14979" y="2650623"/>
            <a:ext cx="6777507" cy="356444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86" name="Google Shape;186;p5"/>
          <p:cNvSpPr txBox="1"/>
          <p:nvPr/>
        </p:nvSpPr>
        <p:spPr>
          <a:xfrm>
            <a:off x="269443" y="1899815"/>
            <a:ext cx="10028756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настройки пользователя, создания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репозитория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коммита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последнего изменения.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CEEDF29-FE3E-BC6D-580D-9A5679190E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113" y="2985160"/>
            <a:ext cx="5277587" cy="933580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5329570A-8942-0BE3-0096-9B78AA5BBB9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13093" y="4153920"/>
            <a:ext cx="7211431" cy="685896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85ACDF51-70BD-A2C4-040A-4CB53234748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346700" y="5198487"/>
            <a:ext cx="5029902" cy="876422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g2c2613dc383_0_6"/>
          <p:cNvSpPr txBox="1"/>
          <p:nvPr/>
        </p:nvSpPr>
        <p:spPr>
          <a:xfrm>
            <a:off x="368272" y="1885676"/>
            <a:ext cx="9899989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истории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коммитов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вашего проекта,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алиасов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 и удаление тега.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21C09048-02E7-79F1-DC39-E7E6203939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1216" y="2720146"/>
            <a:ext cx="3948266" cy="2642301"/>
          </a:xfrm>
          <a:prstGeom prst="rect">
            <a:avLst/>
          </a:prstGeom>
        </p:spPr>
      </p:pic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65A8BC63-835D-7BD7-2C5E-2FFD137C805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46399" y="4782565"/>
            <a:ext cx="4383805" cy="2643391"/>
          </a:xfrm>
          <a:prstGeom prst="rect">
            <a:avLst/>
          </a:prstGeo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0E227C3B-7750-379C-231B-0F0F6FEE61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65396" y="2504223"/>
            <a:ext cx="5090177" cy="2247441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2c2613dc383_0_21"/>
          <p:cNvSpPr txBox="1"/>
          <p:nvPr/>
        </p:nvSpPr>
        <p:spPr>
          <a:xfrm>
            <a:off x="368272" y="1845425"/>
            <a:ext cx="9914979" cy="707846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 файла конфигурации.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7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8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F8E20EF4-8F03-92DF-7C5B-8A537B111EA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5389" y="2845246"/>
            <a:ext cx="7801483" cy="2298651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g2c2613dc383_0_32"/>
          <p:cNvSpPr txBox="1"/>
          <p:nvPr/>
        </p:nvSpPr>
        <p:spPr>
          <a:xfrm>
            <a:off x="368272" y="1923277"/>
            <a:ext cx="10019911" cy="708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lvl="0" indent="719138" algn="just">
              <a:buSzPts val="2000"/>
            </a:pPr>
            <a:r>
              <a:rPr lang="ru-RU" sz="2000" dirty="0">
                <a:latin typeface="Times New Roman"/>
                <a:ea typeface="Times New Roman"/>
                <a:cs typeface="Times New Roman"/>
                <a:sym typeface="Times New Roman"/>
              </a:rPr>
              <a:t>На данном слайде необходимо продемонстрировать 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скриншоты создания ветки, просмотра истории ветки </a:t>
            </a:r>
            <a:r>
              <a:rPr lang="ru-RU" sz="2000" b="0" i="0" u="none" strike="noStrike" cap="none" dirty="0" err="1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style</a:t>
            </a:r>
            <a:r>
              <a:rPr lang="ru-RU" sz="2000" b="0" i="0" u="none" strike="noStrike" cap="none" dirty="0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, разрешения конфликтов.</a:t>
            </a:r>
            <a:endParaRPr sz="14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6" name="Google Shape;216;g2c2613dc383_0_32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42250" y="2899774"/>
            <a:ext cx="4561499" cy="1761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17" name="Google Shape;217;g2c2613dc383_0_32"/>
          <p:cNvPicPr preferRelativeResize="0"/>
          <p:nvPr/>
        </p:nvPicPr>
        <p:blipFill rotWithShape="1">
          <a:blip r:embed="rId4">
            <a:alphaModFix/>
          </a:blip>
          <a:srcRect l="2314" b="7842"/>
          <a:stretch/>
        </p:blipFill>
        <p:spPr>
          <a:xfrm>
            <a:off x="1809850" y="4661499"/>
            <a:ext cx="5705475" cy="228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218" name="Google Shape;218;g2c2613dc383_0_32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803749" y="2899763"/>
            <a:ext cx="5158050" cy="1761736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185;p5"/>
          <p:cNvSpPr txBox="1">
            <a:spLocks noGrp="1"/>
          </p:cNvSpPr>
          <p:nvPr>
            <p:ph type="title"/>
          </p:nvPr>
        </p:nvSpPr>
        <p:spPr>
          <a:xfrm>
            <a:off x="368273" y="375733"/>
            <a:ext cx="9687300" cy="41549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ctr" anchorCtr="0">
            <a:sp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60000"/>
              </a:buClr>
              <a:buSzPts val="3600"/>
              <a:buFont typeface="Arial Black"/>
              <a:buNone/>
            </a:pPr>
            <a:r>
              <a:rPr lang="ru-RU" sz="3000" kern="1200" dirty="0">
                <a:latin typeface="Arial Black" panose="020B0A04020102020204" pitchFamily="34" charset="0"/>
                <a:ea typeface="+mj-ea"/>
                <a:cs typeface="+mj-cs"/>
                <a:sym typeface="Times New Roman"/>
              </a:rPr>
              <a:t>Этап проектирования</a:t>
            </a:r>
            <a:endParaRPr sz="1800" b="0" kern="1200" dirty="0"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  <p:sp>
        <p:nvSpPr>
          <p:cNvPr id="10" name="Google Shape;178;g202f423d887_0_12"/>
          <p:cNvSpPr txBox="1">
            <a:spLocks noGrp="1"/>
          </p:cNvSpPr>
          <p:nvPr>
            <p:ph type="body" idx="2"/>
          </p:nvPr>
        </p:nvSpPr>
        <p:spPr>
          <a:xfrm>
            <a:off x="269443" y="439191"/>
            <a:ext cx="8080079" cy="99986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04300" tIns="52150" rIns="104300" bIns="52150" anchor="b" anchorCtr="0">
            <a:normAutofit/>
          </a:bodyPr>
          <a:lstStyle/>
          <a:p>
            <a:pPr marL="0" lvl="0" indent="0">
              <a:buClr>
                <a:srgbClr val="E60000"/>
              </a:buClr>
            </a:pPr>
            <a:r>
              <a:rPr lang="ru-RU" b="0" kern="1200" dirty="0">
                <a:solidFill>
                  <a:srgbClr val="E60000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  <a:sym typeface="Times New Roman"/>
              </a:rPr>
              <a:t>Использование системы контроля версий и методов для получения кода с заданной функциональностью и степенью качества</a:t>
            </a:r>
            <a:endParaRPr b="0" kern="1200" dirty="0">
              <a:solidFill>
                <a:srgbClr val="E60000"/>
              </a:solidFill>
              <a:latin typeface="Arial" panose="020B0604020202020204" pitchFamily="34" charset="0"/>
              <a:ea typeface="+mn-ea"/>
              <a:cs typeface="Arial" panose="020B0604020202020204" pitchFamily="34" charset="0"/>
              <a:sym typeface="Times New Roman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26257</TotalTime>
  <Words>1093</Words>
  <Application>Microsoft Office PowerPoint</Application>
  <PresentationFormat>Произвольный</PresentationFormat>
  <Paragraphs>108</Paragraphs>
  <Slides>18</Slides>
  <Notes>17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18</vt:i4>
      </vt:variant>
    </vt:vector>
  </HeadingPairs>
  <TitlesOfParts>
    <vt:vector size="23" baseType="lpstr">
      <vt:lpstr>Arial Black</vt:lpstr>
      <vt:lpstr>Times New Roman</vt:lpstr>
      <vt:lpstr>Arial</vt:lpstr>
      <vt:lpstr>Calibri</vt:lpstr>
      <vt:lpstr>Тема Office</vt:lpstr>
      <vt:lpstr>ОТЧЕТ  о прохождении учебной практики   по профессиональному модулю ПМ.02 Осуществление интеграции программных модулей  в период с «25» мая 2025 г. по «07» июня 2025 г.   Специальность 09.02.07 Информационные системы и программирование </vt:lpstr>
      <vt:lpstr>Содержание</vt:lpstr>
      <vt:lpstr>Организационный этап</vt:lpstr>
      <vt:lpstr>Подготовительный этап</vt:lpstr>
      <vt:lpstr>Исследовательский этап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Этап проектирования</vt:lpstr>
      <vt:lpstr>Отчетный этап   </vt:lpstr>
      <vt:lpstr>Отчетный этап</vt:lpstr>
      <vt:lpstr>Отчетный этап</vt:lpstr>
      <vt:lpstr>Отчетный этап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ОТЧЕТ  о прохождении учебной практики   по профессиональному модулю ПМ.01 Осуществление интеграции программных модулей  в период с «  »         2024 г. по «  »          2024 г.   Специальность 09.02.07 Информационные системы и программирование</dc:title>
  <dc:creator>Катя</dc:creator>
  <cp:lastModifiedBy>Petruha K</cp:lastModifiedBy>
  <cp:revision>17</cp:revision>
  <dcterms:created xsi:type="dcterms:W3CDTF">2020-03-27T22:15:06Z</dcterms:created>
  <dcterms:modified xsi:type="dcterms:W3CDTF">2025-06-03T22:29:31Z</dcterms:modified>
</cp:coreProperties>
</file>