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0693400" cy="7561263"/>
  <p:notesSz cx="6669088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3AA74C16-C9B2-419B-827D-400F3C40F3F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60866A7-5C82-4F8F-8B52-5F4943AD6AF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77D10F-32AD-41F1-8FD6-F0951AE703E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158C4B6B-6EB2-4BCC-8878-692BDC0615D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D562254-855C-4957-8424-D750A6AD325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63E19A1-328B-4230-A390-2D6AC57D77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DBBB914-54E8-428A-928F-684C2462C2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B4220-7F1C-40E2-98BE-F44B511D86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9492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429160" y="2919240"/>
            <a:ext cx="4794120" cy="34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52B032-5169-4FE4-9CFC-EB03CDB3CC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0976C2-66CA-49C4-8899-C7C88DBEFB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543557-F1B5-4F51-A8E3-FB39CFEE82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827C56E-EABC-4620-BBA9-528A9E77E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01479A5-6DF0-4B36-89EC-2699F990B1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BAFF147-6D9C-4791-AB71-ADB65C8549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AAB48BD-76BB-4BDF-9AD9-F8D4727463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16"/>
          <p:cNvSpPr/>
          <p:nvPr/>
        </p:nvSpPr>
        <p:spPr>
          <a:xfrm>
            <a:off x="0" y="1404360"/>
            <a:ext cx="10693080" cy="4968360"/>
          </a:xfrm>
          <a:prstGeom prst="rect">
            <a:avLst/>
          </a:prstGeom>
          <a:solidFill>
            <a:srgbClr val="2b314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17;p16"/>
          <p:cNvSpPr/>
          <p:nvPr/>
        </p:nvSpPr>
        <p:spPr>
          <a:xfrm>
            <a:off x="0" y="3755160"/>
            <a:ext cx="151200" cy="13323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2" name="Google Shape;18;p16" descr=""/>
          <p:cNvPicPr/>
          <p:nvPr/>
        </p:nvPicPr>
        <p:blipFill>
          <a:blip r:embed="rId2"/>
          <a:stretch/>
        </p:blipFill>
        <p:spPr>
          <a:xfrm>
            <a:off x="546840" y="679320"/>
            <a:ext cx="3126960" cy="57276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9;p16" descr=""/>
          <p:cNvPicPr/>
          <p:nvPr/>
        </p:nvPicPr>
        <p:blipFill>
          <a:blip r:embed="rId3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1760" y="3348720"/>
            <a:ext cx="9678960" cy="1914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ru-RU" sz="55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4840" y="5386320"/>
            <a:ext cx="9768240" cy="453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;p17"/>
          <p:cNvSpPr/>
          <p:nvPr/>
        </p:nvSpPr>
        <p:spPr>
          <a:xfrm>
            <a:off x="0" y="1795680"/>
            <a:ext cx="10693080" cy="47926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25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CAA1A4-3C0A-43DE-9B41-5C6B5681E628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Google Shape;25;p17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58" name="Google Shape;26;p17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94920" y="2919240"/>
            <a:ext cx="9824400" cy="34884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94920" y="2124360"/>
            <a:ext cx="9824400" cy="4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1;p18" descr="D:\_DEN\_ПРОЕКТЫ\_МФПА\Университет СИНЕРГИЯ\презентации\Рисунок1.jpg"/>
          <p:cNvPicPr/>
          <p:nvPr/>
        </p:nvPicPr>
        <p:blipFill>
          <a:blip r:embed="rId2"/>
          <a:stretch/>
        </p:blipFill>
        <p:spPr>
          <a:xfrm>
            <a:off x="0" y="0"/>
            <a:ext cx="10725480" cy="75628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32;p18" descr=""/>
          <p:cNvPicPr/>
          <p:nvPr/>
        </p:nvPicPr>
        <p:blipFill>
          <a:blip r:embed="rId3"/>
          <a:stretch/>
        </p:blipFill>
        <p:spPr>
          <a:xfrm>
            <a:off x="631080" y="1001880"/>
            <a:ext cx="2610000" cy="4611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6840" y="2196360"/>
            <a:ext cx="9599400" cy="3806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5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26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772D141-B4CF-4600-8CF8-1B0F14458A19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Google Shape;36;p19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67" name="Google Shape;37;p19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94920" y="2700360"/>
            <a:ext cx="9824400" cy="37072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4920" y="2124360"/>
            <a:ext cx="9824400" cy="4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Num" idx="27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3D75B14-30EF-442C-B25B-784BDD4F4D9E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Google Shape;43;p20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73" name="Google Shape;44;p20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532800" y="220320"/>
            <a:ext cx="96868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4920" y="2141640"/>
            <a:ext cx="9824400" cy="44244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28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2379697-949A-4376-AD67-2830FAC29525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Google Shape;49;p21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78" name="Google Shape;50;p21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24360" y="3560040"/>
            <a:ext cx="3153960" cy="300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4360" y="2141640"/>
            <a:ext cx="3153960" cy="1276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741120" y="3560040"/>
            <a:ext cx="3153960" cy="300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741120" y="2141640"/>
            <a:ext cx="3153960" cy="1276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7158240" y="3560040"/>
            <a:ext cx="3153960" cy="300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158240" y="2141640"/>
            <a:ext cx="3153960" cy="1276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title"/>
          </p:nvPr>
        </p:nvSpPr>
        <p:spPr>
          <a:xfrm>
            <a:off x="532800" y="220320"/>
            <a:ext cx="977940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59;p22"/>
          <p:cNvSpPr/>
          <p:nvPr/>
        </p:nvSpPr>
        <p:spPr>
          <a:xfrm>
            <a:off x="7759440" y="2470320"/>
            <a:ext cx="2359080" cy="4089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sldNum" idx="29"/>
          </p:nvPr>
        </p:nvSpPr>
        <p:spPr>
          <a:xfrm>
            <a:off x="295200" y="6950880"/>
            <a:ext cx="193536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BD0122A-9B97-4AD1-92B5-4BEDD38C4B6A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Google Shape;61;p22"/>
          <p:cNvSpPr/>
          <p:nvPr/>
        </p:nvSpPr>
        <p:spPr>
          <a:xfrm>
            <a:off x="0" y="218160"/>
            <a:ext cx="125280" cy="1255320"/>
          </a:xfrm>
          <a:custGeom>
            <a:avLst/>
            <a:gdLst>
              <a:gd name="textAreaLeft" fmla="*/ 0 w 125280"/>
              <a:gd name="textAreaRight" fmla="*/ 125640 w 125280"/>
              <a:gd name="textAreaTop" fmla="*/ 0 h 1255320"/>
              <a:gd name="textAreaBottom" fmla="*/ 1255680 h 125532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89" name="Google Shape;62;p22" descr=""/>
          <p:cNvPicPr/>
          <p:nvPr/>
        </p:nvPicPr>
        <p:blipFill>
          <a:blip r:embed="rId2"/>
          <a:stretch/>
        </p:blipFill>
        <p:spPr>
          <a:xfrm>
            <a:off x="9064800" y="6589080"/>
            <a:ext cx="1627920" cy="90036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63;p22"/>
          <p:cNvSpPr/>
          <p:nvPr/>
        </p:nvSpPr>
        <p:spPr>
          <a:xfrm>
            <a:off x="7200" y="252360"/>
            <a:ext cx="125280" cy="1815480"/>
          </a:xfrm>
          <a:custGeom>
            <a:avLst/>
            <a:gdLst>
              <a:gd name="textAreaLeft" fmla="*/ 0 w 125280"/>
              <a:gd name="textAreaRight" fmla="*/ 125640 w 125280"/>
              <a:gd name="textAreaTop" fmla="*/ 0 h 1815480"/>
              <a:gd name="textAreaBottom" fmla="*/ 1815840 h 1815480"/>
            </a:gdLst>
            <a:ahLst/>
            <a:rect l="textAreaLeft" t="textAreaTop" r="textAreaRight" b="textAreaBottom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562320" y="793080"/>
            <a:ext cx="949896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62320" y="-655200"/>
            <a:ext cx="9498960" cy="25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45840" y="5058720"/>
            <a:ext cx="2303640" cy="15015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3017160" y="5058720"/>
            <a:ext cx="2303640" cy="15015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5388840" y="5058720"/>
            <a:ext cx="2303640" cy="15015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69;p22"/>
          <p:cNvSpPr/>
          <p:nvPr/>
        </p:nvSpPr>
        <p:spPr>
          <a:xfrm>
            <a:off x="648000" y="4846680"/>
            <a:ext cx="7043040" cy="514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25920" bIns="259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1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7757640" y="2484360"/>
            <a:ext cx="2303640" cy="2923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7759440" y="2945160"/>
            <a:ext cx="2310480" cy="34624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665640" y="2470320"/>
            <a:ext cx="2303640" cy="237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3037320" y="2470320"/>
            <a:ext cx="2303640" cy="237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5409000" y="2470320"/>
            <a:ext cx="2303640" cy="2376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36680" y="1237320"/>
            <a:ext cx="8019720" cy="26319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ru-RU" sz="5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dt" idx="30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31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32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5C6585-4F1E-4F50-A675-D2FAACA95122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35120" y="2012760"/>
            <a:ext cx="922284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33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34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35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71FC25-E108-4D4E-BCEB-834BC3769EA5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13" name="Google Shape;87;p24" descr=""/>
          <p:cNvPicPr/>
          <p:nvPr/>
        </p:nvPicPr>
        <p:blipFill>
          <a:blip r:embed="rId2"/>
          <a:stretch/>
        </p:blipFill>
        <p:spPr>
          <a:xfrm>
            <a:off x="8795160" y="280800"/>
            <a:ext cx="1512000" cy="27684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720" y="1884960"/>
            <a:ext cx="9222840" cy="31449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ru-RU" sz="51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9720" y="5060160"/>
            <a:ext cx="9222840" cy="1653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99A9E5-989E-4C77-B210-4B27021F5C0C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5120" y="2012760"/>
            <a:ext cx="454428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13680" y="2012760"/>
            <a:ext cx="454428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4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5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6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030701-5A6C-4F31-8E3D-B62790A96842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656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36560" y="1853640"/>
            <a:ext cx="4523400" cy="907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36560" y="2761920"/>
            <a:ext cx="4523400" cy="4062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13680" y="1853640"/>
            <a:ext cx="4545720" cy="907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413680" y="2761920"/>
            <a:ext cx="4545720" cy="4062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7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ftr" idx="8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sldNum" idx="9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6BE431-8F8F-4C5F-A0A7-F50BF3074F77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0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1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2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933214-17C4-41BC-AD9D-52F1069E512F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6560" y="504000"/>
            <a:ext cx="3448440" cy="1764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46080" y="1088640"/>
            <a:ext cx="5413320" cy="5373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6560" y="2268360"/>
            <a:ext cx="3448440" cy="4201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3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4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5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1930BE-4E9E-4712-9ED1-A7A96BD0E069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6560" y="504000"/>
            <a:ext cx="3448440" cy="1764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buNone/>
            </a:pPr>
            <a:r>
              <a:rPr b="0" lang="ru-RU" sz="27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46080" y="1088640"/>
            <a:ext cx="5413320" cy="537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36560" y="2268360"/>
            <a:ext cx="3448440" cy="4201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6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17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18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F9B34D-E61B-4498-9E7C-A03AF201CBA0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 rot="5400000">
            <a:off x="2948040" y="-199800"/>
            <a:ext cx="4797360" cy="9222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9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20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21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E93E53-4E28-42A1-857C-4CD1FD740D0A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 rot="5400000">
            <a:off x="5601600" y="2453400"/>
            <a:ext cx="6407640" cy="23054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rmAutofit/>
          </a:bodyPr>
          <a:p>
            <a:pPr indent="0">
              <a:buNone/>
            </a:pPr>
            <a:r>
              <a:rPr b="0" lang="ru-RU" sz="3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 rot="5400000">
            <a:off x="923400" y="214560"/>
            <a:ext cx="6407640" cy="678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22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23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24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DC501E-F609-4215-AFA3-2F7F6DAFD773}" type="slidenum">
              <a:rPr b="0" lang="ru-RU" sz="10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urait.ru/bcode/514585" TargetMode="External"/><Relationship Id="rId2" Type="http://schemas.openxmlformats.org/officeDocument/2006/relationships/hyperlink" Target="https://urait.ru/bcode/518499" TargetMode="External"/><Relationship Id="rId3" Type="http://schemas.openxmlformats.org/officeDocument/2006/relationships/hyperlink" Target="https://biblioclub.ru/index.php?page=book&amp;id=598404" TargetMode="External"/><Relationship Id="rId4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0000" y="2844360"/>
            <a:ext cx="9678960" cy="3121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 lnSpcReduction="9999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1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ОТЧЕТ </a:t>
            </a:r>
            <a:br>
              <a:rPr sz="2100"/>
            </a:br>
            <a:r>
              <a:rPr b="1" lang="ru-RU" sz="21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о прохождении учебной практики </a:t>
            </a:r>
            <a:br>
              <a:rPr sz="2100"/>
            </a:br>
            <a:br>
              <a:rPr sz="2100"/>
            </a:br>
            <a:r>
              <a:rPr b="1" lang="ru-RU" sz="20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по профессиональному модулю</a:t>
            </a:r>
            <a:br>
              <a:rPr sz="2000"/>
            </a:br>
            <a:r>
              <a:rPr b="1" lang="ru-RU" sz="20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ПМ.02 Осуществление интеграции программных модулей</a:t>
            </a:r>
            <a:br>
              <a:rPr sz="2000"/>
            </a:br>
            <a:br>
              <a:rPr sz="2000"/>
            </a:br>
            <a:r>
              <a:rPr b="1" lang="ru-RU" sz="20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в период с «25» мая 2025 г. по «21» июня 2025 г.</a:t>
            </a:r>
            <a:br>
              <a:rPr sz="2000"/>
            </a:br>
            <a:br>
              <a:rPr sz="2000"/>
            </a:br>
            <a:r>
              <a:rPr b="1" lang="ru-RU" sz="2000" strike="noStrike" u="none">
                <a:solidFill>
                  <a:schemeClr val="lt1"/>
                </a:solidFill>
                <a:uFillTx/>
                <a:latin typeface="Arial Black"/>
                <a:ea typeface="Arial Black"/>
              </a:rPr>
              <a:t> Специальность 09.02.07 Информационные системы и программирование</a:t>
            </a:r>
            <a:br>
              <a:rPr sz="2700"/>
            </a:b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Google Shape;146;p1"/>
          <p:cNvSpPr/>
          <p:nvPr/>
        </p:nvSpPr>
        <p:spPr>
          <a:xfrm>
            <a:off x="810360" y="6279480"/>
            <a:ext cx="871272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ФИО обучающегося: __</a:t>
            </a:r>
            <a:r>
              <a:rPr b="0" lang="ru-RU" sz="2000" strike="noStrike" u="sng">
                <a:solidFill>
                  <a:srgbClr val="ff0000"/>
                </a:solidFill>
                <a:uFillTx/>
                <a:latin typeface="Calibri"/>
                <a:ea typeface="Calibri"/>
              </a:rPr>
              <a:t>Берзин Арсений Евгеньевич</a:t>
            </a: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________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Группа: _____________________</a:t>
            </a:r>
            <a:r>
              <a:rPr b="0" lang="ru-RU" sz="2000" strike="noStrike" u="sng">
                <a:solidFill>
                  <a:srgbClr val="ff0000"/>
                </a:solidFill>
                <a:uFillTx/>
                <a:latin typeface="Calibri"/>
                <a:ea typeface="Calibri"/>
              </a:rPr>
              <a:t>VДКИП-111прог</a:t>
            </a: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___________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ФИО Руководителя:  ___________</a:t>
            </a:r>
            <a:r>
              <a:rPr b="0" lang="ru-RU" sz="2000" strike="noStrike" u="sng">
                <a:solidFill>
                  <a:srgbClr val="ff0000"/>
                </a:solidFill>
                <a:uFillTx/>
                <a:latin typeface="Calibri"/>
                <a:ea typeface="Calibri"/>
              </a:rPr>
              <a:t>Сибирев И.В</a:t>
            </a:r>
            <a:r>
              <a:rPr b="0" lang="ru-RU" sz="20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_______________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ru-RU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59"/>
              </a:spcBef>
              <a:tabLst>
                <a:tab algn="l" pos="0"/>
              </a:tabLst>
            </a:pPr>
            <a:endParaRPr b="0" lang="ru-RU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Google Shape;147;p1"/>
          <p:cNvSpPr/>
          <p:nvPr/>
        </p:nvSpPr>
        <p:spPr>
          <a:xfrm>
            <a:off x="666360" y="1620360"/>
            <a:ext cx="91436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НЕГОСУДАРСТВЕННОЕ ОБРАЗОВАТЕЛЬНОЕ ЧАСТНОЕ УЧРЕЖДЕНИЕ ВЫСШЕГО ОБРАЗОВАНИЯ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«МОСКОВСКИЙ УНИВЕРСИТЕТ «СИНЕРГИЯ»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Факультет Информационных технологий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Кафедра Цифровой экономики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24;g2c2613dc383_0_45"/>
          <p:cNvSpPr/>
          <p:nvPr/>
        </p:nvSpPr>
        <p:spPr>
          <a:xfrm>
            <a:off x="368280" y="1962720"/>
            <a:ext cx="983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удаленных веток.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Google Shape;225;g2c2613dc383_0_45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30960" y="3753360"/>
            <a:ext cx="3514680" cy="12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233;g2c2613dc383_0_67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016440" y="3515400"/>
            <a:ext cx="474372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40;g2c2613dc383_0_94"/>
          <p:cNvSpPr/>
          <p:nvPr/>
        </p:nvSpPr>
        <p:spPr>
          <a:xfrm>
            <a:off x="368280" y="1941120"/>
            <a:ext cx="975024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отправки изменений в удаленный репозиторий.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241;g2c2613dc383_0_94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294280" y="3060000"/>
            <a:ext cx="6345720" cy="30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248;g2c2613dc383_0_74"/>
          <p:cNvSpPr/>
          <p:nvPr/>
        </p:nvSpPr>
        <p:spPr>
          <a:xfrm>
            <a:off x="368280" y="1980000"/>
            <a:ext cx="101480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удаления ветки  iss53.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Google Shape;249;g2c2613dc383_0_74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5474880" cy="15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56;g2c2613dc383_0_83"/>
          <p:cNvSpPr/>
          <p:nvPr/>
        </p:nvSpPr>
        <p:spPr>
          <a:xfrm>
            <a:off x="368280" y="1897560"/>
            <a:ext cx="99446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слияния веток.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257;g2c2613dc383_0_83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670920" y="2719800"/>
            <a:ext cx="3333600" cy="21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256;g2c2613dc383_0_83"/>
          <p:cNvSpPr/>
          <p:nvPr/>
        </p:nvSpPr>
        <p:spPr>
          <a:xfrm>
            <a:off x="368280" y="1897560"/>
            <a:ext cx="99446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с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learngitbranching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257;g2c2613dc383_0_83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428200" y="2340000"/>
            <a:ext cx="5671800" cy="48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56;g2c2613dc383_0_83"/>
          <p:cNvSpPr/>
          <p:nvPr/>
        </p:nvSpPr>
        <p:spPr>
          <a:xfrm>
            <a:off x="368280" y="1897560"/>
            <a:ext cx="99446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На данном слайде необходимо продемонстрировать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скриншот с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learngitbranching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Google Shape;257;g2c2613dc383_0_83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93640" y="1595880"/>
            <a:ext cx="9487800" cy="43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6720" y="278640"/>
            <a:ext cx="10160280" cy="15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243000" y="37332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225;g2bf727242c8_0_0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96720" y="1936800"/>
            <a:ext cx="10082160" cy="45046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892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b="0" i="1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Например: Результаты тестов приведены в табл. 4.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14184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6720" y="278640"/>
            <a:ext cx="10160280" cy="15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234000" y="44028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8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  <a:ea typeface="Times New Roman"/>
              </a:rPr>
              <a:t>Формирование отчетной документации по результатам работ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Google Shape;233;g2bf727242c8_0_7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5600" y="192204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18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оформлении отчетных материалов следует придерживаться действующих стандартов.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263880" algn="just">
              <a:lnSpc>
                <a:spcPct val="90000"/>
              </a:lnSpc>
              <a:spcBef>
                <a:spcPts val="856"/>
              </a:spcBef>
              <a:buClr>
                <a:srgbClr val="ff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1440" indent="-13032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ru-RU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96720" y="278640"/>
            <a:ext cx="10160280" cy="15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Отчетный этап</a:t>
            </a:r>
            <a:br>
              <a:rPr sz="3000"/>
            </a:br>
            <a:r>
              <a:rPr b="1" lang="ru-RU" sz="3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br>
              <a:rPr sz="4100"/>
            </a:b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247320" y="698040"/>
            <a:ext cx="9824760" cy="10285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Выводы о результатах прохождения учебной практики: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выполняемая работа, приобретенные умения и навыки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241;g2bf727242c8_0_14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96720" y="1496880"/>
            <a:ext cx="10082160" cy="1203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1" lang="ru-RU" sz="21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Подведите итоги прохождения учебной практики: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В ходе прохождения учебной практики мной были получены освоены следующие навыки: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 algn="just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Анализ требований и подготовка технической документации для интеграции программных модулей.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 algn="just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Разработка и настройка интерфейсов взаимодействия между различными программными компонентами.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 algn="just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Реализация методов обмена данными и синхронизации модулей для обеспечения их совместной работы.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 algn="just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Проведение тестирования интеграционных сценариев и устранение возникающих ошибок и несовместимостей.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 algn="just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Документирование процесса интеграции и подготовка рекомендаций по дальнейшему сопровождению системы.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2800" y="59220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Содержание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53;p2"/>
          <p:cNvSpPr/>
          <p:nvPr/>
        </p:nvSpPr>
        <p:spPr>
          <a:xfrm>
            <a:off x="397800" y="1989360"/>
            <a:ext cx="9686880" cy="45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600" strike="noStrike" u="none">
                <a:solidFill>
                  <a:srgbClr val="ff0000"/>
                </a:solidFill>
                <a:uFillTx/>
                <a:latin typeface="Times New Roman"/>
                <a:ea typeface="Times New Roman"/>
              </a:rPr>
              <a:t>1. </a:t>
            </a:r>
            <a:r>
              <a:rPr b="0" lang="ru-RU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trike="noStrike" u="none">
                <a:solidFill>
                  <a:srgbClr val="ff0000"/>
                </a:solidFill>
                <a:uFillTx/>
                <a:latin typeface="Times New Roman"/>
                <a:ea typeface="Times New Roman"/>
              </a:rPr>
              <a:t>2. </a:t>
            </a:r>
            <a:r>
              <a:rPr b="0" lang="ru-RU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Ознакомление с инструментальными средствами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trike="noStrike" u="none">
                <a:solidFill>
                  <a:srgbClr val="ff0000"/>
                </a:solidFill>
                <a:uFillTx/>
                <a:latin typeface="Times New Roman"/>
                <a:ea typeface="Times New Roman"/>
              </a:rPr>
              <a:t>3. </a:t>
            </a:r>
            <a:r>
              <a:rPr b="0" lang="ru-RU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Сбор информации об объекте практики и анализ содержания источников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trike="noStrike" u="none">
                <a:solidFill>
                  <a:srgbClr val="ff0000"/>
                </a:solidFill>
                <a:uFillTx/>
                <a:latin typeface="Times New Roman"/>
                <a:ea typeface="Times New Roman"/>
              </a:rPr>
              <a:t>4. </a:t>
            </a:r>
            <a:r>
              <a:rPr b="0" lang="ru-RU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b="0" lang="ru-RU" sz="2600" strike="noStrike" u="none">
                <a:solidFill>
                  <a:srgbClr val="ff0000"/>
                </a:solidFill>
                <a:uFillTx/>
                <a:latin typeface="Times New Roman"/>
                <a:ea typeface="Times New Roman"/>
              </a:rPr>
              <a:t>5. </a:t>
            </a:r>
            <a:r>
              <a:rPr b="0" lang="ru-RU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Обработка и систематизация полученного фактического материала</a:t>
            </a: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ru-RU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3680" y="45252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Отчетный этап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55600" y="1802880"/>
            <a:ext cx="982440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fontScale="92500" lnSpcReduction="9999"/>
          </a:bodyPr>
          <a:p>
            <a:pPr marL="361800" indent="-361800" algn="just">
              <a:lnSpc>
                <a:spcPct val="9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Советов, Б. Я.  Базы данных : учебник для среднего профессионального образования / Б. Я. Советов, В. В. Цехановский, В. Д. Чертовской. — 3-е изд., перераб. и доп. — Москва : Издательство Юрайт, 2023. — 420 с. — (Профессиональное образование). — ISBN 978-5-534-09324-7. — Текст : электронный // Образовательная платформа Юрайт [сайт]. — URL: </a:t>
            </a:r>
            <a:r>
              <a:rPr b="0" lang="ru-RU" sz="2400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1"/>
              </a:rPr>
              <a:t>https://urait.ru/bcode/514585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1800" indent="-36180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Стружкин, Н. П.  Базы данных: проектирование : учебник для среднего профессионального образования / Н. П. Стружкин, В. В. Годин. — Москва : Издательство Юрайт, 2023. — 477 с. — (Профессиональное образование). — ISBN 978-5-534-11635-9. — Текст : электронный // Образовательная платформа Юрайт [сайт]. — URL: </a:t>
            </a:r>
            <a:r>
              <a:rPr b="0" lang="ru-RU" sz="2400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2"/>
              </a:rPr>
              <a:t>https://urait.ru/bcode/518499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1800" indent="-36180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b="0" lang="ru-RU" sz="2400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3"/>
              </a:rPr>
              <a:t>https://biblioclub.ru/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1800" indent="-36180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…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1800" indent="-361800" algn="just">
              <a:lnSpc>
                <a:spcPct val="90000"/>
              </a:lnSpc>
              <a:spcBef>
                <a:spcPts val="85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…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24400" cy="56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Список используемой литературы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Google Shape;289;p14"/>
          <p:cNvSpPr/>
          <p:nvPr/>
        </p:nvSpPr>
        <p:spPr>
          <a:xfrm>
            <a:off x="7435080" y="210960"/>
            <a:ext cx="315324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3680" y="45252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Отчетный этап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0000" y="1953000"/>
            <a:ext cx="9824760" cy="48546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1.1. Prilozhenie 1.1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1.2. Prilozhenie 1.2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1.3. Prilozhenie 1.3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1.4. Prilozhenie 1.4 Gitdocx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1.5. Prilozhenie 1.5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1.6. Prilozhenie 1.6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1.7. Prilozhenie 1.7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1.8. Prilozhenie 1.8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632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1.9. Prilozhenie 1.9 Git.docx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algn="just">
              <a:lnSpc>
                <a:spcPct val="100000"/>
              </a:lnSpc>
              <a:spcBef>
                <a:spcPts val="856"/>
              </a:spcBef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04920" y="845640"/>
            <a:ext cx="9824760" cy="5677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Приложения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297;g2c00a3e1a9a_0_23"/>
          <p:cNvSpPr/>
          <p:nvPr/>
        </p:nvSpPr>
        <p:spPr>
          <a:xfrm>
            <a:off x="7435080" y="21096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0" y="1788480"/>
            <a:ext cx="9824400" cy="4608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 lnSpcReduction="9999"/>
          </a:bodyPr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Я, Берзин Арсений Евгеньевич, проходил(а) учебную практику в лабораторных условиях на базе Университета «Синергия».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 выполнении индивидуального задания по практике решал(а) кейс № … по интеграции…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Перед началом практики: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•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Принял(а) участие в организационном собрании по практике.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•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Ознакомил(а)сь с комплектом шаблонов отчетной документации по практике.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•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	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Требования к внешнему виду: Деловой стиль одежды, опрятный внешний вид, соблюдение правил личной гигиены.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График работы: Понедельник — пятница, с 9:00 до 17:00, с перерывом на обед с 13:00 до 14:00.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Круг обязанностей: Система электронного голосования: проведение выборов online, подсчет голосов.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Доступ к данным: Предоставлен доступ к внутренним базам данных через защищённый VPN, с соблюдением политики конфиденциальности.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62;p3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24080" y="24696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Организационный этап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286200" y="814680"/>
            <a:ext cx="982440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marL="874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Правила внутреннего распорядка, правила и нормы охраны труда,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7480"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техники безопасности при работе с вычислительной техникой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24080" y="29700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Подготовительный этап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24080" y="1848600"/>
            <a:ext cx="9824760" cy="4608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5320" y="62388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Ознакомление с ПО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03280" y="2535480"/>
            <a:ext cx="5616720" cy="448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24080" y="37044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Исследовательский этап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24080" y="1908360"/>
            <a:ext cx="9824760" cy="4608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rm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Спроектировать организационную структуру и описать выбранную предметную область.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86200" y="623880"/>
            <a:ext cx="9824760" cy="7092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Сбор информации об объекте практики и анализ содержания источников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79;g202f423d887_0_12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3" name="Google Shape;180;g202f423d887_0_12" descr=""/>
          <p:cNvPicPr/>
          <p:nvPr/>
        </p:nvPicPr>
        <p:blipFill>
          <a:blip r:embed="rId1"/>
          <a:srcRect l="0" t="19497" r="0" b="0"/>
          <a:stretch/>
        </p:blipFill>
        <p:spPr>
          <a:xfrm>
            <a:off x="1828800" y="2818080"/>
            <a:ext cx="7509600" cy="359352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86;p5"/>
          <p:cNvSpPr/>
          <p:nvPr/>
        </p:nvSpPr>
        <p:spPr>
          <a:xfrm>
            <a:off x="269280" y="1899720"/>
            <a:ext cx="1002852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5038920" cy="13521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040000" y="4043880"/>
            <a:ext cx="5038920" cy="20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97;g2c2613dc383_0_6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920960" y="2160000"/>
            <a:ext cx="6934680" cy="49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07;g2c2613dc383_0_21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806920" y="2753280"/>
            <a:ext cx="5162760" cy="20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15;g2c2613dc383_0_32"/>
          <p:cNvSpPr/>
          <p:nvPr/>
        </p:nvSpPr>
        <p:spPr>
          <a:xfrm>
            <a:off x="7363080" y="221040"/>
            <a:ext cx="3153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500" strike="noStrike" u="none">
                <a:solidFill>
                  <a:schemeClr val="accent1"/>
                </a:solidFill>
                <a:uFillTx/>
                <a:latin typeface="Calibri"/>
                <a:ea typeface="Calibri"/>
              </a:rPr>
              <a:t>Пример заполнения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8280" y="330480"/>
            <a:ext cx="968688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trike="noStrike" u="none">
                <a:solidFill>
                  <a:schemeClr val="dk1"/>
                </a:solidFill>
                <a:uFillTx/>
                <a:latin typeface="Arial Black"/>
              </a:rPr>
              <a:t>Этап проектирования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269280" y="439200"/>
            <a:ext cx="8079840" cy="999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rmAutofit/>
          </a:bodyPr>
          <a:p>
            <a:pPr indent="0">
              <a:lnSpc>
                <a:spcPct val="90000"/>
              </a:lnSpc>
              <a:spcBef>
                <a:spcPts val="856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e60000"/>
                </a:solidFill>
                <a:uFillTx/>
                <a:latin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739880" y="2160000"/>
            <a:ext cx="5820120" cy="23810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700000" y="5301360"/>
            <a:ext cx="2857320" cy="8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26006</TotalTime>
  <Application>LibreOffice/24.8.0.3$Windows_X86_64 LibreOffice_project/0bdf1299c94fe897b119f97f3c613e9dca6be583</Application>
  <AppVersion>15.0000</AppVersion>
  <Words>1398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2020-03-27T22:15:06Z</dcterms:created>
  <dc:creator>Катя</dc:creator>
  <dc:description/>
  <dc:language>ru-RU</dc:language>
  <cp:lastModifiedBy/>
  <dcterms:modified xsi:type="dcterms:W3CDTF">2025-06-06T19:27:18Z</dcterms:modified>
  <cp:revision>30</cp:revision>
  <dc:subject/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21</vt:i4>
  </property>
  <property fmtid="{D5CDD505-2E9C-101B-9397-08002B2CF9AE}" pid="3" name="PresentationFormat">
    <vt:lpwstr>Произвольный</vt:lpwstr>
  </property>
  <property fmtid="{D5CDD505-2E9C-101B-9397-08002B2CF9AE}" pid="4" name="Slides">
    <vt:i4>21</vt:i4>
  </property>
</Properties>
</file>