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5" r:id="rId16"/>
    <p:sldId id="276" r:id="rId17"/>
    <p:sldId id="277" r:id="rId18"/>
    <p:sldId id="273" r:id="rId19"/>
    <p:sldId id="274" r:id="rId20"/>
  </p:sldIdLst>
  <p:sldSz cx="10693400" cy="7561263"/>
  <p:notesSz cx="6669088" cy="9928225"/>
  <p:embeddedFontLst>
    <p:embeddedFont>
      <p:font typeface="Arial Black" panose="020B0A04020102020204" pitchFamily="3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531">
          <p15:clr>
            <a:srgbClr val="A4A3A4"/>
          </p15:clr>
        </p15:guide>
        <p15:guide id="4" pos="3368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iPjJux61L6IzM4ntjgaCOPDBAZ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566" y="84"/>
      </p:cViewPr>
      <p:guideLst>
        <p:guide orient="horz" pos="2296"/>
        <p:guide pos="2880"/>
        <p:guide orient="horz" pos="253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77607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77607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c2613dc383_0_4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" name="Google Shape;221;g2c2613dc38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c2613dc383_0_6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9" name="Google Shape;229;g2c2613dc383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c2613dc383_0_9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7" name="Google Shape;237;g2c2613dc38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c2613dc383_0_7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5" name="Google Shape;245;g2c2613dc38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2613dc383_0_8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g2c2613dc38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f727242c8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2bf727242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55111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f727242c8_0_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2bf727242c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26606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bf727242c8_0_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2bf727242c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25958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c00a3e1a9a_0_2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g2c00a3e1a9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2f423d887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g202f423d8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c2613dc383_0_6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g2c2613dc38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c2613dc383_0_2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g2c2613dc38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c2613dc383_0_3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1" name="Google Shape;211;g2c2613dc38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/>
          <p:nvPr/>
        </p:nvSpPr>
        <p:spPr>
          <a:xfrm>
            <a:off x="0" y="1404367"/>
            <a:ext cx="10693400" cy="4968551"/>
          </a:xfrm>
          <a:prstGeom prst="rect">
            <a:avLst/>
          </a:prstGeom>
          <a:solidFill>
            <a:srgbClr val="2B314F">
              <a:alpha val="60000"/>
            </a:srgbClr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6"/>
          <p:cNvSpPr/>
          <p:nvPr/>
        </p:nvSpPr>
        <p:spPr>
          <a:xfrm>
            <a:off x="0" y="3755251"/>
            <a:ext cx="151490" cy="13328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6767" y="679218"/>
            <a:ext cx="3127375" cy="57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 txBox="1">
            <a:spLocks noGrp="1"/>
          </p:cNvSpPr>
          <p:nvPr>
            <p:ph type="ctrTitle"/>
          </p:nvPr>
        </p:nvSpPr>
        <p:spPr>
          <a:xfrm>
            <a:off x="491784" y="3348583"/>
            <a:ext cx="9679452" cy="1915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 Black"/>
              <a:buNone/>
              <a:defRPr sz="55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474666" y="5386216"/>
            <a:ext cx="9768578" cy="45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body" idx="2"/>
          </p:nvPr>
        </p:nvSpPr>
        <p:spPr>
          <a:xfrm>
            <a:off x="5413534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2"/>
          </p:nvPr>
        </p:nvSpPr>
        <p:spPr>
          <a:xfrm>
            <a:off x="736565" y="2761961"/>
            <a:ext cx="4523809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body" idx="3"/>
          </p:nvPr>
        </p:nvSpPr>
        <p:spPr>
          <a:xfrm>
            <a:off x="5413534" y="1853560"/>
            <a:ext cx="4546088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4"/>
          </p:nvPr>
        </p:nvSpPr>
        <p:spPr>
          <a:xfrm>
            <a:off x="5413534" y="2761961"/>
            <a:ext cx="4546088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7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body" idx="1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40005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810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619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200" lvl="5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2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>
            <a:spLocks noGrp="1"/>
          </p:cNvSpPr>
          <p:nvPr>
            <p:ph type="pic" idx="2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2947924" y="-199917"/>
            <a:ext cx="4797552" cy="922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 rot="5400000">
            <a:off x="5601437" y="2453595"/>
            <a:ext cx="6407821" cy="230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body" idx="1"/>
          </p:nvPr>
        </p:nvSpPr>
        <p:spPr>
          <a:xfrm rot="5400000">
            <a:off x="923075" y="214664"/>
            <a:ext cx="6407821" cy="678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2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2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/>
          <p:nvPr/>
        </p:nvSpPr>
        <p:spPr>
          <a:xfrm>
            <a:off x="0" y="1795828"/>
            <a:ext cx="10693400" cy="47931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5" name="Google Shape;25;p17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394963" y="2919243"/>
            <a:ext cx="9824904" cy="3488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Заголовок раздела">
  <p:cSld name="1_Заголовок раздела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8" descr="D:\_DEN\_ПРОЕКТЫ\_МФПА\Университет СИНЕРГИЯ\презентации\Рисунок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0725898" cy="75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7" y="1001906"/>
            <a:ext cx="2610490" cy="46163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8"/>
          <p:cNvSpPr txBox="1">
            <a:spLocks noGrp="1"/>
          </p:cNvSpPr>
          <p:nvPr>
            <p:ph type="ctrTitle"/>
          </p:nvPr>
        </p:nvSpPr>
        <p:spPr>
          <a:xfrm>
            <a:off x="546766" y="2196455"/>
            <a:ext cx="9599868" cy="3807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  <a:defRPr sz="50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устой слайд">
  <p:cSld name="5_Пустой слайд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6" name="Google Shape;36;p19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Google Shape;37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394963" y="2700511"/>
            <a:ext cx="9824904" cy="3707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Пустой слайд">
  <p:cSld name="2_Пустой слайд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3" name="Google Shape;43;p20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Google Shape;44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394962" y="2141571"/>
            <a:ext cx="9824905" cy="4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Пустой слайд">
  <p:cSld name="4_Пустой слайд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9" name="Google Shape;49;p21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5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>
          <a:xfrm>
            <a:off x="324212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2"/>
          </p:nvPr>
        </p:nvSpPr>
        <p:spPr>
          <a:xfrm>
            <a:off x="324212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3"/>
          </p:nvPr>
        </p:nvSpPr>
        <p:spPr>
          <a:xfrm>
            <a:off x="3741209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4"/>
          </p:nvPr>
        </p:nvSpPr>
        <p:spPr>
          <a:xfrm>
            <a:off x="3741209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5"/>
          </p:nvPr>
        </p:nvSpPr>
        <p:spPr>
          <a:xfrm>
            <a:off x="7158207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6"/>
          </p:nvPr>
        </p:nvSpPr>
        <p:spPr>
          <a:xfrm>
            <a:off x="7158207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title"/>
          </p:nvPr>
        </p:nvSpPr>
        <p:spPr>
          <a:xfrm>
            <a:off x="532674" y="561291"/>
            <a:ext cx="9779870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устой слайд">
  <p:cSld name="3_Пустой слайд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/>
          <p:nvPr/>
        </p:nvSpPr>
        <p:spPr>
          <a:xfrm>
            <a:off x="7759261" y="2470407"/>
            <a:ext cx="2359400" cy="409039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1" name="Google Shape;61;p22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2"/>
          <p:cNvSpPr/>
          <p:nvPr/>
        </p:nvSpPr>
        <p:spPr>
          <a:xfrm>
            <a:off x="7222" y="252239"/>
            <a:ext cx="125720" cy="1815708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562355" y="1133896"/>
            <a:ext cx="9499375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562355" y="489910"/>
            <a:ext cx="94993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355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000"/>
              <a:buChar char="•"/>
              <a:defRPr sz="20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body" idx="2"/>
          </p:nvPr>
        </p:nvSpPr>
        <p:spPr>
          <a:xfrm>
            <a:off x="645691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3"/>
          </p:nvPr>
        </p:nvSpPr>
        <p:spPr>
          <a:xfrm>
            <a:off x="3017334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4"/>
          </p:nvPr>
        </p:nvSpPr>
        <p:spPr>
          <a:xfrm>
            <a:off x="5388977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/>
          <p:nvPr/>
        </p:nvSpPr>
        <p:spPr>
          <a:xfrm>
            <a:off x="648087" y="4846672"/>
            <a:ext cx="7043531" cy="516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5"/>
          </p:nvPr>
        </p:nvSpPr>
        <p:spPr>
          <a:xfrm>
            <a:off x="7757731" y="2484487"/>
            <a:ext cx="2304000" cy="29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6"/>
          </p:nvPr>
        </p:nvSpPr>
        <p:spPr>
          <a:xfrm>
            <a:off x="7759260" y="2945191"/>
            <a:ext cx="2311011" cy="346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7"/>
          </p:nvPr>
        </p:nvSpPr>
        <p:spPr>
          <a:xfrm>
            <a:off x="665571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body" idx="8"/>
          </p:nvPr>
        </p:nvSpPr>
        <p:spPr>
          <a:xfrm>
            <a:off x="3037214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9"/>
          </p:nvPr>
        </p:nvSpPr>
        <p:spPr>
          <a:xfrm>
            <a:off x="5408857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ctrTitle"/>
          </p:nvPr>
        </p:nvSpPr>
        <p:spPr>
          <a:xfrm>
            <a:off x="1336675" y="1237457"/>
            <a:ext cx="8020050" cy="263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87" name="Google Shape;87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95265" y="280935"/>
            <a:ext cx="1512396" cy="27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1drv.ms/w/c/1a21f544014ef65c/ERrbsCn1VspNoBU9WVLM6fYBadLghcxL-mkVoZvoIbQ65Q?e=Ha8g5Z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1drv.ms/w/c/1a21f544014ef65c/EcuCzdZFfZpFtyZln2D1kV0B6xSdkrcW2gTwfrK2-1kyQg?e=udQbp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1drv.ms/w/c/1a21f544014ef65c/Eac2PfcQzYhEoses0z1bM80BBuAZjs_i149U11__rfWRhA?e=IiJaLZ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1drv.ms/w/c/1a21f544014ef65c/EdSrLaPHiVBDn8E6fiEGpkoB7BgEX8ISUAgDuFC7_ZQC6Q?e=unwh9u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1drv.ms/w/c/1a21f544014ef65c/ERz9SxJ1fTpDjpcPu9xcLwsBTTYREvjaRWVBFBcanpF7bg?e=QoT0g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urait.ru/bcode/514585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blioclub.ru/index.php?page=book&amp;id=598404" TargetMode="External"/><Relationship Id="rId4" Type="http://schemas.openxmlformats.org/officeDocument/2006/relationships/hyperlink" Target="https://urait.ru/bcode/518499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onedrive.live.com/:w:/g/personal/1A21F544014EF65C/EcuCzdZFfZpFtyZln2D1kV0B6xSdkrcW2gTwfrK2-1kyQg?resid=1A21F544014EF65C!sd6cd82cb7d45459ab726659f60f5915d&amp;ithint=file%2Cdocx&amp;e=udQbpL&amp;wdLOR=c3827CE17-2F28-46C3-9FCC-0538E7869D85&amp;migratedtospo=true&amp;redeem=aHR0cHM6Ly8xZHJ2Lm1zL3cvYy8xYTIxZjU0NDAxNGVmNjVjL0VjdUN6ZFpGZlpwRnR5WmxuMkQxa1YwQjZ4U2RrcmNXMmdUd2ZySzItMWt5UWc_ZT11ZFFicEwmd2RMT1I9YzM4MjdDRTE3LTJGMjgtNDZDMy05RkNDLTA1MzhFNzg2OUQ4NQ" TargetMode="External"/><Relationship Id="rId3" Type="http://schemas.openxmlformats.org/officeDocument/2006/relationships/hyperlink" Target="https://onedrive.live.com/:w:/g/personal/1A21F544014EF65C/EUK24fjXDQpIh8-UgK_Ep0QBIJaTuWm2h4FYr4crsTDwwg?resid=1A21F544014EF65C!sf8e1b6420dd7480a87cf9480afc4a744&amp;ithint=file%2Cdocx&amp;e=zexyah&amp;wdLOR=c1400CDE2-9F2F-4484-AFC5-1580AD93E797&amp;migratedtospo=true&amp;redeem=aHR0cHM6Ly8xZHJ2Lm1zL3cvYy8xYTIxZjU0NDAxNGVmNjVjL0VVSzI0ZmpYRFFwSWg4LVVnS19FcDBRQklKYVR1V20yaDRGWXI0Y3JzVER3d2c_ZT16ZXh5YWgmd2RMT1I9YzE0MDBDREUyLTlGMkYtNDQ4NC1BRkM1LTE1ODBBRDkzRTc5Nw" TargetMode="External"/><Relationship Id="rId7" Type="http://schemas.openxmlformats.org/officeDocument/2006/relationships/hyperlink" Target="https://onedrive.live.com/:w:/g/personal/1A21F544014EF65C/ERrbsCn1VspNoBU9WVLM6fYBadLghcxL-mkVoZvoIbQ65Q?resid=1A21F544014EF65C!s29b0db1a56f54dcaa0153d5952cce9f6&amp;ithint=file%2Cdocx&amp;e=Ha8g5Z&amp;wdLOR=c0A09C636-5813-4BBB-A294-17DC72FB36D9&amp;migratedtospo=true&amp;redeem=aHR0cHM6Ly8xZHJ2Lm1zL3cvYy8xYTIxZjU0NDAxNGVmNjVjL0VScmJzQ24xVnNwTm9CVTlXVkxNNmZZQmFkTGdoY3hMLW1rVm9adm9JYlE2NVE_ZT1IYThnNVomd2RMT1I9YzBBMDlDNjM2LTU4MTMtNEJCQi1BMjk0LTE3REM3MkZCMzZEOQ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nedrive.live.com/:w:/g/personal/1A21F544014EF65C/EdXVFti6whJFlBQpX2UO5g8Blj1lEcuOLcqiCCHEp0Fodw?resid=1A21F544014EF65C!sd816d5d5c2ba45129414295f650ee60f&amp;ithint=file%2Cdocx&amp;e=s5ph67&amp;wdLOR=c1A50A364-2C9D-4A22-A465-5173274C5155&amp;migratedtospo=true&amp;redeem=aHR0cHM6Ly8xZHJ2Lm1zL3cvYy8xYTIxZjU0NDAxNGVmNjVjL0VkWFZGdGk2d2hKRmxCUXBYMlVPNWc4QmxqMWxFY3VPTGNxaUNDSEVwMEZvZHc_ZT1zNXBoNjcmd2RMT1I9YzFBNTBBMzY0LTJDOUQtNEEyMi1BNDY1LTUxNzMyNzRDNTE1NQ" TargetMode="External"/><Relationship Id="rId11" Type="http://schemas.openxmlformats.org/officeDocument/2006/relationships/hyperlink" Target="https://onedrive.live.com/:w:/g/personal/1A21F544014EF65C/ERz9SxJ1fTpDjpcPu9xcLwsBTTYREvjaRWVBFBcanpF7bg?resid=1A21F544014EF65C!s124bfd1c7d75433a8e970fbbdc5c2f0b&amp;ithint=file%2Cdocx&amp;e=QoT0gS&amp;wdLOR=cDC88F57E-7D64-4F6B-8D60-DFEF7E092F85&amp;migratedtospo=true&amp;redeem=aHR0cHM6Ly8xZHJ2Lm1zL3cvYy8xYTIxZjU0NDAxNGVmNjVjL0VSejlTeEoxZlRwRGpwY1B1OXhjTHdzQlRUWVJFdmphUldWQkZCY2FucEY3Ymc_ZT1Rb1QwZ1Mmd2RMT1I9Y0RDODhGNTdFLTdENjQtNEY2Qi04RDYwLURGRUY3RTA5MkY4NQ" TargetMode="External"/><Relationship Id="rId5" Type="http://schemas.openxmlformats.org/officeDocument/2006/relationships/hyperlink" Target="https://onedrive.live.com/:w:/g/personal/1A21F544014EF65C/EXRPlTgzebBOlVXNSriFPbwBJ_c33Cc0qfMonvDfVR9AEA?resid=1A21F544014EF65C!s38954f7479334eb09555cd4ab8853dbc&amp;ithint=file%2Cdocx&amp;e=9yKfhS&amp;wdLOR=c564C08EA-937F-4403-A9CE-436814FFFB16&amp;migratedtospo=true&amp;redeem=aHR0cHM6Ly8xZHJ2Lm1zL3cvYy8xYTIxZjU0NDAxNGVmNjVjL0VYUlBsVGd6ZWJCT2xWWE5TcmlGUGJ3QkpfYzMzQ2MwcWZNb252RGZWUjlBRUE_ZT05eUtmaFMmd2RMT1I9YzU2NEMwOEVBLTkzN0YtNDQwMy1BOUNFLTQzNjgxNEZGRkIxNg" TargetMode="External"/><Relationship Id="rId10" Type="http://schemas.openxmlformats.org/officeDocument/2006/relationships/hyperlink" Target="https://onedrive.live.com/:w:/g/personal/1A21F544014EF65C/EdSrLaPHiVBDn8E6fiEGpkoB7BgEX8ISUAgDuFC7_ZQC6Q?resid=1A21F544014EF65C!sa32dabd489c743509fc13a7e2106a64a&amp;ithint=file%2Cdocx&amp;e=unwh9u&amp;wdLOR=cBA2336A4-CD5F-42E5-B1D0-FA62756ED8A4&amp;migratedtospo=true&amp;redeem=aHR0cHM6Ly8xZHJ2Lm1zL3cvYy8xYTIxZjU0NDAxNGVmNjVjL0VkU3JMYVBIaVZCRG44RTZmaUVHcGtvQjdCZ0VYOElTVUFnRHVGQzdfWlFDNlE_ZT11bndoOXUmd2RMT1I9Y0JBMjMzNkE0LUNENUYtNDJFNS1CMUQwLUZBNjI3NTZFRDhBNA" TargetMode="External"/><Relationship Id="rId4" Type="http://schemas.openxmlformats.org/officeDocument/2006/relationships/hyperlink" Target="https://onedrive.live.com/:w:/g/personal/1A21F544014EF65C/EfYfJVow8ZtImtIEvm1Jus8Bbxk_fQw4qmhHCbcSs_E8ow?resid=1A21F544014EF65C!s5a251ff6f130489b9ad204be6d49bacf&amp;ithint=file%2Cdocx&amp;e=rYUrtU&amp;wdLOR=c79DD28D0-5A5F-476D-9B22-000B3CDC5A44&amp;migratedtospo=true&amp;redeem=aHR0cHM6Ly8xZHJ2Lm1zL3cvYy8xYTIxZjU0NDAxNGVmNjVjL0VmWWZKVm93OFp0SW10SUV2bTFKdXM4QmJ4a19mUXc0cW1oSENiY1NzX0U4b3c_ZT1yWVVydFUmd2RMT1I9Yzc5REQyOEQwLTVBNUYtNDc2RC05QjIyLTAwMEIzQ0RDNUE0NA" TargetMode="External"/><Relationship Id="rId9" Type="http://schemas.openxmlformats.org/officeDocument/2006/relationships/hyperlink" Target="https://onedrive.live.com/:w:/g/personal/1A21F544014EF65C/Eac2PfcQzYhEoses0z1bM80BBuAZjs_i149U11__rfWRhA?resid=1A21F544014EF65C!sf73d36a7cd104488a2c7acd33d5b33cd&amp;ithint=file%2Cdocx&amp;e=IiJaLZ&amp;wdLOR=c12B3976C-C6D7-4017-80D0-10E424702FE7&amp;migratedtospo=true&amp;redeem=aHR0cHM6Ly8xZHJ2Lm1zL3cvYy8xYTIxZjU0NDAxNGVmNjVjL0VhYzJQZmNRelloRW9zZXMwejFiTTgwQkJ1QVpqc19pMTQ5VTExX19yZldSaEE_ZT1JaUphTFomd2RMT1I9YzEyQjM5NzZDLUM2RDctNDAxNy04MEQwLTEwRTQyNDcwMkZFNw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1drv.ms/w/c/1a21f544014ef65c/EUK24fjXDQpIh8-UgK_Ep0QBIJaTuWm2h4FYr4crsTDwwg?e=zexyah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1drv.ms/w/c/1a21f544014ef65c/EfYfJVow8ZtImtIEvm1Jus8Bbxk_fQw4qmhHCbcSs_E8ow?e=rYUrt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1drv.ms/w/c/1a21f544014ef65c/EXRPlTgzebBOlVXNSriFPbwBJ_c33Cc0qfMonvDfVR9AEA?e=9yKfh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1drv.ms/w/c/1a21f544014ef65c/EdXVFti6whJFlBQpX2UO5g8Blj1lEcuOLcqiCCHEp0Fodw?e=s5ph67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>
            <a:spLocks noGrp="1"/>
          </p:cNvSpPr>
          <p:nvPr>
            <p:ph type="ctrTitle"/>
          </p:nvPr>
        </p:nvSpPr>
        <p:spPr>
          <a:xfrm>
            <a:off x="450156" y="2844527"/>
            <a:ext cx="9679452" cy="312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Black"/>
              <a:buNone/>
            </a:pPr>
            <a:r>
              <a:rPr lang="ru-RU" sz="2100" dirty="0"/>
              <a:t>ОТЧЕТ </a:t>
            </a:r>
            <a:br>
              <a:rPr lang="ru-RU" sz="2100" dirty="0"/>
            </a:br>
            <a:r>
              <a:rPr lang="ru-RU" sz="2100" dirty="0"/>
              <a:t>о прохождении учебной практики </a:t>
            </a:r>
            <a:br>
              <a:rPr lang="ru-RU" sz="2100" dirty="0"/>
            </a:br>
            <a:br>
              <a:rPr lang="ru-RU" sz="2100" dirty="0"/>
            </a:br>
            <a:r>
              <a:rPr lang="ru-RU" sz="2000" dirty="0"/>
              <a:t>по профессиональному модулю</a:t>
            </a:r>
            <a:br>
              <a:rPr lang="ru-RU" sz="2000" dirty="0"/>
            </a:br>
            <a:r>
              <a:rPr lang="ru-RU" sz="2000" dirty="0"/>
              <a:t>ПМ.02 Осуществление интеграции программных модулей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в период с «25» мая 2025 г. по «07» июня 2025 г.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 Специальность 09.02.07 Информационные системы и программирование</a:t>
            </a:r>
            <a:br>
              <a:rPr lang="ru-RU" sz="2100" dirty="0"/>
            </a:br>
            <a:endParaRPr sz="2700" dirty="0"/>
          </a:p>
        </p:txBody>
      </p:sp>
      <p:sp>
        <p:nvSpPr>
          <p:cNvPr id="146" name="Google Shape;146;p1"/>
          <p:cNvSpPr txBox="1"/>
          <p:nvPr/>
        </p:nvSpPr>
        <p:spPr>
          <a:xfrm>
            <a:off x="810196" y="6279378"/>
            <a:ext cx="8712968" cy="140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обучающегося: ___</a:t>
            </a:r>
            <a:r>
              <a:rPr lang="ru-RU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Налбуш Адриан</a:t>
            </a: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________________________________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Группа: ____________ДКИП-204прог___________________________________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Руководителя:  _</a:t>
            </a:r>
            <a:r>
              <a:rPr lang="ru-RU" sz="20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Сибирев</a:t>
            </a: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Иван Валерьевич_________________________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</a:pPr>
            <a:endParaRPr sz="2200" b="0" i="1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1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666180" y="1620391"/>
            <a:ext cx="9144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НЕГОСУДАРСТВЕННОЕ ОБРАЗОВАТЕЛЬНОЕ ЧАСТНОЕ УЧРЕЖДЕНИЕ ВЫСШЕГО ОБРАЗОВАНИЯ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«МОСКОВСКИЙ УНИВЕРСИТЕТ «СИНЕРГИЯ»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prstClr val="white"/>
                </a:solidFill>
                <a:latin typeface="Arial" charset="0"/>
              </a:rPr>
              <a:t>Факультет Информационных технологий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prstClr val="white"/>
                </a:solidFill>
                <a:latin typeface="Arial" charset="0"/>
              </a:rPr>
              <a:t>Кафедра Цифровой экономики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c2613dc383_0_45"/>
          <p:cNvSpPr txBox="1"/>
          <p:nvPr/>
        </p:nvSpPr>
        <p:spPr>
          <a:xfrm>
            <a:off x="368272" y="1962798"/>
            <a:ext cx="9840029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indent="719138">
              <a:buSzPts val="2000"/>
            </a:pPr>
            <a:r>
              <a:rPr lang="ru-RU" sz="2000" dirty="0">
                <a:latin typeface="Arial Black" panose="020B0A04020102020204" pitchFamily="34" charset="0"/>
                <a:ea typeface="Times New Roman"/>
                <a:cs typeface="Times New Roman"/>
                <a:sym typeface="Times New Roman"/>
              </a:rPr>
              <a:t>На этом этапе показаны скриншоты с </a:t>
            </a:r>
            <a:r>
              <a:rPr lang="ru-RU" sz="1800" dirty="0">
                <a:latin typeface="Arial Black" panose="020B0A04020102020204" pitchFamily="34" charset="0"/>
                <a:ea typeface="Times New Roman"/>
                <a:cs typeface="Times New Roman" panose="02020603050405020304" pitchFamily="18" charset="0"/>
                <a:sym typeface="Times New Roman"/>
              </a:rPr>
              <a:t>п</a:t>
            </a:r>
            <a:r>
              <a:rPr lang="ru-RU" sz="1800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росмотром содержимого клонированного репозитория и просмотром удаленных веток . </a:t>
            </a:r>
            <a:r>
              <a:rPr lang="ru-RU" sz="1800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Чтобы посмотреть полный процесс нажмите на этот текст.</a:t>
            </a:r>
            <a:endParaRPr lang="ru-RU" sz="1800" dirty="0">
              <a:solidFill>
                <a:srgbClr val="0000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719138">
              <a:buSzPts val="2000"/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indent="719138">
              <a:buSzPts val="2000"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Управление ветками и история изменений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791231"/>
            <a:ext cx="8080079" cy="64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 fontScale="77500" lnSpcReduction="20000"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 Black" panose="020B0A04020102020204" pitchFamily="34" charset="0"/>
                <a:ea typeface="+mn-ea"/>
                <a:cs typeface="Arial" panose="020B0604020202020204" pitchFamily="34" charset="0"/>
                <a:sym typeface="Times New Roman"/>
              </a:rPr>
              <a:t>Комплекс операций по работе с ветками, истории изменений и удаленными репозиториями для эффективного управления версиями кода.</a:t>
            </a:r>
            <a:endParaRPr b="0" kern="1200" dirty="0">
              <a:solidFill>
                <a:srgbClr val="E60000"/>
              </a:solidFill>
              <a:latin typeface="Arial Black" panose="020B0A040201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 descr="Изображение выглядит как текст, снимок экрана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B2AA55B7-474C-E136-E08B-57B2BC3B86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83" y="2882315"/>
            <a:ext cx="5124440" cy="2101470"/>
          </a:xfrm>
          <a:prstGeom prst="rect">
            <a:avLst/>
          </a:prstGeom>
        </p:spPr>
      </p:pic>
      <p:pic>
        <p:nvPicPr>
          <p:cNvPr id="3" name="Рисунок 2" descr="Изображение выглядит как текст, снимок экрана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7FA71394-4869-D5EC-A644-F070F54CA3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9415" y="3780631"/>
            <a:ext cx="5176502" cy="21014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c2613dc383_0_67"/>
          <p:cNvSpPr txBox="1"/>
          <p:nvPr/>
        </p:nvSpPr>
        <p:spPr>
          <a:xfrm>
            <a:off x="354774" y="1979889"/>
            <a:ext cx="9983851" cy="123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Arial Black" panose="020B0A04020102020204" pitchFamily="34" charset="0"/>
                <a:ea typeface="Times New Roman"/>
                <a:cs typeface="Times New Roman"/>
                <a:sym typeface="Times New Roman"/>
              </a:rPr>
              <a:t>На данном слайде будет показаны скриншоты  с </a:t>
            </a:r>
            <a:r>
              <a:rPr lang="ru-RU" sz="1800" dirty="0">
                <a:latin typeface="Arial Black" panose="020B0A04020102020204" pitchFamily="34" charset="0"/>
                <a:ea typeface="Times New Roman"/>
                <a:cs typeface="Times New Roman"/>
                <a:sym typeface="Times New Roman"/>
              </a:rPr>
              <a:t>п</a:t>
            </a:r>
            <a:r>
              <a:rPr lang="ru-RU" sz="1800" dirty="0">
                <a:effectLst/>
                <a:latin typeface="Arial Black" panose="020B0A04020102020204" pitchFamily="34" charset="0"/>
                <a:ea typeface="Calibri" panose="020F0502020204030204" pitchFamily="34" charset="0"/>
              </a:rPr>
              <a:t>ереходом в оригинальный репозиторий, извлечением изменений и работоспособностью команды </a:t>
            </a:r>
            <a:r>
              <a:rPr lang="en-US" sz="1800" dirty="0">
                <a:effectLst/>
                <a:latin typeface="Arial Black" panose="020B0A04020102020204" pitchFamily="34" charset="0"/>
                <a:ea typeface="Calibri" panose="020F0502020204030204" pitchFamily="34" charset="0"/>
              </a:rPr>
              <a:t>git pull.</a:t>
            </a:r>
            <a:r>
              <a:rPr lang="ru-RU" sz="1800" dirty="0">
                <a:effectLst/>
                <a:latin typeface="Arial Black" panose="020B0A04020102020204" pitchFamily="34" charset="0"/>
                <a:ea typeface="Calibri" panose="020F0502020204030204" pitchFamily="34" charset="0"/>
                <a:hlinkClick r:id="rId3"/>
              </a:rPr>
              <a:t>Для просмотра полного процесса нажмите на данный текст.</a:t>
            </a:r>
            <a:endParaRPr sz="1400" b="0" i="0" u="none" strike="noStrike" cap="none" dirty="0">
              <a:solidFill>
                <a:srgbClr val="000000"/>
              </a:solidFill>
              <a:latin typeface="Arial Black" panose="020B0A04020102020204" pitchFamily="34" charset="0"/>
              <a:sym typeface="Arial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208143" y="228821"/>
            <a:ext cx="1048525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Основы работы с Git: клонирование, коммиты и слияния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08143" y="1022775"/>
            <a:ext cx="9013705" cy="64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 fontScale="92500" lnSpcReduction="10000"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 Black" panose="020B0A04020102020204" pitchFamily="34" charset="0"/>
                <a:ea typeface="+mn-ea"/>
                <a:cs typeface="Arial" panose="020B0604020202020204" pitchFamily="34" charset="0"/>
                <a:sym typeface="Times New Roman"/>
              </a:rPr>
              <a:t>Изучение ключевых команд и процессов Git для эффективного управления версиями и совместной работы над проектами.</a:t>
            </a:r>
            <a:endParaRPr b="0" kern="1200" dirty="0">
              <a:solidFill>
                <a:srgbClr val="E60000"/>
              </a:solidFill>
              <a:latin typeface="Arial Black" panose="020B0A040201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4" name="Рисунок 3" descr="Изображение выглядит как текст, снимок экрана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BD897C0D-EAFC-D5CA-71B5-A4DEAAD11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8150" y="5576463"/>
            <a:ext cx="3905250" cy="962025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нимок экрана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B0B2078-B093-C8DD-019F-72E95ABED7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346922"/>
            <a:ext cx="3762375" cy="638175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снимок экрана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F1DF03F5-37B3-A6AC-CD6F-A28BEDC90D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1615" y="3297795"/>
            <a:ext cx="4934585" cy="21050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c2613dc383_0_94"/>
          <p:cNvSpPr txBox="1"/>
          <p:nvPr/>
        </p:nvSpPr>
        <p:spPr>
          <a:xfrm>
            <a:off x="119795" y="1772095"/>
            <a:ext cx="9750579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indent="719138" algn="just">
              <a:buSzPts val="2000"/>
            </a:pPr>
            <a:r>
              <a:rPr lang="ru-RU" sz="1600" dirty="0">
                <a:latin typeface="Arial Black" panose="020B0A04020102020204" pitchFamily="34" charset="0"/>
                <a:ea typeface="Times New Roman"/>
                <a:cs typeface="Times New Roman"/>
                <a:sym typeface="Times New Roman"/>
              </a:rPr>
              <a:t>На данном слайде продемонстрированы скриншоты с отправкой </a:t>
            </a:r>
            <a:r>
              <a:rPr lang="ru-RU" dirty="0">
                <a:effectLst/>
                <a:latin typeface="Arial Black" panose="020B0A04020102020204" pitchFamily="34" charset="0"/>
                <a:ea typeface="Calibri" panose="020F0502020204030204" pitchFamily="34" charset="0"/>
              </a:rPr>
              <a:t>изменений в удаленный репозиторий, информацией об удаленном репозитории и само </a:t>
            </a:r>
            <a:r>
              <a:rPr lang="ru-RU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</a:t>
            </a:r>
            <a:r>
              <a:rPr lang="ru-RU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ереименование удаленного репозитория. </a:t>
            </a:r>
            <a:r>
              <a:rPr lang="ru-RU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Для просмотра полного процесса нажмите на данный текст</a:t>
            </a:r>
            <a:endParaRPr lang="ru-RU" dirty="0">
              <a:solidFill>
                <a:srgbClr val="0000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indent="719138" algn="just">
              <a:buSzPts val="2000"/>
            </a:pPr>
            <a:r>
              <a:rPr lang="ru-RU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167984"/>
            <a:ext cx="1020696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Управление удалёнными репозиториями, тегами, ветками и алиасами в Git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29687" y="1027370"/>
            <a:ext cx="8080079" cy="64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 fontScale="92500" lnSpcReduction="10000"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 Black" panose="020B0A04020102020204" pitchFamily="34" charset="0"/>
                <a:ea typeface="+mn-ea"/>
                <a:cs typeface="Arial" panose="020B0604020202020204" pitchFamily="34" charset="0"/>
                <a:sym typeface="Times New Roman"/>
              </a:rPr>
              <a:t>Эффективное управление репозиториями, тегами, ветками и алиасами в Git.</a:t>
            </a:r>
            <a:endParaRPr b="0" kern="1200" dirty="0">
              <a:solidFill>
                <a:srgbClr val="E60000"/>
              </a:solidFill>
              <a:latin typeface="Arial Black" panose="020B0A040201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 descr="Изображение выглядит как текст, снимок экрана, программное обеспечение, веб-страниц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B5580B1-D5AE-8FF0-470A-86463D247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795" y="2697474"/>
            <a:ext cx="5297031" cy="3438525"/>
          </a:xfrm>
          <a:prstGeom prst="rect">
            <a:avLst/>
          </a:prstGeom>
        </p:spPr>
      </p:pic>
      <p:pic>
        <p:nvPicPr>
          <p:cNvPr id="3" name="Рисунок 2" descr="Изображение выглядит как текст, электроника, снимок экрана, диспле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4C68B0F4-C034-65D0-A510-312903528F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4574" y="2656681"/>
            <a:ext cx="4914985" cy="2247900"/>
          </a:xfrm>
          <a:prstGeom prst="rect">
            <a:avLst/>
          </a:prstGeom>
        </p:spPr>
      </p:pic>
      <p:pic>
        <p:nvPicPr>
          <p:cNvPr id="4" name="Рисунок 3" descr="Изображение выглядит как текст, снимок экрана, Шрифт,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0FA3BF46-5927-36D7-2CEB-3922E0E405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8415" y="4904581"/>
            <a:ext cx="4914985" cy="15430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c2613dc383_0_74"/>
          <p:cNvSpPr txBox="1"/>
          <p:nvPr/>
        </p:nvSpPr>
        <p:spPr>
          <a:xfrm>
            <a:off x="223023" y="1940383"/>
            <a:ext cx="10148251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indent="719138" algn="just">
              <a:buSzPts val="2000"/>
            </a:pPr>
            <a:r>
              <a:rPr lang="ru-RU" sz="2000" dirty="0">
                <a:latin typeface="Arial Black" panose="020B0A04020102020204" pitchFamily="34" charset="0"/>
                <a:ea typeface="Times New Roman"/>
                <a:cs typeface="Times New Roman"/>
                <a:sym typeface="Times New Roman"/>
              </a:rPr>
              <a:t>На данном слайде прикреплены скриншоты с </a:t>
            </a:r>
            <a:r>
              <a:rPr lang="ru-RU" sz="1800" dirty="0">
                <a:latin typeface="Arial Black" panose="020B0A04020102020204" pitchFamily="34" charset="0"/>
                <a:ea typeface="Times New Roman"/>
                <a:cs typeface="Times New Roman"/>
                <a:sym typeface="Times New Roman"/>
              </a:rPr>
              <a:t>у</a:t>
            </a:r>
            <a:r>
              <a:rPr lang="ru-RU" sz="1800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далением ветки iss53 и удалением ветки </a:t>
            </a:r>
            <a:r>
              <a:rPr lang="ru-RU" sz="1800" dirty="0" err="1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hotfix</a:t>
            </a:r>
            <a:r>
              <a:rPr lang="ru-RU" sz="1800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. </a:t>
            </a:r>
            <a:r>
              <a:rPr lang="ru-RU" sz="1800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hlinkClick r:id="rId3"/>
              </a:rPr>
              <a:t>Для просмотра полного процесса работы нажмите на этот текст.</a:t>
            </a:r>
            <a:endParaRPr lang="ru-RU" sz="1800" dirty="0">
              <a:effectLst/>
              <a:latin typeface="Arial Black" panose="020B0A04020102020204" pitchFamily="34" charset="0"/>
              <a:ea typeface="Times New Roman" panose="02020603050405020304" pitchFamily="18" charset="0"/>
            </a:endParaRPr>
          </a:p>
          <a:p>
            <a:pPr indent="719138" algn="just">
              <a:buSzPts val="2000"/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indent="719138" algn="just">
              <a:buSzPts val="2000"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167984"/>
            <a:ext cx="96873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Управление ветками и коммитами в системе контроля версий Git</a:t>
            </a:r>
            <a:endParaRPr lang="ru-RU"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23023" y="1018640"/>
            <a:ext cx="9977800" cy="56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 fontScale="85000" lnSpcReduction="20000"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 Black" panose="020B0A04020102020204" pitchFamily="34" charset="0"/>
                <a:ea typeface="+mn-ea"/>
                <a:cs typeface="Arial" panose="020B0604020202020204" pitchFamily="34" charset="0"/>
                <a:sym typeface="Times New Roman"/>
              </a:rPr>
              <a:t>Полный процесс работы с ветками и коммитами в Git для эффективного управления проектами.</a:t>
            </a:r>
            <a:endParaRPr b="0" kern="1200" dirty="0">
              <a:solidFill>
                <a:srgbClr val="E60000"/>
              </a:solidFill>
              <a:latin typeface="Arial Black" panose="020B0A040201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 descr="Изображение выглядит как текст, снимок экрана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3CC44C1C-B3D0-6BAA-AB6F-1EF527052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08175"/>
            <a:ext cx="6888163" cy="1562437"/>
          </a:xfrm>
          <a:prstGeom prst="rect">
            <a:avLst/>
          </a:prstGeom>
        </p:spPr>
      </p:pic>
      <p:pic>
        <p:nvPicPr>
          <p:cNvPr id="3" name="Рисунок 2" descr="Изображение выглядит как текст, Шрифт, снимок экран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D8D8F0DB-5B2A-1141-5224-BCC80EEA26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8110" y="5104595"/>
            <a:ext cx="8475290" cy="127679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2613dc383_0_83"/>
          <p:cNvSpPr txBox="1"/>
          <p:nvPr/>
        </p:nvSpPr>
        <p:spPr>
          <a:xfrm>
            <a:off x="368273" y="1897385"/>
            <a:ext cx="9944960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indent="719138" algn="just">
              <a:buSzPts val="2000"/>
            </a:pPr>
            <a:r>
              <a:rPr lang="ru-RU" sz="2000" dirty="0">
                <a:latin typeface="Arial Black" panose="020B0A04020102020204" pitchFamily="34" charset="0"/>
                <a:ea typeface="Times New Roman"/>
                <a:cs typeface="Times New Roman"/>
                <a:sym typeface="Times New Roman"/>
              </a:rPr>
              <a:t>На данном слайде прикреплены скриншоты со </a:t>
            </a:r>
            <a:r>
              <a:rPr lang="ru-RU" sz="1800" dirty="0">
                <a:latin typeface="Arial Black" panose="020B0A04020102020204" pitchFamily="34" charset="0"/>
                <a:ea typeface="Times New Roman"/>
                <a:cs typeface="Times New Roman" panose="02020603050405020304" pitchFamily="18" charset="0"/>
                <a:sym typeface="Times New Roman"/>
              </a:rPr>
              <a:t>с</a:t>
            </a:r>
            <a:r>
              <a:rPr lang="ru-RU" sz="1800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лиянием веток </a:t>
            </a:r>
            <a:r>
              <a:rPr lang="en-US" sz="1800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master</a:t>
            </a:r>
            <a:r>
              <a:rPr lang="ru-RU" sz="1800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en-US" sz="1800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ru-RU" sz="1800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2.1 и удалением веток </a:t>
            </a:r>
            <a:r>
              <a:rPr lang="en-US" sz="1800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</a:t>
            </a:r>
            <a:r>
              <a:rPr lang="ru-RU" sz="1800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en-US" sz="1800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style</a:t>
            </a:r>
            <a:r>
              <a:rPr lang="ru-RU" sz="1800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sz="1800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Для просмотра полного процесса нажмите на этот текст</a:t>
            </a:r>
            <a:endParaRPr lang="ru-RU" sz="1800" dirty="0">
              <a:solidFill>
                <a:srgbClr val="0000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719138" algn="just">
              <a:buSzPts val="2000"/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indent="719138" algn="just">
              <a:buSzPts val="2000"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269443" y="200854"/>
            <a:ext cx="9687300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200" b="0" i="0" dirty="0"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Управление ветками и изменениями в Git</a:t>
            </a:r>
            <a:endParaRPr lang="ru-RU" sz="4400" b="0" kern="1200" dirty="0">
              <a:solidFill>
                <a:srgbClr val="C00000"/>
              </a:solidFill>
              <a:latin typeface="Arial Black" panose="020B0A040201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909000"/>
            <a:ext cx="8080079" cy="723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 Black" panose="020B0A04020102020204" pitchFamily="34" charset="0"/>
                <a:ea typeface="+mn-ea"/>
                <a:cs typeface="Arial" panose="020B0604020202020204" pitchFamily="34" charset="0"/>
                <a:sym typeface="Times New Roman"/>
              </a:rPr>
              <a:t>Эффективное управление ветками и изменениями в Git.</a:t>
            </a:r>
            <a:endParaRPr b="0" kern="1200" dirty="0">
              <a:solidFill>
                <a:srgbClr val="E60000"/>
              </a:solidFill>
              <a:latin typeface="Arial Black" panose="020B0A040201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 descr="Изображение выглядит как текст, снимок экрана, Шрифт,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412C1E3-D0DF-A242-F38B-AD41B41D4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718" y="3111040"/>
            <a:ext cx="5106035" cy="2085975"/>
          </a:xfrm>
          <a:prstGeom prst="rect">
            <a:avLst/>
          </a:prstGeom>
        </p:spPr>
      </p:pic>
      <p:pic>
        <p:nvPicPr>
          <p:cNvPr id="3" name="Рисунок 2" descr="Изображение выглядит как текст, снимок экрана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D7A883E-7276-FF11-9C44-FF4A4E5833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1002" y="4694411"/>
            <a:ext cx="5152398" cy="166663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f727242c8_0_0"/>
          <p:cNvSpPr txBox="1">
            <a:spLocks noGrp="1"/>
          </p:cNvSpPr>
          <p:nvPr>
            <p:ph type="title"/>
          </p:nvPr>
        </p:nvSpPr>
        <p:spPr>
          <a:xfrm>
            <a:off x="357431" y="396255"/>
            <a:ext cx="10160700" cy="1952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200" b="0" i="0" dirty="0"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  <a:t>Правила оформления отчетных материалов и библиографических ссылок</a:t>
            </a:r>
            <a:br>
              <a:rPr lang="ru-RU" sz="3000" kern="1200" dirty="0">
                <a:solidFill>
                  <a:srgbClr val="FF0000"/>
                </a:solidFill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g2bf727242c8_0_0"/>
          <p:cNvSpPr txBox="1">
            <a:spLocks noGrp="1"/>
          </p:cNvSpPr>
          <p:nvPr>
            <p:ph type="body" idx="1"/>
          </p:nvPr>
        </p:nvSpPr>
        <p:spPr>
          <a:xfrm>
            <a:off x="396581" y="1936872"/>
            <a:ext cx="10082400" cy="45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я придерживался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В соответствии с ГОСТ 2.105-79 «Общие требования к текстовым документам» иллюстрации (графики, схемы, диаграммы) могут быть приведены как в основном тексте, так и в приложении. Все иллюстрации именуют рисунками. Все рисунки, таблицы и формулы нумеруют арабскими цифрами последовательно (сквозная нумерация) или в пределах раздела (относительная нумерация). В приложении - в пределах приложения. Каждый рисунок должен иметь подрисуночную подпись - название, помещаемую под рисунком.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Рисунки следует размещать так, чтобы их можно было рассматривать без поворота страницы. Если такое размещение невозможно, рисунки следует располагать так, чтобы для просмотра надо было повернуть страницу по часовой стрелке. В этом случае верхним краем является левый край страницы. Расположение и размеры полей сохраняются.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Номер таблицы размещают в правом верхнем углу или перед заголовком таблицы, если он есть. Заголовок, кроме первой буквы, выполняют строчными буквами. Ссылки на таблицы в тексте пояснительной записки указывают в виде слова «табл.» и номера таблицы. </a:t>
            </a:r>
            <a:r>
              <a:rPr lang="ru-RU" sz="1800" i="1" dirty="0">
                <a:latin typeface="Times New Roman"/>
                <a:ea typeface="Times New Roman"/>
                <a:cs typeface="Times New Roman"/>
                <a:sym typeface="Times New Roman"/>
              </a:rPr>
              <a:t>Например: Результаты тестов приведены в табл. 4.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4192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6031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f727242c8_0_7"/>
          <p:cNvSpPr txBox="1">
            <a:spLocks noGrp="1"/>
          </p:cNvSpPr>
          <p:nvPr>
            <p:ph type="title"/>
          </p:nvPr>
        </p:nvSpPr>
        <p:spPr>
          <a:xfrm>
            <a:off x="426398" y="520195"/>
            <a:ext cx="10160700" cy="1897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Правила оформления отчетных материалов и библиографических ссылок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g2bf727242c8_0_7"/>
          <p:cNvSpPr txBox="1">
            <a:spLocks noGrp="1"/>
          </p:cNvSpPr>
          <p:nvPr>
            <p:ph type="body" idx="2"/>
          </p:nvPr>
        </p:nvSpPr>
        <p:spPr>
          <a:xfrm>
            <a:off x="234132" y="800590"/>
            <a:ext cx="9825000" cy="66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g2bf727242c8_0_7"/>
          <p:cNvSpPr txBox="1">
            <a:spLocks noGrp="1"/>
          </p:cNvSpPr>
          <p:nvPr>
            <p:ph type="body" idx="1"/>
          </p:nvPr>
        </p:nvSpPr>
        <p:spPr>
          <a:xfrm>
            <a:off x="305500" y="2130883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придерживался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Список литературы должен включать все использованные источники. Сведения о книгах (монографиях, учебниках, пособиях, справочниках и т.д.) должны содержать: фамилию и инициалы автора, заглавие книги, место издания, издательство, год издания. При наличии трех и более авторов допускается указывать фамилию и инициалы только первого из них со словами «и др.». Издательство надо приводить полностью в именительном падеже: допускается сокращение названия только двух городов: Москва (М.) и Санкт-Петербург (СПб.).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Сведения о статье из периодического издания должны включать: фамилию и инициалы автора, наименование статьи, издания (журнала), серии (если она есть), год выпуска, том (если есть), номер издания (журнала) и номера страниц, на которых помещена статья.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При ссылке на источник из списка литературы (особенно при обзоре аналогов) надо указывать порядковый номер по списку литературы, заключенный в квадратные скобки; например: [5].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3049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7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5159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f727242c8_0_14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g2bf727242c8_0_14"/>
          <p:cNvSpPr txBox="1">
            <a:spLocks noGrp="1"/>
          </p:cNvSpPr>
          <p:nvPr>
            <p:ph type="body" idx="2"/>
          </p:nvPr>
        </p:nvSpPr>
        <p:spPr>
          <a:xfrm>
            <a:off x="247157" y="6979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 Black" panose="020B0A040201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Выводы о результатах прохождения учебной практики: </a:t>
            </a:r>
            <a:endParaRPr b="0" kern="1200" dirty="0">
              <a:solidFill>
                <a:srgbClr val="E60000"/>
              </a:solidFill>
              <a:latin typeface="Arial Black" panose="020B0A040201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 Black" panose="020B0A040201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выполняемая работа, приобретенные умения и навыки</a:t>
            </a:r>
            <a:endParaRPr b="0" kern="1200" dirty="0">
              <a:solidFill>
                <a:srgbClr val="E60000"/>
              </a:solidFill>
              <a:latin typeface="Arial Black" panose="020B0A040201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g2bf727242c8_0_14"/>
          <p:cNvSpPr txBox="1">
            <a:spLocks noGrp="1"/>
          </p:cNvSpPr>
          <p:nvPr>
            <p:ph type="body" idx="1"/>
          </p:nvPr>
        </p:nvSpPr>
        <p:spPr>
          <a:xfrm>
            <a:off x="434248" y="1713008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dirty="0">
                <a:latin typeface="Arial Black" panose="020B0A04020102020204" pitchFamily="34" charset="0"/>
                <a:ea typeface="Times New Roman"/>
                <a:cs typeface="Times New Roman"/>
                <a:sym typeface="Times New Roman"/>
              </a:rPr>
              <a:t>В ходе прохождения учебной практики мной были получены освоены следующие навыки:</a:t>
            </a:r>
            <a:endParaRPr dirty="0">
              <a:latin typeface="Arial Black" panose="020B0A04020102020204" pitchFamily="34" charset="0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ru-RU" sz="1400" b="1" i="0" dirty="0"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Создание и управление репозиториями:</a:t>
            </a:r>
            <a:r>
              <a:rPr lang="ru-RU" sz="1400" b="0" i="0" dirty="0"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 Я успешно создал репозиторий в Git </a:t>
            </a:r>
            <a:r>
              <a:rPr lang="ru-RU" sz="1400" b="0" i="0" dirty="0" err="1"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Bash</a:t>
            </a:r>
            <a:r>
              <a:rPr lang="ru-RU" sz="1400" b="0" i="0" dirty="0"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, что позволило мне понять основы работы с системами контроля версий.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ru-RU" sz="1400" b="1" i="0" dirty="0"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Слияние веток:</a:t>
            </a:r>
            <a:r>
              <a:rPr lang="ru-RU" sz="1400" b="0" i="0" dirty="0"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 Я освоил процесс слияния веток, что дало мне возможность эффективно интегрировать изменения из разных веток и разрешать конфликты, если они возникали.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ru-RU" sz="1400" b="1" i="0" dirty="0"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Удаление веток:</a:t>
            </a:r>
            <a:r>
              <a:rPr lang="ru-RU" sz="1400" b="0" i="0" dirty="0"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 Я научился удалять ветки, что является важным аспектом управления проектом и поддержания чистоты репозитория.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ru-RU" sz="1400" b="1" i="0" dirty="0"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Работа с коммитами:</a:t>
            </a:r>
            <a:r>
              <a:rPr lang="ru-RU" sz="1400" b="0" i="0" dirty="0"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 Я научился создавать коммиты, что позволяет фиксировать изменения в проекте, а также удалять коммиты, что помогает в случае необходимости откатить изменения.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ru-RU" sz="1400" b="1" i="0" dirty="0"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Просмотр истории:</a:t>
            </a:r>
            <a:r>
              <a:rPr lang="ru-RU" sz="1400" b="0" i="0" dirty="0"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 Я освоил команды для просмотра локальной и общей истории коммитов, что дало мне возможность отслеживать изменения, анализировать их и понимать, как проект развивался со временем.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ru-RU" sz="1400" b="1" i="0" dirty="0"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Понимание работы с удаленными репозиториями:</a:t>
            </a:r>
            <a:r>
              <a:rPr lang="ru-RU" sz="1400" b="0" i="0" dirty="0"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 Я получил опыт работы с удаленными репозиториями, что важно для совместной работы в команде и обмена кодом.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1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5888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463818" y="497981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394962" y="1802983"/>
            <a:ext cx="9824904" cy="485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 fontScale="92500" lnSpcReduction="10000"/>
          </a:bodyPr>
          <a:lstStyle/>
          <a:p>
            <a:pPr marL="361950" lvl="0" indent="-3619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Советов, Б. Я.  Базы данных : учебник для среднего профессионального образования / Б. Я. Советов, В. В.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Цехановский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Д. Чертовской. — 3-е изд.,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перераб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 и доп.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420 с. — (Профессиональное образование). — ISBN 978-5-534-09324-7.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https://urait.ru/bcode/514585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Н. П.  Базы данных: проектирование : учебник для среднего профессионального образования / Н. П.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В. Годин.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477 с. — (Профессиональное образование). — ISBN 978-5-534-11635-9.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https://urait.ru/bcode/518499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Нагаева, И.А. Основы алгоритмизации и программирования: практикум : [12+] / И.А. Нагаева, И.А. Кузнецов. – Москва ; Берлин :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Директ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-Медиа, 2021. – 169 с. : схем. – Режим доступа: по подписке. – URL: 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https://biblioclub.ru/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14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4904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Список используемой литературы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289" name="Google Shape;289;p14"/>
          <p:cNvSpPr/>
          <p:nvPr/>
        </p:nvSpPr>
        <p:spPr>
          <a:xfrm>
            <a:off x="7434932" y="210982"/>
            <a:ext cx="3153698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c00a3e1a9a_0_23"/>
          <p:cNvSpPr txBox="1">
            <a:spLocks noGrp="1"/>
          </p:cNvSpPr>
          <p:nvPr>
            <p:ph type="title"/>
          </p:nvPr>
        </p:nvSpPr>
        <p:spPr>
          <a:xfrm>
            <a:off x="463818" y="497982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95" name="Google Shape;295;g2c00a3e1a9a_0_23"/>
          <p:cNvSpPr txBox="1">
            <a:spLocks noGrp="1"/>
          </p:cNvSpPr>
          <p:nvPr>
            <p:ph type="body" idx="1"/>
          </p:nvPr>
        </p:nvSpPr>
        <p:spPr>
          <a:xfrm>
            <a:off x="305068" y="1952884"/>
            <a:ext cx="9825000" cy="48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1.1.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1.2.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1.3.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1.4.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1.5.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8"/>
              </a:rPr>
              <a:t>1.6.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9"/>
              </a:rPr>
              <a:t>1.7.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10"/>
              </a:rPr>
              <a:t>1.8.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11"/>
              </a:rPr>
              <a:t>1.9.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856"/>
              </a:spcBef>
              <a:spcAft>
                <a:spcPts val="0"/>
              </a:spcAft>
              <a:buSzPts val="24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g2c00a3e1a9a_0_23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50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Приложения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297" name="Google Shape;297;g2c00a3e1a9a_0_23"/>
          <p:cNvSpPr/>
          <p:nvPr/>
        </p:nvSpPr>
        <p:spPr>
          <a:xfrm>
            <a:off x="7434932" y="210982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>
            <a:spLocks noGrp="1"/>
          </p:cNvSpPr>
          <p:nvPr>
            <p:ph type="title"/>
          </p:nvPr>
        </p:nvSpPr>
        <p:spPr>
          <a:xfrm>
            <a:off x="532673" y="6374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Содержание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397655" y="1989259"/>
            <a:ext cx="9687300" cy="471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ru-RU" sz="2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1. </a:t>
            </a:r>
            <a:r>
              <a:rPr lang="ru-RU" sz="23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Инструктаж по соблюдению правил противопожарной безопасности, правил охраны труда, техники безопасности, санитарно-эпидемиологических правил и гигиенических нормативов</a:t>
            </a: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2. </a:t>
            </a:r>
            <a:r>
              <a:rPr lang="ru-RU" sz="23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Ознакомление с инструментальными средствами</a:t>
            </a:r>
            <a:endParaRPr sz="23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3. </a:t>
            </a:r>
            <a:r>
              <a:rPr lang="ru-RU" sz="23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Сбор информации об объекте практики и анализ содержания источников</a:t>
            </a:r>
            <a:endParaRPr sz="23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4. </a:t>
            </a:r>
            <a:r>
              <a:rPr lang="ru-RU" sz="23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Экспериментально-практическая работа. Приобретение необходимых умений и первоначального практического опыта работы по специальности в рамках освоения вида деятельности ВД 2. Осуществление интеграции программных модулей </a:t>
            </a:r>
            <a:endParaRPr sz="2300" b="0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5. </a:t>
            </a:r>
            <a:r>
              <a:rPr lang="ru-RU" sz="23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Обработка и систематизация полученного фактического материала</a:t>
            </a:r>
            <a:endParaRPr sz="2300" b="0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>
            <a:spLocks noGrp="1"/>
          </p:cNvSpPr>
          <p:nvPr>
            <p:ph type="body" idx="1"/>
          </p:nvPr>
        </p:nvSpPr>
        <p:spPr>
          <a:xfrm>
            <a:off x="0" y="1788502"/>
            <a:ext cx="9824904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Я, Налбуш Адриан, проходил учебную практику в лабораторных условиях на базе Университета «Синергия». 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При выполнении индивидуального задания по практике решал кейс №1.1-1.9(приложения ,прикрепленные  в 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лмс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)Перед началом практики: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Принял участие в организационном собрании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Ознакомился с комплектом шаблонов отчетной документации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Уточнил контакты руководителя практики от Образовательной организации, а также правила в отношении субординации, внешнего вида, графика работы, техники безопасности: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Требования к внешнему виду: деловое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График работы: 9:00-18:00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Круг обязанностей: студент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Доступ к данным: студент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58;p3"/>
          <p:cNvSpPr txBox="1">
            <a:spLocks noGrp="1"/>
          </p:cNvSpPr>
          <p:nvPr>
            <p:ph type="title"/>
          </p:nvPr>
        </p:nvSpPr>
        <p:spPr>
          <a:xfrm>
            <a:off x="424024" y="2921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0" name="Google Shape;160;p3"/>
          <p:cNvSpPr txBox="1">
            <a:spLocks noGrp="1"/>
          </p:cNvSpPr>
          <p:nvPr>
            <p:ph type="body" idx="2"/>
          </p:nvPr>
        </p:nvSpPr>
        <p:spPr>
          <a:xfrm>
            <a:off x="286313" y="814574"/>
            <a:ext cx="9824904" cy="70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 Black" panose="020B0A040201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Правила внутреннего распорядка, правила и нормы охраны труда, </a:t>
            </a:r>
            <a:endParaRPr b="0" kern="1200" dirty="0">
              <a:solidFill>
                <a:srgbClr val="E60000"/>
              </a:solidFill>
              <a:latin typeface="Arial Black" panose="020B0A040201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3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 Black" panose="020B0A04020102020204" pitchFamily="34" charset="0"/>
                <a:ea typeface="+mn-ea"/>
                <a:cs typeface="Arial" panose="020B0604020202020204" pitchFamily="34" charset="0"/>
                <a:sym typeface="Times New Roman"/>
              </a:rPr>
              <a:t>техники безопасности при работе с вычислительной техникой</a:t>
            </a:r>
            <a:endParaRPr b="0" kern="1200" dirty="0">
              <a:solidFill>
                <a:srgbClr val="E60000"/>
              </a:solidFill>
              <a:latin typeface="Arial Black" panose="020B0A040201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2f423d887_0_0"/>
          <p:cNvSpPr txBox="1">
            <a:spLocks noGrp="1"/>
          </p:cNvSpPr>
          <p:nvPr>
            <p:ph type="title"/>
          </p:nvPr>
        </p:nvSpPr>
        <p:spPr>
          <a:xfrm>
            <a:off x="424024" y="342510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Подготовительный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68" name="Google Shape;168;g202f423d887_0_0"/>
          <p:cNvSpPr txBox="1">
            <a:spLocks noGrp="1"/>
          </p:cNvSpPr>
          <p:nvPr>
            <p:ph type="body" idx="1"/>
          </p:nvPr>
        </p:nvSpPr>
        <p:spPr>
          <a:xfrm>
            <a:off x="0" y="1614420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2000" dirty="0">
                <a:latin typeface="Arial Black" panose="020B0A04020102020204" pitchFamily="34" charset="0"/>
                <a:ea typeface="Times New Roman"/>
                <a:cs typeface="Times New Roman"/>
                <a:sym typeface="Times New Roman"/>
              </a:rPr>
              <a:t>Ознакомился с инструментальными средствами для выполнения учебной практики и осуществить предустановку программного обеспечения.</a:t>
            </a:r>
            <a:endParaRPr sz="2000" dirty="0">
              <a:latin typeface="Arial Black" panose="020B0A04020102020204" pitchFamily="34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g202f423d887_0_0"/>
          <p:cNvSpPr txBox="1">
            <a:spLocks noGrp="1"/>
          </p:cNvSpPr>
          <p:nvPr>
            <p:ph type="body" idx="2"/>
          </p:nvPr>
        </p:nvSpPr>
        <p:spPr>
          <a:xfrm>
            <a:off x="35517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 Black" panose="020B0A04020102020204" pitchFamily="34" charset="0"/>
                <a:ea typeface="+mn-ea"/>
                <a:cs typeface="Arial" panose="020B0604020202020204" pitchFamily="34" charset="0"/>
                <a:sym typeface="Times New Roman"/>
              </a:rPr>
              <a:t>Ознакомление с ПО</a:t>
            </a:r>
            <a:endParaRPr b="0" kern="1200" dirty="0">
              <a:solidFill>
                <a:srgbClr val="E60000"/>
              </a:solidFill>
              <a:latin typeface="Arial Black" panose="020B0A040201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70" name="Google Shape;170;g202f423d887_0_0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g202f423d88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2548" y="2400870"/>
            <a:ext cx="5432452" cy="42513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Исследовательский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424024" y="1908423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ru-RU" sz="2000" dirty="0">
                <a:latin typeface="Times New Roman"/>
                <a:ea typeface="Times New Roman"/>
                <a:cs typeface="Times New Roman"/>
              </a:rPr>
              <a:t>Спроектировать организационную структуру и описать выбранную предметную область.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8632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 Black" panose="020B0A040201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Сбор информации об объекте практики и анализ содержания источников</a:t>
            </a:r>
            <a:endParaRPr b="0" kern="1200" dirty="0">
              <a:solidFill>
                <a:srgbClr val="E60000"/>
              </a:solidFill>
              <a:latin typeface="Arial Black" panose="020B0A040201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6" name="Рисунок 5" descr="Изображение выглядит как текст, белый, черный, алгебр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D157B7F9-9DE1-02C8-B121-EAF0CD957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3126"/>
            <a:ext cx="10693400" cy="25075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4E6820-14C1-EAC8-610F-DE05C3B56645}"/>
              </a:ext>
            </a:extLst>
          </p:cNvPr>
          <p:cNvSpPr txBox="1"/>
          <p:nvPr/>
        </p:nvSpPr>
        <p:spPr>
          <a:xfrm>
            <a:off x="0" y="3780631"/>
            <a:ext cx="10516524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300" b="1" i="0" dirty="0">
                <a:solidFill>
                  <a:schemeClr val="tx1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Предметная область: организация учебного процесса в школе</a:t>
            </a:r>
            <a:br>
              <a:rPr lang="ru-RU" sz="1300" b="1" dirty="0">
                <a:solidFill>
                  <a:schemeClr val="tx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</a:br>
            <a:br>
              <a:rPr lang="ru-RU" sz="1300" b="1" dirty="0">
                <a:solidFill>
                  <a:schemeClr val="tx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</a:br>
            <a:r>
              <a:rPr lang="ru-RU" sz="1300" b="1" i="0" dirty="0">
                <a:solidFill>
                  <a:schemeClr val="tx1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Включает управление расписанием уроков, звонками, переменами и группами продленного дня. Основные участники — администрация школы, учителя, воспитатели ГПД, технический персонал.</a:t>
            </a:r>
            <a:br>
              <a:rPr lang="ru-RU" sz="1300" b="1" dirty="0">
                <a:solidFill>
                  <a:schemeClr val="tx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</a:br>
            <a:br>
              <a:rPr lang="ru-RU" sz="1300" b="1" dirty="0">
                <a:solidFill>
                  <a:schemeClr val="tx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</a:br>
            <a:r>
              <a:rPr lang="ru-RU" sz="1300" b="1" i="0" dirty="0">
                <a:solidFill>
                  <a:schemeClr val="tx1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Ключевые процессы:</a:t>
            </a:r>
            <a:br>
              <a:rPr lang="ru-RU" sz="1300" b="1" dirty="0">
                <a:solidFill>
                  <a:schemeClr val="tx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</a:br>
            <a:br>
              <a:rPr lang="ru-RU" sz="1300" b="1" dirty="0">
                <a:solidFill>
                  <a:schemeClr val="tx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</a:br>
            <a:r>
              <a:rPr lang="ru-RU" sz="1300" b="1" i="0" dirty="0">
                <a:solidFill>
                  <a:schemeClr val="tx1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 Составление расписания с учетом нагрузки учителей, занятости кабинетов и возрастных особенностей учащихся</a:t>
            </a:r>
            <a:br>
              <a:rPr lang="ru-RU" sz="1300" b="1" dirty="0">
                <a:solidFill>
                  <a:schemeClr val="tx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</a:br>
            <a:r>
              <a:rPr lang="ru-RU" sz="1300" b="1" i="0" dirty="0">
                <a:solidFill>
                  <a:schemeClr val="tx1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 Организация звонков и перемен по заданному графику</a:t>
            </a:r>
            <a:br>
              <a:rPr lang="ru-RU" sz="1300" b="1" dirty="0">
                <a:solidFill>
                  <a:schemeClr val="tx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</a:br>
            <a:r>
              <a:rPr lang="ru-RU" sz="1300" b="1" i="0" dirty="0">
                <a:solidFill>
                  <a:schemeClr val="tx1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 Проведение уроков и контроль учебного процесса</a:t>
            </a:r>
            <a:br>
              <a:rPr lang="ru-RU" sz="1300" b="1" dirty="0">
                <a:solidFill>
                  <a:schemeClr val="tx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</a:br>
            <a:r>
              <a:rPr lang="ru-RU" sz="1300" b="1" i="0" dirty="0">
                <a:solidFill>
                  <a:schemeClr val="tx1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 Работа групп продленного дня для младших школьников</a:t>
            </a:r>
            <a:br>
              <a:rPr lang="ru-RU" sz="1300" b="1" dirty="0">
                <a:solidFill>
                  <a:schemeClr val="tx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</a:br>
            <a:r>
              <a:rPr lang="ru-RU" sz="1300" b="1" i="0" dirty="0">
                <a:solidFill>
                  <a:schemeClr val="tx1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 Административное и бухгалтерское сопровождение учебного процесса</a:t>
            </a:r>
            <a:br>
              <a:rPr lang="ru-RU" sz="1300" b="1" dirty="0">
                <a:solidFill>
                  <a:schemeClr val="tx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</a:br>
            <a:br>
              <a:rPr lang="ru-RU" sz="1300" b="1" dirty="0">
                <a:solidFill>
                  <a:schemeClr val="tx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</a:br>
            <a:r>
              <a:rPr lang="ru-RU" sz="1300" b="1" i="0" dirty="0">
                <a:solidFill>
                  <a:schemeClr val="tx1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Используемые инструменты — системы автоматизации расписания, электронные журналы, средства оповещения и планирования.</a:t>
            </a:r>
            <a:endParaRPr lang="ru-RU" sz="1300" b="1" dirty="0">
              <a:solidFill>
                <a:schemeClr val="tx1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167984"/>
            <a:ext cx="96873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Подготовка, создание проекта ,коммит изменений 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86" name="Google Shape;186;p5"/>
          <p:cNvSpPr txBox="1"/>
          <p:nvPr/>
        </p:nvSpPr>
        <p:spPr>
          <a:xfrm>
            <a:off x="259504" y="1899815"/>
            <a:ext cx="10028756" cy="1646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indent="719138" algn="just">
              <a:buSzPts val="2000"/>
            </a:pPr>
            <a:r>
              <a:rPr lang="ru-RU" sz="2000" dirty="0">
                <a:latin typeface="Arial Black" panose="020B0A04020102020204" pitchFamily="34" charset="0"/>
                <a:ea typeface="Times New Roman"/>
                <a:cs typeface="Times New Roman"/>
                <a:sym typeface="Times New Roman"/>
              </a:rPr>
              <a:t>На данном слайде продемонстрированы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Arial Black" panose="020B0A04020102020204" pitchFamily="34" charset="0"/>
                <a:ea typeface="Times New Roman"/>
                <a:cs typeface="Times New Roman"/>
                <a:sym typeface="Times New Roman"/>
              </a:rPr>
              <a:t>скриншоты создания репозитория, добавления в репозитори</a:t>
            </a:r>
            <a:r>
              <a:rPr lang="ru-RU" sz="2000" dirty="0">
                <a:solidFill>
                  <a:schemeClr val="dk1"/>
                </a:solidFill>
                <a:latin typeface="Arial Black" panose="020B0A04020102020204" pitchFamily="34" charset="0"/>
                <a:ea typeface="Times New Roman"/>
                <a:cs typeface="Times New Roman"/>
                <a:sym typeface="Times New Roman"/>
              </a:rPr>
              <a:t>й и коммит изменений. </a:t>
            </a:r>
            <a:r>
              <a:rPr lang="ru-RU" sz="2000" dirty="0">
                <a:solidFill>
                  <a:schemeClr val="dk1"/>
                </a:solidFill>
                <a:latin typeface="Arial Black" panose="020B0A04020102020204" pitchFamily="34" charset="0"/>
                <a:ea typeface="Times New Roman"/>
                <a:cs typeface="Times New Roman"/>
                <a:sym typeface="Times New Roman"/>
                <a:hlinkClick r:id="rId3"/>
              </a:rPr>
              <a:t>Весь процесс можно посмотреть по клику на данный текст.</a:t>
            </a:r>
            <a:endParaRPr lang="ru-RU" sz="1800" b="1" dirty="0">
              <a:solidFill>
                <a:srgbClr val="000000"/>
              </a:solidFill>
              <a:effectLst/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1800" dirty="0">
              <a:solidFill>
                <a:srgbClr val="0D0D0D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indent="719138" algn="just">
              <a:buSzPts val="2000"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5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186539" y="791231"/>
            <a:ext cx="10320322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dirty="0">
                <a:solidFill>
                  <a:srgbClr val="C00000"/>
                </a:solidFill>
                <a:latin typeface="Arial Black" panose="020B0A04020102020204" pitchFamily="34" charset="0"/>
              </a:rPr>
              <a:t>С</a:t>
            </a:r>
            <a:r>
              <a:rPr lang="ru-RU" b="0" i="0" dirty="0"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оздаётся новый проект, добавляются файлы, после чего изменения фиксируются с помощью коммита.</a:t>
            </a:r>
            <a:endParaRPr b="0" kern="1200" dirty="0">
              <a:solidFill>
                <a:srgbClr val="C00000"/>
              </a:solidFill>
              <a:latin typeface="Arial Black" panose="020B0A040201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 descr="Изображение выглядит как текст, снимок экрана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0D194ACC-86B5-5A93-24FF-E14AD6902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100" y="3206832"/>
            <a:ext cx="6591705" cy="1485900"/>
          </a:xfrm>
          <a:prstGeom prst="rect">
            <a:avLst/>
          </a:prstGeom>
        </p:spPr>
      </p:pic>
      <p:pic>
        <p:nvPicPr>
          <p:cNvPr id="4" name="Рисунок 3" descr="Изображение выглядит как текст, Шрифт, снимок экран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1280A659-186E-080D-B464-F4A65D1A40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4809" y="4835779"/>
            <a:ext cx="4882996" cy="1163970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снимок экрана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1B7CC3F1-8FDA-5748-9745-1747E52B04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4400" y="3169063"/>
            <a:ext cx="3429000" cy="1485900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снимок экрана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457C3F35-535F-411A-7867-CC0223217E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1075" y="4618831"/>
            <a:ext cx="3362325" cy="1066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c2613dc383_0_6"/>
          <p:cNvSpPr txBox="1"/>
          <p:nvPr/>
        </p:nvSpPr>
        <p:spPr>
          <a:xfrm>
            <a:off x="368272" y="1885676"/>
            <a:ext cx="9899989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Arial Black" panose="020B0A04020102020204" pitchFamily="34" charset="0"/>
                <a:ea typeface="Times New Roman"/>
                <a:cs typeface="Times New Roman"/>
                <a:sym typeface="Times New Roman"/>
              </a:rPr>
              <a:t>Здесь я продемонстрировал историю изменений,</a:t>
            </a:r>
            <a:r>
              <a:rPr lang="ru-RU" sz="1800" dirty="0">
                <a:effectLst/>
                <a:latin typeface="Arial Black" panose="020B0A04020102020204" pitchFamily="34" charset="0"/>
                <a:ea typeface="Calibri" panose="020F0502020204030204" pitchFamily="34" charset="0"/>
              </a:rPr>
              <a:t> установка и выполнение алиаса </a:t>
            </a:r>
            <a:r>
              <a:rPr lang="en-US" sz="1800" dirty="0">
                <a:effectLst/>
                <a:latin typeface="Arial Black" panose="020B0A04020102020204" pitchFamily="34" charset="0"/>
                <a:ea typeface="Calibri" panose="020F0502020204030204" pitchFamily="34" charset="0"/>
              </a:rPr>
              <a:t>gs</a:t>
            </a:r>
            <a:r>
              <a:rPr lang="ru-RU" sz="1800" dirty="0">
                <a:effectLst/>
                <a:latin typeface="Arial Black" panose="020B0A04020102020204" pitchFamily="34" charset="0"/>
                <a:ea typeface="Calibri" panose="020F0502020204030204" pitchFamily="34" charset="0"/>
              </a:rPr>
              <a:t>, Задание тега. </a:t>
            </a:r>
            <a:r>
              <a:rPr lang="ru-RU" sz="1800" dirty="0">
                <a:effectLst/>
                <a:latin typeface="Arial Black" panose="020B0A04020102020204" pitchFamily="34" charset="0"/>
                <a:ea typeface="Calibri" panose="020F0502020204030204" pitchFamily="34" charset="0"/>
                <a:hlinkClick r:id="rId3"/>
              </a:rPr>
              <a:t>Для просмотра полного процесса кликните по этому тексту.</a:t>
            </a:r>
            <a:endParaRPr sz="1400" b="0" i="0" u="none" strike="noStrike" cap="none" dirty="0">
              <a:solidFill>
                <a:srgbClr val="000000"/>
              </a:solidFill>
              <a:latin typeface="Arial Black" panose="020B0A04020102020204" pitchFamily="34" charset="0"/>
              <a:sym typeface="Arial"/>
            </a:endParaRPr>
          </a:p>
        </p:txBody>
      </p:sp>
      <p:sp>
        <p:nvSpPr>
          <p:cNvPr id="197" name="Google Shape;197;g2c2613dc383_0_6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167984"/>
            <a:ext cx="96873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История изменений ,алиасы ,получение старых версий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0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176876" y="618436"/>
            <a:ext cx="989998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i="0" dirty="0"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Git хранит изменения, алиасы делают команды короче, а старые версии можно вернуть командой checkout.</a:t>
            </a:r>
            <a:endParaRPr b="0" kern="1200" dirty="0">
              <a:solidFill>
                <a:srgbClr val="C00000"/>
              </a:solidFill>
              <a:latin typeface="Arial Black" panose="020B0A040201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 descr="Изображение выглядит как текст, снимок экрана, программное обеспечение, диспле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B8D3F109-90A6-78D3-3FF0-E8E46A83D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272" y="3248544"/>
            <a:ext cx="5940425" cy="3205480"/>
          </a:xfrm>
          <a:prstGeom prst="rect">
            <a:avLst/>
          </a:prstGeom>
        </p:spPr>
      </p:pic>
      <p:pic>
        <p:nvPicPr>
          <p:cNvPr id="3" name="Рисунок 2" descr="Изображение выглядит как текст, снимок экрана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F37F4067-765F-A76D-BE53-63F71D0DF2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8899" y="3248544"/>
            <a:ext cx="3857625" cy="1381125"/>
          </a:xfrm>
          <a:prstGeom prst="rect">
            <a:avLst/>
          </a:prstGeom>
        </p:spPr>
      </p:pic>
      <p:pic>
        <p:nvPicPr>
          <p:cNvPr id="4" name="Рисунок 3" descr="Изображение выглядит как текст, снимок экрана, Шрифт, лин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7B158327-EC0E-DFDE-D80C-CF5B96530C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8346" y="4989787"/>
            <a:ext cx="3629025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c2613dc383_0_21"/>
          <p:cNvSpPr txBox="1"/>
          <p:nvPr/>
        </p:nvSpPr>
        <p:spPr>
          <a:xfrm>
            <a:off x="616226" y="1791198"/>
            <a:ext cx="9914979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indent="719138" algn="just">
              <a:buSzPts val="2000"/>
            </a:pPr>
            <a:r>
              <a:rPr lang="ru-RU" sz="2000" i="0" u="none" strike="noStrike" cap="none" dirty="0">
                <a:solidFill>
                  <a:srgbClr val="000000"/>
                </a:solidFill>
                <a:latin typeface="Arial Black" panose="020B0A04020102020204" pitchFamily="34" charset="0"/>
                <a:cs typeface="Times New Roman"/>
                <a:sym typeface="Times New Roman"/>
              </a:rPr>
              <a:t>Н</a:t>
            </a:r>
            <a:r>
              <a:rPr lang="ru-RU" sz="2000" dirty="0">
                <a:latin typeface="Arial Black" panose="020B0A04020102020204" pitchFamily="34" charset="0"/>
                <a:cs typeface="Times New Roman"/>
                <a:sym typeface="Times New Roman"/>
              </a:rPr>
              <a:t>а данном слайде прикреплены скриншоты с </a:t>
            </a:r>
            <a:r>
              <a:rPr lang="ru-RU" sz="2000" dirty="0">
                <a:latin typeface="Arial Black" panose="020B0A04020102020204" pitchFamily="34" charset="0"/>
                <a:cs typeface="Times New Roman" panose="02020603050405020304" pitchFamily="18" charset="0"/>
                <a:sym typeface="Times New Roman"/>
              </a:rPr>
              <a:t>и</a:t>
            </a:r>
            <a:r>
              <a:rPr lang="ru-RU" sz="2000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ндексацией и коммит</a:t>
            </a:r>
            <a:r>
              <a:rPr lang="ru-RU" sz="2000" dirty="0">
                <a:effectLst/>
                <a:latin typeface="Arial Black" panose="020B0A04020102020204" pitchFamily="34" charset="0"/>
                <a:ea typeface="Calibri" panose="020F0502020204030204" pitchFamily="34" charset="0"/>
              </a:rPr>
              <a:t>ом</a:t>
            </a:r>
            <a:r>
              <a:rPr lang="ru-RU" sz="2000" dirty="0">
                <a:latin typeface="Arial Black" panose="020B0A04020102020204" pitchFamily="34" charset="0"/>
                <a:ea typeface="Calibri" panose="020F0502020204030204" pitchFamily="34" charset="0"/>
              </a:rPr>
              <a:t> , добавлением электронной почты и содержанием каталога </a:t>
            </a:r>
            <a:r>
              <a:rPr lang="en-US" sz="2000" dirty="0">
                <a:latin typeface="Arial Black" panose="020B0A04020102020204" pitchFamily="34" charset="0"/>
                <a:ea typeface="Calibri" panose="020F0502020204030204" pitchFamily="34" charset="0"/>
              </a:rPr>
              <a:t>.git</a:t>
            </a:r>
            <a:r>
              <a:rPr lang="ru-RU" sz="2000" dirty="0">
                <a:latin typeface="Arial Black" panose="020B0A04020102020204" pitchFamily="34" charset="0"/>
                <a:ea typeface="Calibri" panose="020F0502020204030204" pitchFamily="34" charset="0"/>
              </a:rPr>
              <a:t>. </a:t>
            </a:r>
            <a:r>
              <a:rPr lang="ru-RU" sz="2000" dirty="0">
                <a:latin typeface="Arial Black" panose="020B0A04020102020204" pitchFamily="34" charset="0"/>
                <a:ea typeface="Calibri" panose="020F0502020204030204" pitchFamily="34" charset="0"/>
                <a:hlinkClick r:id="rId3"/>
              </a:rPr>
              <a:t>Для просмотра полного процесса нажмите на этот текст</a:t>
            </a:r>
            <a:endParaRPr lang="ru-RU" sz="2000" dirty="0">
              <a:solidFill>
                <a:srgbClr val="0000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129204"/>
            <a:ext cx="974976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Внесение изменений в коммиты , добавление комментария в словарь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21649" y="960201"/>
            <a:ext cx="991498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 fontScale="85000" lnSpcReduction="20000"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 Black" panose="020B0A04020102020204" pitchFamily="34" charset="0"/>
                <a:ea typeface="+mn-ea"/>
                <a:cs typeface="Arial" panose="020B0604020202020204" pitchFamily="34" charset="0"/>
                <a:sym typeface="Times New Roman"/>
              </a:rPr>
              <a:t>Внесение изменений в коммиты включает добавление изменений в индекс и сохранение их с комментарием. Комментарий помогает описать суть изменений для будущего просмотра.</a:t>
            </a:r>
            <a:endParaRPr b="0" kern="1200" dirty="0">
              <a:solidFill>
                <a:srgbClr val="E60000"/>
              </a:solidFill>
              <a:latin typeface="Arial Black" panose="020B0A040201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 descr="Изображение выглядит как текст, снимок экрана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652F2AE6-AA08-C4FB-767A-36703C771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195" y="3114597"/>
            <a:ext cx="3857625" cy="2343150"/>
          </a:xfrm>
          <a:prstGeom prst="rect">
            <a:avLst/>
          </a:prstGeom>
        </p:spPr>
      </p:pic>
      <p:pic>
        <p:nvPicPr>
          <p:cNvPr id="3" name="Рисунок 2" descr="Изображение выглядит как текст, снимок экрана, программное обеспечение, Мультимедийное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3C1B114E-E34F-A293-677C-C7B7F6FE66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7498" y="2851074"/>
            <a:ext cx="4285902" cy="2943127"/>
          </a:xfrm>
          <a:prstGeom prst="rect">
            <a:avLst/>
          </a:prstGeom>
        </p:spPr>
      </p:pic>
      <p:pic>
        <p:nvPicPr>
          <p:cNvPr id="4" name="Рисунок 3" descr="Изображение выглядит как текст, снимок экрана, Шрифт, лин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86061695-498B-2F98-F7C1-DCA74D017C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1223" y="5534262"/>
            <a:ext cx="4486275" cy="1066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c2613dc383_0_32"/>
          <p:cNvSpPr txBox="1"/>
          <p:nvPr/>
        </p:nvSpPr>
        <p:spPr>
          <a:xfrm>
            <a:off x="368272" y="1923277"/>
            <a:ext cx="10325128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 Black" panose="020B0A04020102020204" pitchFamily="34" charset="0"/>
                <a:cs typeface="Times New Roman"/>
                <a:sym typeface="Times New Roman"/>
              </a:rPr>
              <a:t>Тут продемонстрированы скриншоты с просмотром истории , деревом коммитов , индексация и коммит. 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 Black" panose="020B0A04020102020204" pitchFamily="34" charset="0"/>
                <a:cs typeface="Times New Roman"/>
                <a:sym typeface="Times New Roman"/>
                <a:hlinkClick r:id="rId3"/>
              </a:rPr>
              <a:t>Весь процесс можно посмотреть, нажав на этот текст.</a:t>
            </a:r>
            <a:endParaRPr sz="1200" b="0" i="0" u="none" strike="noStrike" cap="none" dirty="0">
              <a:solidFill>
                <a:srgbClr val="000000"/>
              </a:solidFill>
              <a:latin typeface="Arial Black" panose="020B0A04020102020204" pitchFamily="34" charset="0"/>
              <a:sym typeface="Arial"/>
            </a:endParaRPr>
          </a:p>
        </p:txBody>
      </p:sp>
      <p:sp>
        <p:nvSpPr>
          <p:cNvPr id="215" name="Google Shape;215;g2c2613dc383_0_32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85;p5"/>
          <p:cNvSpPr txBox="1">
            <a:spLocks noGrp="1"/>
          </p:cNvSpPr>
          <p:nvPr>
            <p:ph type="title"/>
          </p:nvPr>
        </p:nvSpPr>
        <p:spPr>
          <a:xfrm>
            <a:off x="368272" y="167984"/>
            <a:ext cx="1032512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Создание ветки , создание файла стилей , просмотр  истории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0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42250" y="1006956"/>
            <a:ext cx="8080079" cy="64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 fontScale="77500" lnSpcReduction="20000"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 Black" panose="020B0A040201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Создание ветки изолирует изменения, файл стилей определяет оформление, а просмотр истории показывает все коммиты и изменения.</a:t>
            </a:r>
            <a:endParaRPr b="0" kern="1200" dirty="0">
              <a:solidFill>
                <a:srgbClr val="E60000"/>
              </a:solidFill>
              <a:latin typeface="Arial Black" panose="020B0A040201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 descr="Изображение выглядит как текст, снимок экрана, Шрифт,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0603503-D749-E048-9DFF-4D3EB4647C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5" y="2764354"/>
            <a:ext cx="5315585" cy="2628900"/>
          </a:xfrm>
          <a:prstGeom prst="rect">
            <a:avLst/>
          </a:prstGeom>
        </p:spPr>
      </p:pic>
      <p:pic>
        <p:nvPicPr>
          <p:cNvPr id="3" name="Рисунок 2" descr="Изображение выглядит как текст, электроника, снимок экрана,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79712D6F-45A6-A218-2C0B-7665A71D8E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4158" y="2579076"/>
            <a:ext cx="5391785" cy="2895600"/>
          </a:xfrm>
          <a:prstGeom prst="rect">
            <a:avLst/>
          </a:prstGeom>
        </p:spPr>
      </p:pic>
      <p:pic>
        <p:nvPicPr>
          <p:cNvPr id="4" name="Рисунок 3" descr="Изображение выглядит как текст, снимок экрана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CCD24CD-A51D-7502-38D8-7E1B418FE6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2013" y="5393254"/>
            <a:ext cx="3781425" cy="119099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26099</TotalTime>
  <Words>1738</Words>
  <Application>Microsoft Office PowerPoint</Application>
  <PresentationFormat>Произвольный</PresentationFormat>
  <Paragraphs>101</Paragraphs>
  <Slides>19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Calibri</vt:lpstr>
      <vt:lpstr>Arial Black</vt:lpstr>
      <vt:lpstr>Times New Roman</vt:lpstr>
      <vt:lpstr>Arial</vt:lpstr>
      <vt:lpstr>Тема Office</vt:lpstr>
      <vt:lpstr>ОТЧЕТ  о прохождении учебной практики   по профессиональному модулю ПМ.02 Осуществление интеграции программных модулей  в период с «25» мая 2025 г. по «07» июня 2025 г.   Специальность 09.02.07 Информационные системы и программирование </vt:lpstr>
      <vt:lpstr>Содержание</vt:lpstr>
      <vt:lpstr>Организационный этап</vt:lpstr>
      <vt:lpstr>Подготовительный этап</vt:lpstr>
      <vt:lpstr>Исследовательский этап</vt:lpstr>
      <vt:lpstr>Подготовка, создание проекта ,коммит изменений </vt:lpstr>
      <vt:lpstr>История изменений ,алиасы ,получение старых версий</vt:lpstr>
      <vt:lpstr>Внесение изменений в коммиты , добавление комментария в словарь</vt:lpstr>
      <vt:lpstr>Создание ветки , создание файла стилей , просмотр  истории</vt:lpstr>
      <vt:lpstr>Управление ветками и история изменений</vt:lpstr>
      <vt:lpstr>Основы работы с Git: клонирование, коммиты и слияния</vt:lpstr>
      <vt:lpstr>Управление удалёнными репозиториями, тегами, ветками и алиасами в Git</vt:lpstr>
      <vt:lpstr>Управление ветками и коммитами в системе контроля версий Git</vt:lpstr>
      <vt:lpstr>Управление ветками и изменениями в Git</vt:lpstr>
      <vt:lpstr>Правила оформления отчетных материалов и библиографических ссылок   </vt:lpstr>
      <vt:lpstr>Правила оформления отчетных материалов и библиографических ссылок   </vt:lpstr>
      <vt:lpstr>Отчетный этап   </vt:lpstr>
      <vt:lpstr>Отчетный этап</vt:lpstr>
      <vt:lpstr>Отчетный этап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 о прохождении учебной практики   по профессиональному модулю ПМ.01 Осуществление интеграции программных модулей  в период с «  »         2024 г. по «  »          2024 г.   Специальность 09.02.07 Информационные системы и программирование</dc:title>
  <dc:creator>Катя</dc:creator>
  <cp:lastModifiedBy>Налбуш Адриан</cp:lastModifiedBy>
  <cp:revision>13</cp:revision>
  <dcterms:created xsi:type="dcterms:W3CDTF">2020-03-27T22:15:06Z</dcterms:created>
  <dcterms:modified xsi:type="dcterms:W3CDTF">2025-06-07T19:07:04Z</dcterms:modified>
</cp:coreProperties>
</file>