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0693400" cy="7560945"/>
  <p:notesSz cx="10693400" cy="7560945"/>
  <p:embeddedFontLst>
    <p:embeddedFont>
      <p:font typeface="Calibri" panose="020F0502020204030204"/>
      <p:regular r:id="rId25"/>
      <p:bold r:id="rId26"/>
      <p:italic r:id="rId27"/>
      <p:boldItalic r:id="rId28"/>
    </p:embeddedFont>
    <p:embeddedFont>
      <p:font typeface="Arial Black" panose="020B0A04020102020204"/>
      <p:bold r:id="rId29"/>
    </p:embeddedFont>
  </p:embeddedFontLst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296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2531" userDrawn="1">
          <p15:clr>
            <a:srgbClr val="A4A3A4"/>
          </p15:clr>
        </p15:guide>
        <p15:guide id="4" pos="329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34" d="100"/>
          <a:sy n="134" d="100"/>
        </p:scale>
        <p:origin x="4200" y="96"/>
      </p:cViewPr>
      <p:guideLst>
        <p:guide orient="horz" pos="2296"/>
        <p:guide pos="2880"/>
        <p:guide orient="horz" pos="2531"/>
        <p:guide pos="3299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font" Target="fonts/font5.fntdata"/><Relationship Id="rId28" Type="http://schemas.openxmlformats.org/officeDocument/2006/relationships/font" Target="fonts/font4.fntdata"/><Relationship Id="rId27" Type="http://schemas.openxmlformats.org/officeDocument/2006/relationships/font" Target="fonts/font3.fntdata"/><Relationship Id="rId26" Type="http://schemas.openxmlformats.org/officeDocument/2006/relationships/font" Target="fonts/font2.fntdata"/><Relationship Id="rId25" Type="http://schemas.openxmlformats.org/officeDocument/2006/relationships/font" Target="fonts/font1.fntdata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 matchingName="1_Титульный слайд">
  <p:cSld name="1_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/>
          <p:nvPr/>
        </p:nvSpPr>
        <p:spPr bwMode="auto">
          <a:xfrm>
            <a:off x="0" y="1404367"/>
            <a:ext cx="10693400" cy="4968551"/>
          </a:xfrm>
          <a:prstGeom prst="rect">
            <a:avLst/>
          </a:prstGeom>
          <a:solidFill>
            <a:srgbClr val="2B314F">
              <a:alpha val="60000"/>
            </a:srgbClr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  <a:defRPr/>
            </a:pPr>
            <a:endParaRPr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17" name="Google Shape;17;p16"/>
          <p:cNvSpPr/>
          <p:nvPr/>
        </p:nvSpPr>
        <p:spPr bwMode="auto">
          <a:xfrm>
            <a:off x="0" y="3755251"/>
            <a:ext cx="151490" cy="13328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  <a:defRPr/>
            </a:pPr>
            <a:endParaRPr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18" name="Google Shape;18;p16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546767" y="679218"/>
            <a:ext cx="3127375" cy="573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6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6"/>
          <p:cNvSpPr txBox="1">
            <a:spLocks noGrp="1"/>
          </p:cNvSpPr>
          <p:nvPr>
            <p:ph type="ctrTitle"/>
          </p:nvPr>
        </p:nvSpPr>
        <p:spPr bwMode="auto">
          <a:xfrm>
            <a:off x="491783" y="3348583"/>
            <a:ext cx="9679452" cy="1915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 Black" panose="020B0A04020102020204"/>
              <a:buNone/>
              <a:defRPr sz="5500" b="1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</a:p>
        </p:txBody>
      </p:sp>
      <p:sp>
        <p:nvSpPr>
          <p:cNvPr id="21" name="Google Shape;21;p16"/>
          <p:cNvSpPr txBox="1">
            <a:spLocks noGrp="1"/>
          </p:cNvSpPr>
          <p:nvPr>
            <p:ph type="body" idx="1"/>
          </p:nvPr>
        </p:nvSpPr>
        <p:spPr bwMode="auto">
          <a:xfrm>
            <a:off x="474666" y="5386216"/>
            <a:ext cx="9768578" cy="45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pPr>
              <a:defRPr/>
            </a:p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showMasterPhAnim="0" userDrawn="1" matchingName="Заголовок раздела">
  <p:cSld name="SECTION_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 bwMode="auto">
          <a:xfrm>
            <a:off x="729602" y="1885067"/>
            <a:ext cx="9223058" cy="314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 panose="020F0502020204030204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 bwMode="auto">
          <a:xfrm>
            <a:off x="729602" y="5060096"/>
            <a:ext cx="9223058" cy="1654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pPr>
              <a:defRPr/>
            </a:pPr>
          </a:p>
        </p:txBody>
      </p:sp>
      <p:sp>
        <p:nvSpPr>
          <p:cNvPr id="91" name="Google Shape;91;p25"/>
          <p:cNvSpPr txBox="1">
            <a:spLocks noGrp="1"/>
          </p:cNvSpPr>
          <p:nvPr>
            <p:ph type="dt" idx="10"/>
          </p:nvPr>
        </p:nvSpPr>
        <p:spPr bwMode="auto"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</a:p>
        </p:txBody>
      </p:sp>
      <p:sp>
        <p:nvSpPr>
          <p:cNvPr id="92" name="Google Shape;92;p25"/>
          <p:cNvSpPr txBox="1">
            <a:spLocks noGrp="1"/>
          </p:cNvSpPr>
          <p:nvPr>
            <p:ph type="ftr" idx="11"/>
          </p:nvPr>
        </p:nvSpPr>
        <p:spPr bwMode="auto"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</a:p>
        </p:txBody>
      </p:sp>
      <p:sp>
        <p:nvSpPr>
          <p:cNvPr id="93" name="Google Shape;93;p25"/>
          <p:cNvSpPr txBox="1">
            <a:spLocks noGrp="1"/>
          </p:cNvSpPr>
          <p:nvPr>
            <p:ph type="sldNum" idx="12"/>
          </p:nvPr>
        </p:nvSpPr>
        <p:spPr bwMode="auto"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showMasterPhAnim="0" userDrawn="1" matchingName="Два объекта">
  <p:cSld name="TWO_OBJECT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 bwMode="auto"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 bwMode="auto">
          <a:xfrm>
            <a:off x="735171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</a:p>
        </p:txBody>
      </p:sp>
      <p:sp>
        <p:nvSpPr>
          <p:cNvPr id="97" name="Google Shape;97;p26"/>
          <p:cNvSpPr txBox="1">
            <a:spLocks noGrp="1"/>
          </p:cNvSpPr>
          <p:nvPr>
            <p:ph type="body" idx="2"/>
          </p:nvPr>
        </p:nvSpPr>
        <p:spPr bwMode="auto">
          <a:xfrm>
            <a:off x="5413534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</a:p>
        </p:txBody>
      </p:sp>
      <p:sp>
        <p:nvSpPr>
          <p:cNvPr id="98" name="Google Shape;98;p26"/>
          <p:cNvSpPr txBox="1">
            <a:spLocks noGrp="1"/>
          </p:cNvSpPr>
          <p:nvPr>
            <p:ph type="dt" idx="10"/>
          </p:nvPr>
        </p:nvSpPr>
        <p:spPr bwMode="auto"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</a:p>
        </p:txBody>
      </p:sp>
      <p:sp>
        <p:nvSpPr>
          <p:cNvPr id="99" name="Google Shape;99;p26"/>
          <p:cNvSpPr txBox="1">
            <a:spLocks noGrp="1"/>
          </p:cNvSpPr>
          <p:nvPr>
            <p:ph type="ftr" idx="11"/>
          </p:nvPr>
        </p:nvSpPr>
        <p:spPr bwMode="auto"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</a:p>
        </p:txBody>
      </p:sp>
      <p:sp>
        <p:nvSpPr>
          <p:cNvPr id="100" name="Google Shape;100;p26"/>
          <p:cNvSpPr txBox="1">
            <a:spLocks noGrp="1"/>
          </p:cNvSpPr>
          <p:nvPr>
            <p:ph type="sldNum" idx="12"/>
          </p:nvPr>
        </p:nvSpPr>
        <p:spPr bwMode="auto"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showMasterPhAnim="0" userDrawn="1" matchingName="Сравнение">
  <p:cSld name="TWO_OBJECTS_WITH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 bwMode="auto">
          <a:xfrm>
            <a:off x="736564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 bwMode="auto">
          <a:xfrm>
            <a:off x="736565" y="1853560"/>
            <a:ext cx="4523809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pPr>
              <a:defRPr/>
            </a:pPr>
          </a:p>
        </p:txBody>
      </p:sp>
      <p:sp>
        <p:nvSpPr>
          <p:cNvPr id="104" name="Google Shape;104;p27"/>
          <p:cNvSpPr txBox="1">
            <a:spLocks noGrp="1"/>
          </p:cNvSpPr>
          <p:nvPr>
            <p:ph type="body" idx="2"/>
          </p:nvPr>
        </p:nvSpPr>
        <p:spPr bwMode="auto">
          <a:xfrm>
            <a:off x="736565" y="2761961"/>
            <a:ext cx="4523809" cy="4062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</a:p>
        </p:txBody>
      </p:sp>
      <p:sp>
        <p:nvSpPr>
          <p:cNvPr id="105" name="Google Shape;105;p27"/>
          <p:cNvSpPr txBox="1">
            <a:spLocks noGrp="1"/>
          </p:cNvSpPr>
          <p:nvPr>
            <p:ph type="body" idx="3"/>
          </p:nvPr>
        </p:nvSpPr>
        <p:spPr bwMode="auto">
          <a:xfrm>
            <a:off x="5413534" y="1853560"/>
            <a:ext cx="4546088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pPr>
              <a:defRPr/>
            </a:pPr>
          </a:p>
        </p:txBody>
      </p:sp>
      <p:sp>
        <p:nvSpPr>
          <p:cNvPr id="106" name="Google Shape;106;p27"/>
          <p:cNvSpPr txBox="1">
            <a:spLocks noGrp="1"/>
          </p:cNvSpPr>
          <p:nvPr>
            <p:ph type="body" idx="4"/>
          </p:nvPr>
        </p:nvSpPr>
        <p:spPr bwMode="auto">
          <a:xfrm>
            <a:off x="5413534" y="2761961"/>
            <a:ext cx="4546088" cy="4062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</a:p>
        </p:txBody>
      </p:sp>
      <p:sp>
        <p:nvSpPr>
          <p:cNvPr id="107" name="Google Shape;107;p27"/>
          <p:cNvSpPr txBox="1">
            <a:spLocks noGrp="1"/>
          </p:cNvSpPr>
          <p:nvPr>
            <p:ph type="dt" idx="10"/>
          </p:nvPr>
        </p:nvSpPr>
        <p:spPr bwMode="auto"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</a:p>
        </p:txBody>
      </p:sp>
      <p:sp>
        <p:nvSpPr>
          <p:cNvPr id="108" name="Google Shape;108;p27"/>
          <p:cNvSpPr txBox="1">
            <a:spLocks noGrp="1"/>
          </p:cNvSpPr>
          <p:nvPr>
            <p:ph type="ftr" idx="11"/>
          </p:nvPr>
        </p:nvSpPr>
        <p:spPr bwMode="auto"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</a:p>
        </p:txBody>
      </p:sp>
      <p:sp>
        <p:nvSpPr>
          <p:cNvPr id="109" name="Google Shape;109;p27"/>
          <p:cNvSpPr txBox="1">
            <a:spLocks noGrp="1"/>
          </p:cNvSpPr>
          <p:nvPr>
            <p:ph type="sldNum" idx="12"/>
          </p:nvPr>
        </p:nvSpPr>
        <p:spPr bwMode="auto"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showMasterPhAnim="0" userDrawn="1" matchingName="Только заголовок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" name="Google Shape;111;p28"/>
          <p:cNvSpPr txBox="1">
            <a:spLocks noGrp="1"/>
          </p:cNvSpPr>
          <p:nvPr>
            <p:ph type="title"/>
          </p:nvPr>
        </p:nvSpPr>
        <p:spPr bwMode="auto"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</a:p>
        </p:txBody>
      </p:sp>
      <p:sp>
        <p:nvSpPr>
          <p:cNvPr id="112" name="Google Shape;112;p28"/>
          <p:cNvSpPr txBox="1">
            <a:spLocks noGrp="1"/>
          </p:cNvSpPr>
          <p:nvPr>
            <p:ph type="dt" idx="10"/>
          </p:nvPr>
        </p:nvSpPr>
        <p:spPr bwMode="auto"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</a:p>
        </p:txBody>
      </p:sp>
      <p:sp>
        <p:nvSpPr>
          <p:cNvPr id="113" name="Google Shape;113;p28"/>
          <p:cNvSpPr txBox="1">
            <a:spLocks noGrp="1"/>
          </p:cNvSpPr>
          <p:nvPr>
            <p:ph type="ftr" idx="11"/>
          </p:nvPr>
        </p:nvSpPr>
        <p:spPr bwMode="auto"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</a:p>
        </p:txBody>
      </p:sp>
      <p:sp>
        <p:nvSpPr>
          <p:cNvPr id="114" name="Google Shape;114;p28"/>
          <p:cNvSpPr txBox="1">
            <a:spLocks noGrp="1"/>
          </p:cNvSpPr>
          <p:nvPr>
            <p:ph type="sldNum" idx="12"/>
          </p:nvPr>
        </p:nvSpPr>
        <p:spPr bwMode="auto"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showMasterPhAnim="0" userDrawn="1" matchingName="Объект с подписью">
  <p:cSld name="OBJECT_WITH_CAPTIO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>
            <a:spLocks noGrp="1"/>
          </p:cNvSpPr>
          <p:nvPr>
            <p:ph type="title"/>
          </p:nvPr>
        </p:nvSpPr>
        <p:spPr bwMode="auto"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 panose="020F0502020204030204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</a:p>
        </p:txBody>
      </p:sp>
      <p:sp>
        <p:nvSpPr>
          <p:cNvPr id="117" name="Google Shape;117;p29"/>
          <p:cNvSpPr txBox="1">
            <a:spLocks noGrp="1"/>
          </p:cNvSpPr>
          <p:nvPr>
            <p:ph type="body" idx="1"/>
          </p:nvPr>
        </p:nvSpPr>
        <p:spPr bwMode="auto"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40005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marL="914400" lvl="1" indent="-3810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619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marL="1828800" lvl="3" indent="-3365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4pPr>
            <a:lvl5pPr marL="2286000" lvl="4" indent="-3365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5pPr>
            <a:lvl6pPr marL="2743200" lvl="5" indent="-3365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marL="3200400" lvl="6" indent="-3365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marL="3657600" lvl="7" indent="-3365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marL="4114800" lvl="8" indent="-3365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>
            <a:pPr>
              <a:defRPr/>
            </a:pPr>
          </a:p>
        </p:txBody>
      </p:sp>
      <p:sp>
        <p:nvSpPr>
          <p:cNvPr id="118" name="Google Shape;118;p29"/>
          <p:cNvSpPr txBox="1">
            <a:spLocks noGrp="1"/>
          </p:cNvSpPr>
          <p:nvPr>
            <p:ph type="body" idx="2"/>
          </p:nvPr>
        </p:nvSpPr>
        <p:spPr bwMode="auto"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pPr>
              <a:defRPr/>
            </a:pPr>
          </a:p>
        </p:txBody>
      </p:sp>
      <p:sp>
        <p:nvSpPr>
          <p:cNvPr id="119" name="Google Shape;119;p29"/>
          <p:cNvSpPr txBox="1">
            <a:spLocks noGrp="1"/>
          </p:cNvSpPr>
          <p:nvPr>
            <p:ph type="dt" idx="10"/>
          </p:nvPr>
        </p:nvSpPr>
        <p:spPr bwMode="auto"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</a:p>
        </p:txBody>
      </p:sp>
      <p:sp>
        <p:nvSpPr>
          <p:cNvPr id="120" name="Google Shape;120;p29"/>
          <p:cNvSpPr txBox="1">
            <a:spLocks noGrp="1"/>
          </p:cNvSpPr>
          <p:nvPr>
            <p:ph type="ftr" idx="11"/>
          </p:nvPr>
        </p:nvSpPr>
        <p:spPr bwMode="auto"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</a:p>
        </p:txBody>
      </p:sp>
      <p:sp>
        <p:nvSpPr>
          <p:cNvPr id="121" name="Google Shape;121;p29"/>
          <p:cNvSpPr txBox="1">
            <a:spLocks noGrp="1"/>
          </p:cNvSpPr>
          <p:nvPr>
            <p:ph type="sldNum" idx="12"/>
          </p:nvPr>
        </p:nvSpPr>
        <p:spPr bwMode="auto"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showMasterPhAnim="0" userDrawn="1" matchingName="Рисунок с подписью">
  <p:cSld name="PICTURE_WITH_CAPTIO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3" name="Google Shape;123;p30"/>
          <p:cNvSpPr txBox="1">
            <a:spLocks noGrp="1"/>
          </p:cNvSpPr>
          <p:nvPr>
            <p:ph type="title"/>
          </p:nvPr>
        </p:nvSpPr>
        <p:spPr bwMode="auto"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 panose="020F0502020204030204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</a:p>
        </p:txBody>
      </p:sp>
      <p:sp>
        <p:nvSpPr>
          <p:cNvPr id="124" name="Google Shape;124;p30"/>
          <p:cNvSpPr>
            <a:spLocks noGrp="1"/>
          </p:cNvSpPr>
          <p:nvPr>
            <p:ph type="pic" idx="2"/>
          </p:nvPr>
        </p:nvSpPr>
        <p:spPr bwMode="auto"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30"/>
          <p:cNvSpPr txBox="1">
            <a:spLocks noGrp="1"/>
          </p:cNvSpPr>
          <p:nvPr>
            <p:ph type="body" idx="1"/>
          </p:nvPr>
        </p:nvSpPr>
        <p:spPr bwMode="auto"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pPr>
              <a:defRPr/>
            </a:pPr>
          </a:p>
        </p:txBody>
      </p:sp>
      <p:sp>
        <p:nvSpPr>
          <p:cNvPr id="126" name="Google Shape;126;p30"/>
          <p:cNvSpPr txBox="1">
            <a:spLocks noGrp="1"/>
          </p:cNvSpPr>
          <p:nvPr>
            <p:ph type="dt" idx="10"/>
          </p:nvPr>
        </p:nvSpPr>
        <p:spPr bwMode="auto"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</a:p>
        </p:txBody>
      </p:sp>
      <p:sp>
        <p:nvSpPr>
          <p:cNvPr id="127" name="Google Shape;127;p30"/>
          <p:cNvSpPr txBox="1">
            <a:spLocks noGrp="1"/>
          </p:cNvSpPr>
          <p:nvPr>
            <p:ph type="ftr" idx="11"/>
          </p:nvPr>
        </p:nvSpPr>
        <p:spPr bwMode="auto"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</a:p>
        </p:txBody>
      </p:sp>
      <p:sp>
        <p:nvSpPr>
          <p:cNvPr id="128" name="Google Shape;128;p30"/>
          <p:cNvSpPr txBox="1">
            <a:spLocks noGrp="1"/>
          </p:cNvSpPr>
          <p:nvPr>
            <p:ph type="sldNum" idx="12"/>
          </p:nvPr>
        </p:nvSpPr>
        <p:spPr bwMode="auto"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showMasterPhAnim="0" userDrawn="1" matchingName="Заголовок и вертикальный текст">
  <p:cSld name="VERTICAL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>
            <a:spLocks noGrp="1"/>
          </p:cNvSpPr>
          <p:nvPr>
            <p:ph type="title"/>
          </p:nvPr>
        </p:nvSpPr>
        <p:spPr bwMode="auto"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</a:p>
        </p:txBody>
      </p:sp>
      <p:sp>
        <p:nvSpPr>
          <p:cNvPr id="131" name="Google Shape;131;p31"/>
          <p:cNvSpPr txBox="1">
            <a:spLocks noGrp="1"/>
          </p:cNvSpPr>
          <p:nvPr>
            <p:ph type="body" idx="1"/>
          </p:nvPr>
        </p:nvSpPr>
        <p:spPr bwMode="auto">
          <a:xfrm rot="5400000">
            <a:off x="2947924" y="-199917"/>
            <a:ext cx="4797552" cy="9223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</a:p>
        </p:txBody>
      </p:sp>
      <p:sp>
        <p:nvSpPr>
          <p:cNvPr id="132" name="Google Shape;132;p31"/>
          <p:cNvSpPr txBox="1">
            <a:spLocks noGrp="1"/>
          </p:cNvSpPr>
          <p:nvPr>
            <p:ph type="dt" idx="10"/>
          </p:nvPr>
        </p:nvSpPr>
        <p:spPr bwMode="auto"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</a:p>
        </p:txBody>
      </p:sp>
      <p:sp>
        <p:nvSpPr>
          <p:cNvPr id="133" name="Google Shape;133;p31"/>
          <p:cNvSpPr txBox="1">
            <a:spLocks noGrp="1"/>
          </p:cNvSpPr>
          <p:nvPr>
            <p:ph type="ftr" idx="11"/>
          </p:nvPr>
        </p:nvSpPr>
        <p:spPr bwMode="auto"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</a:p>
        </p:txBody>
      </p:sp>
      <p:sp>
        <p:nvSpPr>
          <p:cNvPr id="134" name="Google Shape;134;p31"/>
          <p:cNvSpPr txBox="1">
            <a:spLocks noGrp="1"/>
          </p:cNvSpPr>
          <p:nvPr>
            <p:ph type="sldNum" idx="12"/>
          </p:nvPr>
        </p:nvSpPr>
        <p:spPr bwMode="auto"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showMasterPhAnim="0" userDrawn="1" matchingName="Вертикальный заголовок и текст">
  <p:cSld name="VERTICAL_TITLE_AND_VERTICAL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 bwMode="auto">
          <a:xfrm rot="5400000">
            <a:off x="5601437" y="2453595"/>
            <a:ext cx="6407821" cy="230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</a:p>
        </p:txBody>
      </p:sp>
      <p:sp>
        <p:nvSpPr>
          <p:cNvPr id="137" name="Google Shape;137;p32"/>
          <p:cNvSpPr txBox="1">
            <a:spLocks noGrp="1"/>
          </p:cNvSpPr>
          <p:nvPr>
            <p:ph type="body" idx="1"/>
          </p:nvPr>
        </p:nvSpPr>
        <p:spPr bwMode="auto">
          <a:xfrm rot="5400000">
            <a:off x="923075" y="214664"/>
            <a:ext cx="6407821" cy="6783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</a:p>
        </p:txBody>
      </p:sp>
      <p:sp>
        <p:nvSpPr>
          <p:cNvPr id="138" name="Google Shape;138;p32"/>
          <p:cNvSpPr txBox="1">
            <a:spLocks noGrp="1"/>
          </p:cNvSpPr>
          <p:nvPr>
            <p:ph type="dt" idx="10"/>
          </p:nvPr>
        </p:nvSpPr>
        <p:spPr bwMode="auto"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</a:p>
        </p:txBody>
      </p:sp>
      <p:sp>
        <p:nvSpPr>
          <p:cNvPr id="139" name="Google Shape;139;p32"/>
          <p:cNvSpPr txBox="1">
            <a:spLocks noGrp="1"/>
          </p:cNvSpPr>
          <p:nvPr>
            <p:ph type="ftr" idx="11"/>
          </p:nvPr>
        </p:nvSpPr>
        <p:spPr bwMode="auto"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</a:p>
        </p:txBody>
      </p:sp>
      <p:sp>
        <p:nvSpPr>
          <p:cNvPr id="140" name="Google Shape;140;p32"/>
          <p:cNvSpPr txBox="1">
            <a:spLocks noGrp="1"/>
          </p:cNvSpPr>
          <p:nvPr>
            <p:ph type="sldNum" idx="12"/>
          </p:nvPr>
        </p:nvSpPr>
        <p:spPr bwMode="auto"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 matchingName="Пустой слайд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/>
          <p:nvPr/>
        </p:nvSpPr>
        <p:spPr bwMode="auto">
          <a:xfrm>
            <a:off x="0" y="1795828"/>
            <a:ext cx="10693400" cy="479311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  <a:defRPr/>
            </a:pPr>
            <a:endParaRPr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24" name="Google Shape;24;p17"/>
          <p:cNvSpPr txBox="1">
            <a:spLocks noGrp="1"/>
          </p:cNvSpPr>
          <p:nvPr>
            <p:ph type="sldNum" idx="12"/>
          </p:nvPr>
        </p:nvSpPr>
        <p:spPr bwMode="auto"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</a:fld>
            <a:endParaRPr lang="ru-RU"/>
          </a:p>
        </p:txBody>
      </p:sp>
      <p:sp>
        <p:nvSpPr>
          <p:cNvPr id="25" name="Google Shape;25;p17"/>
          <p:cNvSpPr/>
          <p:nvPr/>
        </p:nvSpPr>
        <p:spPr bwMode="auto"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  <a:defRPr/>
            </a:pPr>
            <a:endParaRPr sz="21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26" name="Google Shape;26;p17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7"/>
          <p:cNvSpPr txBox="1">
            <a:spLocks noGrp="1"/>
          </p:cNvSpPr>
          <p:nvPr>
            <p:ph type="title"/>
          </p:nvPr>
        </p:nvSpPr>
        <p:spPr bwMode="auto"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 panose="020B0A04020102020204"/>
              <a:buNone/>
              <a:defRPr sz="4100" b="1">
                <a:solidFill>
                  <a:srgbClr val="E6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 bwMode="auto">
          <a:xfrm>
            <a:off x="394963" y="2919243"/>
            <a:ext cx="9824904" cy="3488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2"/>
          </p:nvPr>
        </p:nvSpPr>
        <p:spPr bwMode="auto"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pPr>
              <a:defRPr/>
            </a:p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 matchingName="1_Заголовок раздела">
  <p:cSld name="1_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1" name="Google Shape;31;p18" descr="D:\_DEN\_ПРОЕКТЫ\_МФПА\Университет СИНЕРГИЯ\презентации\Рисунок1.jpg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0" y="0"/>
            <a:ext cx="10725898" cy="756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8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630977" y="1001906"/>
            <a:ext cx="2610490" cy="46163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8"/>
          <p:cNvSpPr txBox="1">
            <a:spLocks noGrp="1"/>
          </p:cNvSpPr>
          <p:nvPr>
            <p:ph type="ctrTitle"/>
          </p:nvPr>
        </p:nvSpPr>
        <p:spPr bwMode="auto">
          <a:xfrm>
            <a:off x="546766" y="2196455"/>
            <a:ext cx="9599868" cy="3807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 Black" panose="020B0A04020102020204"/>
              <a:buNone/>
              <a:defRPr sz="5000" b="1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 matchingName="5_Пустой слайд">
  <p:cSld name="5_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 bwMode="auto"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</a:fld>
            <a:endParaRPr lang="ru-RU"/>
          </a:p>
        </p:txBody>
      </p:sp>
      <p:sp>
        <p:nvSpPr>
          <p:cNvPr id="36" name="Google Shape;36;p19"/>
          <p:cNvSpPr/>
          <p:nvPr/>
        </p:nvSpPr>
        <p:spPr bwMode="auto"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  <a:defRPr/>
            </a:pPr>
            <a:endParaRPr sz="21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37" name="Google Shape;37;p19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9"/>
          <p:cNvSpPr txBox="1">
            <a:spLocks noGrp="1"/>
          </p:cNvSpPr>
          <p:nvPr>
            <p:ph type="title"/>
          </p:nvPr>
        </p:nvSpPr>
        <p:spPr bwMode="auto"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 panose="020B0A04020102020204"/>
              <a:buNone/>
              <a:defRPr sz="4100" b="1">
                <a:solidFill>
                  <a:srgbClr val="E6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 bwMode="auto">
          <a:xfrm>
            <a:off x="394963" y="2700511"/>
            <a:ext cx="9824904" cy="3707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 bwMode="auto"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pPr>
              <a:defRPr/>
            </a:p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 matchingName="2_Пустой слайд">
  <p:cSld name="2_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sldNum" idx="12"/>
          </p:nvPr>
        </p:nvSpPr>
        <p:spPr bwMode="auto"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</a:fld>
            <a:endParaRPr lang="ru-RU"/>
          </a:p>
        </p:txBody>
      </p:sp>
      <p:sp>
        <p:nvSpPr>
          <p:cNvPr id="43" name="Google Shape;43;p20"/>
          <p:cNvSpPr/>
          <p:nvPr/>
        </p:nvSpPr>
        <p:spPr bwMode="auto"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  <a:defRPr/>
            </a:pPr>
            <a:endParaRPr sz="21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44" name="Google Shape;44;p20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0"/>
          <p:cNvSpPr txBox="1">
            <a:spLocks noGrp="1"/>
          </p:cNvSpPr>
          <p:nvPr>
            <p:ph type="title"/>
          </p:nvPr>
        </p:nvSpPr>
        <p:spPr bwMode="auto"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 panose="020B0A04020102020204"/>
              <a:buNone/>
              <a:defRPr sz="4100" b="1">
                <a:solidFill>
                  <a:srgbClr val="E6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 bwMode="auto">
          <a:xfrm>
            <a:off x="394962" y="2141571"/>
            <a:ext cx="9824905" cy="4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 matchingName="4_Пустой слайд">
  <p:cSld name="4_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 bwMode="auto"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</a:fld>
            <a:endParaRPr lang="ru-RU"/>
          </a:p>
        </p:txBody>
      </p:sp>
      <p:sp>
        <p:nvSpPr>
          <p:cNvPr id="49" name="Google Shape;49;p21"/>
          <p:cNvSpPr/>
          <p:nvPr/>
        </p:nvSpPr>
        <p:spPr bwMode="auto"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  <a:defRPr/>
            </a:pPr>
            <a:endParaRPr sz="21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50" name="Google Shape;50;p21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"/>
          <p:cNvSpPr txBox="1">
            <a:spLocks noGrp="1"/>
          </p:cNvSpPr>
          <p:nvPr>
            <p:ph type="body" idx="1"/>
          </p:nvPr>
        </p:nvSpPr>
        <p:spPr bwMode="auto">
          <a:xfrm>
            <a:off x="324212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</a:p>
        </p:txBody>
      </p:sp>
      <p:sp>
        <p:nvSpPr>
          <p:cNvPr id="52" name="Google Shape;52;p21"/>
          <p:cNvSpPr txBox="1">
            <a:spLocks noGrp="1"/>
          </p:cNvSpPr>
          <p:nvPr>
            <p:ph type="body" idx="2"/>
          </p:nvPr>
        </p:nvSpPr>
        <p:spPr bwMode="auto">
          <a:xfrm>
            <a:off x="324212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pPr>
              <a:defRPr/>
            </a:pPr>
          </a:p>
        </p:txBody>
      </p:sp>
      <p:sp>
        <p:nvSpPr>
          <p:cNvPr id="53" name="Google Shape;53;p21"/>
          <p:cNvSpPr txBox="1">
            <a:spLocks noGrp="1"/>
          </p:cNvSpPr>
          <p:nvPr>
            <p:ph type="body" idx="3"/>
          </p:nvPr>
        </p:nvSpPr>
        <p:spPr bwMode="auto">
          <a:xfrm>
            <a:off x="3741209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4"/>
          </p:nvPr>
        </p:nvSpPr>
        <p:spPr bwMode="auto">
          <a:xfrm>
            <a:off x="3741209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pPr>
              <a:defRPr/>
            </a:pPr>
          </a:p>
        </p:txBody>
      </p:sp>
      <p:sp>
        <p:nvSpPr>
          <p:cNvPr id="55" name="Google Shape;55;p21"/>
          <p:cNvSpPr txBox="1">
            <a:spLocks noGrp="1"/>
          </p:cNvSpPr>
          <p:nvPr>
            <p:ph type="body" idx="5"/>
          </p:nvPr>
        </p:nvSpPr>
        <p:spPr bwMode="auto">
          <a:xfrm>
            <a:off x="7158207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6"/>
          </p:nvPr>
        </p:nvSpPr>
        <p:spPr bwMode="auto">
          <a:xfrm>
            <a:off x="7158207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pPr>
              <a:defRPr/>
            </a:pPr>
          </a:p>
        </p:txBody>
      </p:sp>
      <p:sp>
        <p:nvSpPr>
          <p:cNvPr id="57" name="Google Shape;57;p21"/>
          <p:cNvSpPr txBox="1">
            <a:spLocks noGrp="1"/>
          </p:cNvSpPr>
          <p:nvPr>
            <p:ph type="title"/>
          </p:nvPr>
        </p:nvSpPr>
        <p:spPr bwMode="auto">
          <a:xfrm>
            <a:off x="532674" y="561291"/>
            <a:ext cx="9779870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 panose="020B0A04020102020204"/>
              <a:buNone/>
              <a:defRPr sz="4100" b="1">
                <a:solidFill>
                  <a:srgbClr val="E6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 matchingName="3_Пустой слайд">
  <p:cSld name="3_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/>
          <p:nvPr/>
        </p:nvSpPr>
        <p:spPr bwMode="auto">
          <a:xfrm>
            <a:off x="7759261" y="2470407"/>
            <a:ext cx="2359400" cy="409039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  <a:defRPr/>
            </a:pPr>
            <a:endParaRPr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 bwMode="auto"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</a:fld>
            <a:endParaRPr lang="ru-RU"/>
          </a:p>
        </p:txBody>
      </p:sp>
      <p:sp>
        <p:nvSpPr>
          <p:cNvPr id="61" name="Google Shape;61;p22"/>
          <p:cNvSpPr/>
          <p:nvPr/>
        </p:nvSpPr>
        <p:spPr bwMode="auto"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  <a:defRPr/>
            </a:pPr>
            <a:endParaRPr sz="21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62" name="Google Shape;62;p22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2"/>
          <p:cNvSpPr/>
          <p:nvPr/>
        </p:nvSpPr>
        <p:spPr bwMode="auto">
          <a:xfrm>
            <a:off x="7222" y="252239"/>
            <a:ext cx="125720" cy="1815708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  <a:defRPr/>
            </a:pPr>
            <a:endParaRPr sz="21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64" name="Google Shape;64;p22"/>
          <p:cNvSpPr txBox="1">
            <a:spLocks noGrp="1"/>
          </p:cNvSpPr>
          <p:nvPr>
            <p:ph type="title"/>
          </p:nvPr>
        </p:nvSpPr>
        <p:spPr bwMode="auto">
          <a:xfrm>
            <a:off x="562355" y="1133896"/>
            <a:ext cx="9499375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 panose="020B0A04020102020204"/>
              <a:buNone/>
              <a:defRPr sz="4100" b="1">
                <a:solidFill>
                  <a:srgbClr val="E6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</a:p>
        </p:txBody>
      </p:sp>
      <p:sp>
        <p:nvSpPr>
          <p:cNvPr id="65" name="Google Shape;65;p22"/>
          <p:cNvSpPr txBox="1">
            <a:spLocks noGrp="1"/>
          </p:cNvSpPr>
          <p:nvPr>
            <p:ph type="body" idx="1"/>
          </p:nvPr>
        </p:nvSpPr>
        <p:spPr bwMode="auto">
          <a:xfrm>
            <a:off x="562355" y="489910"/>
            <a:ext cx="949937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355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2000"/>
              <a:buChar char="•"/>
              <a:defRPr sz="2000" b="1">
                <a:solidFill>
                  <a:srgbClr val="E6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</a:p>
        </p:txBody>
      </p:sp>
      <p:sp>
        <p:nvSpPr>
          <p:cNvPr id="66" name="Google Shape;66;p22"/>
          <p:cNvSpPr txBox="1">
            <a:spLocks noGrp="1"/>
          </p:cNvSpPr>
          <p:nvPr>
            <p:ph type="body" idx="2"/>
          </p:nvPr>
        </p:nvSpPr>
        <p:spPr bwMode="auto">
          <a:xfrm>
            <a:off x="645691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</a:p>
        </p:txBody>
      </p:sp>
      <p:sp>
        <p:nvSpPr>
          <p:cNvPr id="67" name="Google Shape;67;p22"/>
          <p:cNvSpPr txBox="1">
            <a:spLocks noGrp="1"/>
          </p:cNvSpPr>
          <p:nvPr>
            <p:ph type="body" idx="3"/>
          </p:nvPr>
        </p:nvSpPr>
        <p:spPr bwMode="auto">
          <a:xfrm>
            <a:off x="3017334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4"/>
          </p:nvPr>
        </p:nvSpPr>
        <p:spPr bwMode="auto">
          <a:xfrm>
            <a:off x="5388976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</a:p>
        </p:txBody>
      </p:sp>
      <p:sp>
        <p:nvSpPr>
          <p:cNvPr id="69" name="Google Shape;69;p22"/>
          <p:cNvSpPr/>
          <p:nvPr/>
        </p:nvSpPr>
        <p:spPr bwMode="auto">
          <a:xfrm>
            <a:off x="648087" y="4846672"/>
            <a:ext cx="7043531" cy="516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  <a:defRPr/>
            </a:pPr>
            <a:endParaRPr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5"/>
          </p:nvPr>
        </p:nvSpPr>
        <p:spPr bwMode="auto">
          <a:xfrm>
            <a:off x="7757731" y="2484487"/>
            <a:ext cx="2304000" cy="292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  <a:defRPr sz="14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pPr>
              <a:defRPr/>
            </a:pPr>
          </a:p>
        </p:txBody>
      </p:sp>
      <p:sp>
        <p:nvSpPr>
          <p:cNvPr id="71" name="Google Shape;71;p22"/>
          <p:cNvSpPr txBox="1">
            <a:spLocks noGrp="1"/>
          </p:cNvSpPr>
          <p:nvPr>
            <p:ph type="body" idx="6"/>
          </p:nvPr>
        </p:nvSpPr>
        <p:spPr bwMode="auto">
          <a:xfrm>
            <a:off x="7759260" y="2945191"/>
            <a:ext cx="2311011" cy="346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7"/>
          </p:nvPr>
        </p:nvSpPr>
        <p:spPr bwMode="auto">
          <a:xfrm>
            <a:off x="665571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</a:p>
        </p:txBody>
      </p:sp>
      <p:sp>
        <p:nvSpPr>
          <p:cNvPr id="73" name="Google Shape;73;p22"/>
          <p:cNvSpPr txBox="1">
            <a:spLocks noGrp="1"/>
          </p:cNvSpPr>
          <p:nvPr>
            <p:ph type="body" idx="8"/>
          </p:nvPr>
        </p:nvSpPr>
        <p:spPr bwMode="auto">
          <a:xfrm>
            <a:off x="3037214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9"/>
          </p:nvPr>
        </p:nvSpPr>
        <p:spPr bwMode="auto">
          <a:xfrm>
            <a:off x="5408857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userDrawn="1" matchingName="Титульный слайд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>
            <a:spLocks noGrp="1"/>
          </p:cNvSpPr>
          <p:nvPr>
            <p:ph type="ctrTitle"/>
          </p:nvPr>
        </p:nvSpPr>
        <p:spPr bwMode="auto">
          <a:xfrm>
            <a:off x="1336675" y="1237457"/>
            <a:ext cx="8020050" cy="263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 panose="020F0502020204030204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</a:p>
        </p:txBody>
      </p:sp>
      <p:sp>
        <p:nvSpPr>
          <p:cNvPr id="77" name="Google Shape;77;p23"/>
          <p:cNvSpPr txBox="1">
            <a:spLocks noGrp="1"/>
          </p:cNvSpPr>
          <p:nvPr>
            <p:ph type="subTitle" idx="1"/>
          </p:nvPr>
        </p:nvSpPr>
        <p:spPr bwMode="auto">
          <a:xfrm>
            <a:off x="1336675" y="3971414"/>
            <a:ext cx="8020050" cy="1825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lvl="1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lvl="3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lvl="4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lvl="5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lvl="6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lvl="7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lvl="8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>
            <a:pPr>
              <a:defRPr/>
            </a:pPr>
          </a:p>
        </p:txBody>
      </p:sp>
      <p:sp>
        <p:nvSpPr>
          <p:cNvPr id="78" name="Google Shape;78;p23"/>
          <p:cNvSpPr txBox="1">
            <a:spLocks noGrp="1"/>
          </p:cNvSpPr>
          <p:nvPr>
            <p:ph type="dt" idx="10"/>
          </p:nvPr>
        </p:nvSpPr>
        <p:spPr bwMode="auto"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</a:p>
        </p:txBody>
      </p:sp>
      <p:sp>
        <p:nvSpPr>
          <p:cNvPr id="79" name="Google Shape;79;p23"/>
          <p:cNvSpPr txBox="1">
            <a:spLocks noGrp="1"/>
          </p:cNvSpPr>
          <p:nvPr>
            <p:ph type="ftr" idx="11"/>
          </p:nvPr>
        </p:nvSpPr>
        <p:spPr bwMode="auto"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</a:p>
        </p:txBody>
      </p:sp>
      <p:sp>
        <p:nvSpPr>
          <p:cNvPr id="80" name="Google Shape;80;p23"/>
          <p:cNvSpPr txBox="1">
            <a:spLocks noGrp="1"/>
          </p:cNvSpPr>
          <p:nvPr>
            <p:ph type="sldNum" idx="12"/>
          </p:nvPr>
        </p:nvSpPr>
        <p:spPr bwMode="auto"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showMasterPhAnim="0" userDrawn="1" matchingName="Заголовок и объект">
  <p:cSld name="OBJEC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>
            <a:spLocks noGrp="1"/>
          </p:cNvSpPr>
          <p:nvPr>
            <p:ph type="title"/>
          </p:nvPr>
        </p:nvSpPr>
        <p:spPr bwMode="auto"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</a:p>
        </p:txBody>
      </p:sp>
      <p:sp>
        <p:nvSpPr>
          <p:cNvPr id="83" name="Google Shape;83;p24"/>
          <p:cNvSpPr txBox="1">
            <a:spLocks noGrp="1"/>
          </p:cNvSpPr>
          <p:nvPr>
            <p:ph type="body" idx="1"/>
          </p:nvPr>
        </p:nvSpPr>
        <p:spPr bwMode="auto"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</a:p>
        </p:txBody>
      </p:sp>
      <p:sp>
        <p:nvSpPr>
          <p:cNvPr id="84" name="Google Shape;84;p24"/>
          <p:cNvSpPr txBox="1">
            <a:spLocks noGrp="1"/>
          </p:cNvSpPr>
          <p:nvPr>
            <p:ph type="dt" idx="10"/>
          </p:nvPr>
        </p:nvSpPr>
        <p:spPr bwMode="auto"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</a:p>
        </p:txBody>
      </p:sp>
      <p:sp>
        <p:nvSpPr>
          <p:cNvPr id="85" name="Google Shape;85;p24"/>
          <p:cNvSpPr txBox="1">
            <a:spLocks noGrp="1"/>
          </p:cNvSpPr>
          <p:nvPr>
            <p:ph type="ftr" idx="11"/>
          </p:nvPr>
        </p:nvSpPr>
        <p:spPr bwMode="auto"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</a:p>
        </p:txBody>
      </p:sp>
      <p:sp>
        <p:nvSpPr>
          <p:cNvPr id="86" name="Google Shape;86;p24"/>
          <p:cNvSpPr txBox="1">
            <a:spLocks noGrp="1"/>
          </p:cNvSpPr>
          <p:nvPr>
            <p:ph type="sldNum" idx="12"/>
          </p:nvPr>
        </p:nvSpPr>
        <p:spPr bwMode="auto"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</a:fld>
            <a:endParaRPr lang="ru-RU"/>
          </a:p>
        </p:txBody>
      </p:sp>
      <p:pic>
        <p:nvPicPr>
          <p:cNvPr id="87" name="Google Shape;87;p24"/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8795265" y="280935"/>
            <a:ext cx="1512396" cy="27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 bwMode="auto"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 panose="020F0502020204030204"/>
              <a:buNone/>
              <a:defRPr sz="3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lvl9pPr>
          </a:lstStyle>
          <a:p>
            <a:pPr>
              <a:defRPr/>
            </a:pPr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 bwMode="auto"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marR="0" lvl="0" indent="-3810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1pPr>
            <a:lvl2pPr marL="914400" marR="0" lvl="1" indent="-3619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 panose="020B0604020202020204"/>
              <a:buChar char="•"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2pPr>
            <a:lvl3pPr marL="1371600" marR="0" lvl="2" indent="-3365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 panose="020B0604020202020204"/>
              <a:buChar char="•"/>
              <a:defRPr sz="17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3pPr>
            <a:lvl4pPr marL="1828800" marR="0" lvl="3" indent="-3238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4pPr>
            <a:lvl5pPr marL="2286000" marR="0" lvl="4" indent="-3238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5pPr>
            <a:lvl6pPr marL="2743200" marR="0" lvl="5" indent="-3238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6pPr>
            <a:lvl7pPr marL="3200400" marR="0" lvl="6" indent="-3238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7pPr>
            <a:lvl8pPr marL="3657600" marR="0" lvl="7" indent="-3238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8pPr>
            <a:lvl9pPr marL="4114800" marR="0" lvl="8" indent="-3238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9pPr>
          </a:lstStyle>
          <a:p>
            <a:pPr>
              <a:defRPr/>
            </a:pPr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 bwMode="auto"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9pPr>
          </a:lstStyle>
          <a:p>
            <a:pPr>
              <a:defRPr/>
            </a:pPr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 bwMode="auto"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9pPr>
          </a:lstStyle>
          <a:p>
            <a:pPr>
              <a:defRPr/>
            </a:pPr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 bwMode="auto"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hyperlink" Target="Git%201.9.docx" TargetMode="External"/><Relationship Id="rId8" Type="http://schemas.openxmlformats.org/officeDocument/2006/relationships/hyperlink" Target="Git%201.8.docx" TargetMode="External"/><Relationship Id="rId7" Type="http://schemas.openxmlformats.org/officeDocument/2006/relationships/hyperlink" Target="Git%201.7.docx" TargetMode="External"/><Relationship Id="rId6" Type="http://schemas.openxmlformats.org/officeDocument/2006/relationships/hyperlink" Target="Git%201.6.docx" TargetMode="External"/><Relationship Id="rId5" Type="http://schemas.openxmlformats.org/officeDocument/2006/relationships/hyperlink" Target="Git%201.5.docx" TargetMode="External"/><Relationship Id="rId4" Type="http://schemas.openxmlformats.org/officeDocument/2006/relationships/hyperlink" Target="Git%201.4.docx" TargetMode="External"/><Relationship Id="rId3" Type="http://schemas.openxmlformats.org/officeDocument/2006/relationships/hyperlink" Target="Git%201.3.docx" TargetMode="External"/><Relationship Id="rId2" Type="http://schemas.openxmlformats.org/officeDocument/2006/relationships/hyperlink" Target="Git%201.2.docx" TargetMode="External"/><Relationship Id="rId10" Type="http://schemas.openxmlformats.org/officeDocument/2006/relationships/slideLayout" Target="../slideLayouts/slideLayout2.xml"/><Relationship Id="rId1" Type="http://schemas.openxmlformats.org/officeDocument/2006/relationships/hyperlink" Target="Git%201.1.docx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" name="Google Shape;145;p1"/>
          <p:cNvSpPr txBox="1">
            <a:spLocks noGrp="1"/>
          </p:cNvSpPr>
          <p:nvPr>
            <p:ph type="ctrTitle"/>
          </p:nvPr>
        </p:nvSpPr>
        <p:spPr bwMode="auto">
          <a:xfrm>
            <a:off x="450156" y="2844526"/>
            <a:ext cx="9679452" cy="3121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 fontScale="90000"/>
          </a:bodyPr>
          <a:lstStyle/>
          <a:p>
            <a: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Black" panose="020B0A04020102020204"/>
              <a:buNone/>
              <a:defRPr/>
            </a:pPr>
            <a:r>
              <a:rPr lang="ru-RU" sz="2100"/>
              <a:t>ОТЧЕТ </a:t>
            </a:r>
            <a:br>
              <a:rPr lang="ru-RU" sz="2100"/>
            </a:br>
            <a:r>
              <a:rPr lang="ru-RU" sz="2100"/>
              <a:t>о прохождении учебной практики </a:t>
            </a:r>
            <a:br>
              <a:rPr lang="ru-RU" sz="2100"/>
            </a:br>
            <a:br>
              <a:rPr lang="ru-RU" sz="2100"/>
            </a:br>
            <a:r>
              <a:rPr lang="ru-RU" sz="2000"/>
              <a:t>по профессиональному модулю</a:t>
            </a:r>
            <a:br>
              <a:rPr lang="ru-RU" sz="2000"/>
            </a:br>
            <a:r>
              <a:rPr lang="ru-RU" sz="2000"/>
              <a:t>ПМ.02 Осуществление интеграции программных модулей</a:t>
            </a:r>
            <a:br>
              <a:rPr lang="ru-RU" sz="2000"/>
            </a:br>
            <a:br>
              <a:rPr lang="ru-RU" sz="2000"/>
            </a:br>
            <a:r>
              <a:rPr lang="ru-RU" sz="2000"/>
              <a:t>в период с «25» мая 2025 г. по «07» июня 2025 г.</a:t>
            </a:r>
            <a:br>
              <a:rPr lang="ru-RU" sz="2000"/>
            </a:br>
            <a:br>
              <a:rPr lang="ru-RU" sz="2000"/>
            </a:br>
            <a:r>
              <a:rPr lang="ru-RU" sz="2000"/>
              <a:t> Специальность 09.02.07 Информационные системы и программирование</a:t>
            </a:r>
            <a:br>
              <a:rPr lang="ru-RU" sz="2100"/>
            </a:br>
            <a:endParaRPr sz="2700"/>
          </a:p>
        </p:txBody>
      </p:sp>
      <p:sp>
        <p:nvSpPr>
          <p:cNvPr id="146" name="Google Shape;146;p1"/>
          <p:cNvSpPr txBox="1"/>
          <p:nvPr/>
        </p:nvSpPr>
        <p:spPr bwMode="auto">
          <a:xfrm>
            <a:off x="810195" y="6279378"/>
            <a:ext cx="8712968" cy="1402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 panose="020B0604020202020204"/>
              <a:buNone/>
              <a:defRPr/>
            </a:pPr>
            <a:endParaRPr sz="1000" b="0" i="0" u="none" strike="noStrike" cap="none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0" marR="0" lv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 panose="020B0604020202020204"/>
              <a:buNone/>
              <a:defRPr/>
            </a:pPr>
            <a:r>
              <a:rPr lang="ru-RU" sz="2000" b="0" i="0" u="none" strike="noStrike" cap="none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ФИО обучающегося: Старчик Артемий Филиппович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0" marR="0" lv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 panose="020B0604020202020204"/>
              <a:buNone/>
              <a:defRPr/>
            </a:pPr>
            <a:r>
              <a:rPr lang="ru-RU" sz="2000" b="0" i="0" u="none" strike="noStrike" cap="none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Группа: ДКИП-206прог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0" marR="0" lv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 panose="020B0604020202020204"/>
              <a:buNone/>
              <a:defRPr/>
            </a:pPr>
            <a:r>
              <a:rPr lang="ru-RU" sz="2000" b="0" i="0" u="none" strike="noStrike" cap="none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ФИО Руководителя:  </a:t>
            </a:r>
            <a:r>
              <a:rPr lang="ru-RU" sz="200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Сибирев Иван Вальеревич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0" marR="0" lvl="0" indent="0" algn="ctr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 panose="020B0604020202020204"/>
              <a:buNone/>
              <a:defRPr/>
            </a:pPr>
            <a:endParaRPr sz="2200" b="0" i="1" u="none" strike="noStrike" cap="none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0" marR="0" lvl="0" indent="0" algn="ctr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 panose="020B0604020202020204"/>
              <a:buNone/>
              <a:defRPr/>
            </a:pPr>
            <a:endParaRPr sz="1000" b="1" i="0" u="none" strike="noStrike" cap="none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marR="0" lvl="0" indent="0" algn="ctr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 panose="020B0604020202020204"/>
              <a:buNone/>
              <a:defRPr/>
            </a:pPr>
            <a:endParaRPr sz="800" b="0" i="0" u="none" strike="noStrike" cap="none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marR="0" lvl="0" indent="0" algn="ctr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 panose="020B0604020202020204"/>
              <a:buNone/>
              <a:defRPr/>
            </a:pPr>
            <a:endParaRPr sz="800" b="0" i="1" u="none" strike="noStrike" cap="none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147" name="Google Shape;147;p1"/>
          <p:cNvSpPr txBox="1"/>
          <p:nvPr/>
        </p:nvSpPr>
        <p:spPr bwMode="auto">
          <a:xfrm>
            <a:off x="666180" y="1620391"/>
            <a:ext cx="91440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/>
            </a:pPr>
            <a:r>
              <a:rPr lang="ru-RU" sz="1400" b="1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НЕГОСУДАРСТВЕННОЕ ОБРАЗОВАТЕЛЬНОЕ ЧАСТНОЕ УЧРЕЖДЕНИЕ ВЫСШЕГО ОБРАЗОВАНИЯ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/>
            </a:pPr>
            <a:r>
              <a:rPr lang="ru-RU" sz="1400" b="1" i="0" u="none" strike="noStrike" cap="none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«МОСКОВСКИЙ УНИВЕРСИТЕТ «СИНЕРГИЯ»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ctr" defTabSz="914400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1">
                <a:solidFill>
                  <a:prstClr val="white"/>
                </a:solidFill>
                <a:latin typeface="Arial" panose="020B0604020202020204"/>
              </a:rPr>
              <a:t>Факультет Информационных технологий</a:t>
            </a:r>
            <a:endParaRPr lang="ru-RU" sz="1400" b="1">
              <a:solidFill>
                <a:prstClr val="white"/>
              </a:solidFill>
              <a:latin typeface="Arial" panose="020B0604020202020204"/>
            </a:endParaRPr>
          </a:p>
          <a:p>
            <a:pPr algn="ctr" defTabSz="914400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1400" b="1">
                <a:solidFill>
                  <a:prstClr val="white"/>
                </a:solidFill>
                <a:latin typeface="Arial" panose="020B0604020202020204"/>
              </a:rPr>
              <a:t>Кафедра Цифровой экономики</a:t>
            </a:r>
            <a:endParaRPr lang="ru-RU" sz="1400" b="1">
              <a:solidFill>
                <a:prstClr val="white"/>
              </a:solidFill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4" name="Google Shape;224;g2c2613dc383_0_45"/>
          <p:cNvSpPr txBox="1"/>
          <p:nvPr/>
        </p:nvSpPr>
        <p:spPr bwMode="auto">
          <a:xfrm>
            <a:off x="368272" y="1962798"/>
            <a:ext cx="9862708" cy="396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455">
              <a:buSzPts val="2000"/>
              <a:defRPr/>
            </a:pPr>
            <a:r>
              <a:rPr lang="ru-RU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Cкриншот удаленных веток.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225" name="Google Shape;225;g2c2613dc383_0_45"/>
          <p:cNvSpPr/>
          <p:nvPr/>
        </p:nvSpPr>
        <p:spPr bwMode="auto"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  <a:defRPr/>
            </a:pPr>
            <a:endParaRPr sz="2500" b="0" i="0" u="none" strike="noStrike" cap="none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 bwMode="auto">
          <a:xfrm>
            <a:off x="368273" y="375732"/>
            <a:ext cx="9687299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  <a:defRPr/>
            </a:pPr>
            <a:r>
              <a:rPr lang="ru-RU" sz="3000">
                <a:latin typeface="Arial Black" panose="020B0A04020102020204"/>
                <a:ea typeface="Arial" panose="020B0604020202020204"/>
                <a:cs typeface="Arial" panose="020B0604020202020204"/>
              </a:rPr>
              <a:t>Этап проектирования</a:t>
            </a:r>
            <a:endParaRPr sz="1800" b="0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 bwMode="auto"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  <a:defRPr/>
            </a:pPr>
            <a:r>
              <a:rPr lang="ru-RU" b="0">
                <a:solidFill>
                  <a:srgbClr val="E60000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>
              <a:solidFill>
                <a:srgbClr val="E60000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pic>
        <p:nvPicPr>
          <p:cNvPr id="8406319" name="Изображение 84063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2219325" y="3362325"/>
            <a:ext cx="5267325" cy="971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2" name="Google Shape;232;g2c2613dc383_0_67"/>
          <p:cNvSpPr txBox="1"/>
          <p:nvPr/>
        </p:nvSpPr>
        <p:spPr bwMode="auto">
          <a:xfrm>
            <a:off x="368273" y="1964423"/>
            <a:ext cx="9984931" cy="396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455" algn="just">
              <a:buSzPts val="2000"/>
              <a:defRPr/>
            </a:pPr>
            <a:r>
              <a:rPr lang="ru-RU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Cкриншот результата работы созданного </a:t>
            </a:r>
            <a:r>
              <a:rPr lang="ru-RU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алиаса</a:t>
            </a:r>
            <a:r>
              <a:rPr lang="ru-RU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233" name="Google Shape;233;g2c2613dc383_0_67"/>
          <p:cNvSpPr/>
          <p:nvPr/>
        </p:nvSpPr>
        <p:spPr bwMode="auto"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  <a:defRPr/>
            </a:pPr>
            <a:endParaRPr sz="2500" b="0" i="0" u="none" strike="noStrike" cap="none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234" name="Google Shape;234;g2c2613dc383_0_67"/>
          <p:cNvPicPr/>
          <p:nvPr/>
        </p:nvPicPr>
        <p:blipFill>
          <a:blip r:embed="rId1"/>
          <a:stretch>
            <a:fillRect/>
          </a:stretch>
        </p:blipFill>
        <p:spPr bwMode="auto">
          <a:xfrm>
            <a:off x="2374900" y="2966247"/>
            <a:ext cx="5943600" cy="16287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 bwMode="auto">
          <a:xfrm>
            <a:off x="368273" y="375732"/>
            <a:ext cx="9687299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  <a:defRPr/>
            </a:pPr>
            <a:r>
              <a:rPr lang="ru-RU" sz="3000">
                <a:latin typeface="Arial Black" panose="020B0A04020102020204"/>
                <a:ea typeface="Arial" panose="020B0604020202020204"/>
                <a:cs typeface="Arial" panose="020B0604020202020204"/>
              </a:rPr>
              <a:t>Этап проектирования</a:t>
            </a:r>
            <a:endParaRPr sz="1800" b="0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 bwMode="auto"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  <a:defRPr/>
            </a:pPr>
            <a:r>
              <a:rPr lang="ru-RU" b="0">
                <a:solidFill>
                  <a:srgbClr val="E60000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>
              <a:solidFill>
                <a:srgbClr val="E60000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0" name="Google Shape;240;g2c2613dc383_0_94"/>
          <p:cNvSpPr txBox="1"/>
          <p:nvPr/>
        </p:nvSpPr>
        <p:spPr bwMode="auto">
          <a:xfrm>
            <a:off x="368273" y="1941060"/>
            <a:ext cx="9750579" cy="1013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455" algn="just">
              <a:buSzPts val="2000"/>
              <a:defRPr/>
            </a:pPr>
            <a:r>
              <a:rPr lang="ru-RU" sz="2000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На данном слайде необходимо продемонстрировать </a:t>
            </a:r>
            <a:r>
              <a:rPr lang="ru-RU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скриншот отправки изменений в удаленный репозиторий.</a:t>
            </a:r>
            <a:r>
              <a:rPr lang="en-US" altLang="ru-RU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(</a:t>
            </a:r>
            <a:r>
              <a:rPr lang="ru-RU" altLang="ru-RU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У меня нету иконки регистрации на гит, уже зарегестрирован).</a:t>
            </a:r>
            <a:endParaRPr lang="ru-RU" altLang="ru-RU" sz="2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</p:txBody>
      </p:sp>
      <p:sp>
        <p:nvSpPr>
          <p:cNvPr id="241" name="Google Shape;241;g2c2613dc383_0_94"/>
          <p:cNvSpPr/>
          <p:nvPr/>
        </p:nvSpPr>
        <p:spPr bwMode="auto"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  <a:defRPr/>
            </a:pPr>
            <a:endParaRPr sz="2500" b="0" i="0" u="none" strike="noStrike" cap="none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 bwMode="auto">
          <a:xfrm>
            <a:off x="368273" y="375732"/>
            <a:ext cx="9687299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  <a:defRPr/>
            </a:pPr>
            <a:r>
              <a:rPr lang="ru-RU" sz="3000">
                <a:latin typeface="Arial Black" panose="020B0A04020102020204"/>
                <a:ea typeface="Arial" panose="020B0604020202020204"/>
                <a:cs typeface="Arial" panose="020B0604020202020204"/>
              </a:rPr>
              <a:t>Этап проектирования</a:t>
            </a:r>
            <a:endParaRPr sz="1800" b="0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 bwMode="auto"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  <a:defRPr/>
            </a:pPr>
            <a:r>
              <a:rPr lang="ru-RU" b="0">
                <a:solidFill>
                  <a:srgbClr val="E60000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>
              <a:solidFill>
                <a:srgbClr val="E60000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9520" y="3487420"/>
            <a:ext cx="5467350" cy="2095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8" name="Google Shape;248;g2c2613dc383_0_74"/>
          <p:cNvSpPr txBox="1"/>
          <p:nvPr/>
        </p:nvSpPr>
        <p:spPr bwMode="auto">
          <a:xfrm>
            <a:off x="368273" y="1980140"/>
            <a:ext cx="1014825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455" algn="just">
              <a:buSzPts val="2000"/>
              <a:defRPr/>
            </a:pPr>
            <a:r>
              <a:rPr lang="ru-RU" sz="2000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На данном слайде необходимо продемонстрировать </a:t>
            </a:r>
            <a:r>
              <a:rPr lang="ru-RU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скриншот удаления ветки  iss53.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249" name="Google Shape;249;g2c2613dc383_0_74"/>
          <p:cNvSpPr/>
          <p:nvPr/>
        </p:nvSpPr>
        <p:spPr bwMode="auto"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  <a:defRPr/>
            </a:pPr>
            <a:endParaRPr sz="2500" b="0" i="0" u="none" strike="noStrike" cap="none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250" name="Google Shape;250;g2c2613dc383_0_74"/>
          <p:cNvPicPr/>
          <p:nvPr/>
        </p:nvPicPr>
        <p:blipFill>
          <a:blip r:embed="rId1"/>
          <a:stretch>
            <a:fillRect/>
          </a:stretch>
        </p:blipFill>
        <p:spPr bwMode="auto">
          <a:xfrm>
            <a:off x="2405922" y="2964279"/>
            <a:ext cx="5943600" cy="12096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 bwMode="auto">
          <a:xfrm>
            <a:off x="368273" y="375732"/>
            <a:ext cx="9687299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  <a:defRPr/>
            </a:pPr>
            <a:r>
              <a:rPr lang="ru-RU" sz="3000">
                <a:latin typeface="Arial Black" panose="020B0A04020102020204"/>
                <a:ea typeface="Arial" panose="020B0604020202020204"/>
                <a:cs typeface="Arial" panose="020B0604020202020204"/>
              </a:rPr>
              <a:t>Этап проектирования</a:t>
            </a:r>
            <a:endParaRPr sz="1800" b="0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 bwMode="auto"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  <a:defRPr/>
            </a:pPr>
            <a:r>
              <a:rPr lang="ru-RU" b="0">
                <a:solidFill>
                  <a:srgbClr val="E60000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>
              <a:solidFill>
                <a:srgbClr val="E60000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6" name="Google Shape;256;g2c2613dc383_0_83"/>
          <p:cNvSpPr txBox="1"/>
          <p:nvPr/>
        </p:nvSpPr>
        <p:spPr bwMode="auto">
          <a:xfrm>
            <a:off x="368273" y="1897385"/>
            <a:ext cx="994496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455" algn="just">
              <a:buSzPts val="2000"/>
              <a:defRPr/>
            </a:pPr>
            <a:r>
              <a:rPr lang="ru-RU" sz="2000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На данном слайде необходимо продемонстрировать </a:t>
            </a:r>
            <a:r>
              <a:rPr lang="ru-RU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скриншот слияния веток.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257" name="Google Shape;257;g2c2613dc383_0_83"/>
          <p:cNvSpPr/>
          <p:nvPr/>
        </p:nvSpPr>
        <p:spPr bwMode="auto"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  <a:defRPr/>
            </a:pPr>
            <a:endParaRPr sz="2500" b="0" i="0" u="none" strike="noStrike" cap="none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258" name="Google Shape;258;g2c2613dc383_0_83"/>
          <p:cNvPicPr/>
          <p:nvPr/>
        </p:nvPicPr>
        <p:blipFill>
          <a:blip r:embed="rId1"/>
          <a:stretch>
            <a:fillRect/>
          </a:stretch>
        </p:blipFill>
        <p:spPr bwMode="auto">
          <a:xfrm>
            <a:off x="2263850" y="2638522"/>
            <a:ext cx="5867399" cy="29146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 bwMode="auto">
          <a:xfrm>
            <a:off x="368273" y="375732"/>
            <a:ext cx="9687299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  <a:defRPr/>
            </a:pPr>
            <a:r>
              <a:rPr lang="ru-RU" sz="3000">
                <a:latin typeface="Arial Black" panose="020B0A04020102020204"/>
                <a:ea typeface="Arial" panose="020B0604020202020204"/>
                <a:cs typeface="Arial" panose="020B0604020202020204"/>
              </a:rPr>
              <a:t>Этап проектирования</a:t>
            </a:r>
            <a:endParaRPr sz="1800" b="0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 bwMode="auto"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  <a:defRPr/>
            </a:pPr>
            <a:r>
              <a:rPr lang="ru-RU" b="0">
                <a:solidFill>
                  <a:srgbClr val="E60000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>
              <a:solidFill>
                <a:srgbClr val="E60000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3" name="Google Shape;223;g2bf727242c8_0_0"/>
          <p:cNvSpPr txBox="1">
            <a:spLocks noGrp="1"/>
          </p:cNvSpPr>
          <p:nvPr>
            <p:ph type="title"/>
          </p:nvPr>
        </p:nvSpPr>
        <p:spPr bwMode="auto"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  <a:defRPr/>
            </a:pPr>
            <a:r>
              <a:rPr lang="ru-RU" sz="3000">
                <a:latin typeface="Arial Black" panose="020B0A04020102020204"/>
                <a:ea typeface="Arial" panose="020B0604020202020204"/>
                <a:cs typeface="Arial" panose="020B0604020202020204"/>
              </a:rPr>
              <a:t>Отчетный этап</a:t>
            </a:r>
            <a:br>
              <a:rPr lang="ru-RU" sz="3000">
                <a:latin typeface="Arial Black" panose="020B0A04020102020204"/>
                <a:ea typeface="Arial" panose="020B0604020202020204"/>
                <a:cs typeface="Arial" panose="020B0604020202020204"/>
              </a:rPr>
            </a:br>
            <a:r>
              <a:rPr lang="ru-RU" sz="3600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br>
              <a:rPr lang="ru-RU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</a:b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</p:txBody>
      </p:sp>
      <p:sp>
        <p:nvSpPr>
          <p:cNvPr id="224" name="Google Shape;224;g2bf727242c8_0_0"/>
          <p:cNvSpPr txBox="1">
            <a:spLocks noGrp="1"/>
          </p:cNvSpPr>
          <p:nvPr>
            <p:ph type="body" idx="2"/>
          </p:nvPr>
        </p:nvSpPr>
        <p:spPr bwMode="auto">
          <a:xfrm>
            <a:off x="242841" y="373262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6995" lv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 panose="020B0604020202020204"/>
              <a:buNone/>
              <a:defRPr/>
            </a:pPr>
            <a:endParaRPr sz="1300">
              <a:solidFill>
                <a:srgbClr val="E6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marL="86995" lvl="0" indent="0" algn="l">
              <a:lnSpc>
                <a:spcPct val="80000"/>
              </a:lnSpc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2500"/>
              <a:buFont typeface="Arial" panose="020B0604020202020204"/>
              <a:buNone/>
              <a:defRPr/>
            </a:pPr>
            <a:r>
              <a:rPr lang="ru-RU" b="0">
                <a:solidFill>
                  <a:srgbClr val="E60000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Формирование отчетной документации по результатам работ</a:t>
            </a:r>
            <a:endParaRPr b="0">
              <a:solidFill>
                <a:srgbClr val="E60000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86995" lv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pPr>
            <a:endParaRPr sz="1300" b="0">
              <a:solidFill>
                <a:srgbClr val="E6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</p:txBody>
      </p:sp>
      <p:sp>
        <p:nvSpPr>
          <p:cNvPr id="225" name="Google Shape;225;g2bf727242c8_0_0"/>
          <p:cNvSpPr/>
          <p:nvPr/>
        </p:nvSpPr>
        <p:spPr bwMode="auto"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500" b="0" cap="none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226" name="Google Shape;226;g2bf727242c8_0_0"/>
          <p:cNvSpPr txBox="1">
            <a:spLocks noGrp="1"/>
          </p:cNvSpPr>
          <p:nvPr>
            <p:ph type="body" idx="1"/>
          </p:nvPr>
        </p:nvSpPr>
        <p:spPr bwMode="auto">
          <a:xfrm>
            <a:off x="396581" y="1936872"/>
            <a:ext cx="10082400" cy="45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  <a:defRPr/>
            </a:pPr>
            <a:r>
              <a:rPr lang="ru-RU" sz="1800" b="1" u="sng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При оформлении отчетных материалов следует придерживаться действующих стандартов.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marL="271145" lvl="0" indent="-268605" algn="just">
              <a:spcBef>
                <a:spcPts val="855"/>
              </a:spcBef>
              <a:spcAft>
                <a:spcPts val="0"/>
              </a:spcAft>
              <a:buSzPts val="2000"/>
              <a:buFont typeface="Times New Roman" panose="02020603050405020304"/>
              <a:buChar char="•"/>
              <a:defRPr/>
            </a:pPr>
            <a:r>
              <a:rPr lang="ru-RU" sz="1800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В соответствии с ГОСТ 2.105-79 «Общие требования к текстовым документам» иллюстрации (графики, схемы, диаграммы) могут быть приведены как в основном тексте, так и в приложении. Все иллюстрации именуют рисунками. Все рисунки, таблицы и формулы нумеруют арабскими цифрами последовательно (сквозная нумерация) или в пределах раздела (относительная нумерация). В приложении - в пределах приложения. Каждый рисунок должен иметь подрисуночную подпись - название, помещаемую под рисунком.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marL="271145" lvl="0" indent="-268605" algn="just">
              <a:spcBef>
                <a:spcPts val="855"/>
              </a:spcBef>
              <a:spcAft>
                <a:spcPts val="0"/>
              </a:spcAft>
              <a:buSzPts val="2000"/>
              <a:buFont typeface="Times New Roman" panose="02020603050405020304"/>
              <a:buChar char="•"/>
              <a:defRPr/>
            </a:pPr>
            <a:r>
              <a:rPr lang="ru-RU" sz="1800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Рисунки следует размещать так, чтобы их можно было рассматривать без поворота страницы. Если такое размещение невозможно, рисунки следует располагать так, чтобы для просмотра надо было повернуть страницу по часовой стрелке. В этом случае верхним краем является левый край страницы. Расположение и размеры полей сохраняются.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marL="271145" lvl="0" indent="-268605" algn="just">
              <a:spcBef>
                <a:spcPts val="855"/>
              </a:spcBef>
              <a:spcAft>
                <a:spcPts val="0"/>
              </a:spcAft>
              <a:buSzPts val="2000"/>
              <a:buFont typeface="Times New Roman" panose="02020603050405020304"/>
              <a:buChar char="•"/>
              <a:defRPr/>
            </a:pPr>
            <a:r>
              <a:rPr lang="ru-RU" sz="1800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Номер таблицы размещают в правом верхнем углу или перед заголовком таблицы, если он есть. Заголовок, кроме первой буквы, выполняют строчными буквами. Ссылки на таблицы в тексте пояснительной записки указывают в виде слова «табл.» и номера таблицы. </a:t>
            </a:r>
            <a:r>
              <a:rPr lang="ru-RU" sz="1800" i="1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Например: Результаты тестов приведены в табл. 4.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marL="271145" lvl="0" indent="-141605" algn="l"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  <a:defRPr/>
            </a:pPr>
            <a:endParaRPr sz="2000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marL="0" lvl="0" indent="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pPr>
            <a:endParaRPr sz="16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1" name="Google Shape;231;g2bf727242c8_0_7"/>
          <p:cNvSpPr txBox="1">
            <a:spLocks noGrp="1"/>
          </p:cNvSpPr>
          <p:nvPr>
            <p:ph type="title"/>
          </p:nvPr>
        </p:nvSpPr>
        <p:spPr bwMode="auto"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  <a:defRPr/>
            </a:pPr>
            <a:r>
              <a:rPr lang="ru-RU" sz="3000">
                <a:latin typeface="Arial Black" panose="020B0A04020102020204"/>
                <a:ea typeface="Arial" panose="020B0604020202020204"/>
                <a:cs typeface="Arial" panose="020B0604020202020204"/>
              </a:rPr>
              <a:t>Отчетный этап</a:t>
            </a:r>
            <a:br>
              <a:rPr lang="ru-RU" sz="3000">
                <a:latin typeface="Arial Black" panose="020B0A04020102020204"/>
                <a:ea typeface="Arial" panose="020B0604020202020204"/>
                <a:cs typeface="Arial" panose="020B0604020202020204"/>
              </a:rPr>
            </a:br>
            <a:r>
              <a:rPr lang="ru-RU" sz="3600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br>
              <a:rPr lang="ru-RU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</a:b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</p:txBody>
      </p:sp>
      <p:sp>
        <p:nvSpPr>
          <p:cNvPr id="232" name="Google Shape;232;g2bf727242c8_0_7"/>
          <p:cNvSpPr txBox="1">
            <a:spLocks noGrp="1"/>
          </p:cNvSpPr>
          <p:nvPr>
            <p:ph type="body" idx="2"/>
          </p:nvPr>
        </p:nvSpPr>
        <p:spPr bwMode="auto">
          <a:xfrm>
            <a:off x="234132" y="4402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6995" lv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pPr>
            <a:endParaRPr sz="1300">
              <a:solidFill>
                <a:srgbClr val="E6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marL="86995" lvl="0" indent="0" algn="l">
              <a:lnSpc>
                <a:spcPct val="80000"/>
              </a:lnSpc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2500"/>
              <a:buNone/>
              <a:defRPr/>
            </a:pPr>
            <a:r>
              <a:rPr lang="ru-RU" b="0">
                <a:solidFill>
                  <a:srgbClr val="E60000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Формирование отчетной документации по результатам работ</a:t>
            </a:r>
            <a:endParaRPr b="0">
              <a:solidFill>
                <a:srgbClr val="E60000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86995" lv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pPr>
            <a:endParaRPr sz="1300" b="0">
              <a:solidFill>
                <a:srgbClr val="E6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</p:txBody>
      </p:sp>
      <p:sp>
        <p:nvSpPr>
          <p:cNvPr id="233" name="Google Shape;233;g2bf727242c8_0_7"/>
          <p:cNvSpPr/>
          <p:nvPr/>
        </p:nvSpPr>
        <p:spPr bwMode="auto"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500" b="0" cap="none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234" name="Google Shape;234;g2bf727242c8_0_7"/>
          <p:cNvSpPr txBox="1">
            <a:spLocks noGrp="1"/>
          </p:cNvSpPr>
          <p:nvPr>
            <p:ph type="body" idx="1"/>
          </p:nvPr>
        </p:nvSpPr>
        <p:spPr bwMode="auto">
          <a:xfrm>
            <a:off x="435731" y="1922162"/>
            <a:ext cx="10082400" cy="120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  <a:defRPr/>
            </a:pPr>
            <a:r>
              <a:rPr lang="ru-RU" sz="1800" b="1" u="sng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При оформлении отчетных материалов следует придерживаться действующих стандартов.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marL="271145" lvl="0" indent="-263525" algn="just">
              <a:spcBef>
                <a:spcPts val="855"/>
              </a:spcBef>
              <a:spcAft>
                <a:spcPts val="0"/>
              </a:spcAft>
              <a:buSzPts val="2100"/>
              <a:buFont typeface="Times New Roman" panose="02020603050405020304"/>
              <a:buChar char="•"/>
              <a:defRPr/>
            </a:pPr>
            <a:r>
              <a:rPr lang="ru-RU" sz="1800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Список литературы должен включать все использованные источники. Сведения о книгах (монографиях, учебниках, пособиях, справочниках и т.д.) должны содержать: фамилию и инициалы автора, заглавие книги, место издания, издательство, год издания. При наличии трех и более авторов допускается указывать фамилию и инициалы только первого из них со словами «и др.». Издательство надо приводить полностью в именительном падеже: допускается сокращение названия только двух городов: Москва (М.) и Санкт-Петербург (СПб.).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marL="271145" lvl="0" indent="-263525" algn="just">
              <a:spcBef>
                <a:spcPts val="855"/>
              </a:spcBef>
              <a:spcAft>
                <a:spcPts val="0"/>
              </a:spcAft>
              <a:buSzPts val="2100"/>
              <a:buFont typeface="Times New Roman" panose="02020603050405020304"/>
              <a:buChar char="•"/>
              <a:defRPr/>
            </a:pPr>
            <a:r>
              <a:rPr lang="ru-RU" sz="1800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Сведения о статье из периодического издания должны включать: фамилию и инициалы автора, наименование статьи, издания (журнала), серии (если она есть), год выпуска, том (если есть), номер издания (журнала) и номера страниц, на которых помещена статья.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marL="271145" lvl="0" indent="-263525" algn="just">
              <a:spcBef>
                <a:spcPts val="855"/>
              </a:spcBef>
              <a:spcAft>
                <a:spcPts val="0"/>
              </a:spcAft>
              <a:buSzPts val="2100"/>
              <a:buFont typeface="Times New Roman" panose="02020603050405020304"/>
              <a:buChar char="•"/>
              <a:defRPr/>
            </a:pPr>
            <a:r>
              <a:rPr lang="ru-RU" sz="1800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При ссылке на источник из списка литературы (особенно при обзоре аналогов) надо указывать порядковый номер по списку литературы, заключенный в квадратные скобки; например: [5].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marL="271145" lvl="0" indent="-130175" algn="l"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  <a:defRPr/>
            </a:pPr>
            <a:endParaRPr sz="2100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marL="0" lvl="0" indent="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pPr>
            <a:endParaRPr sz="1700" b="1" u="sng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9" name="Google Shape;239;g2bf727242c8_0_14"/>
          <p:cNvSpPr txBox="1">
            <a:spLocks noGrp="1"/>
          </p:cNvSpPr>
          <p:nvPr>
            <p:ph type="title"/>
          </p:nvPr>
        </p:nvSpPr>
        <p:spPr bwMode="auto"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  <a:defRPr/>
            </a:pPr>
            <a:r>
              <a:rPr lang="ru-RU" sz="3000">
                <a:latin typeface="Arial Black" panose="020B0A04020102020204"/>
                <a:ea typeface="Arial" panose="020B0604020202020204"/>
                <a:cs typeface="Arial" panose="020B0604020202020204"/>
              </a:rPr>
              <a:t>Отчетный этап</a:t>
            </a:r>
            <a:br>
              <a:rPr lang="ru-RU" sz="3000">
                <a:latin typeface="Arial Black" panose="020B0A04020102020204"/>
                <a:ea typeface="Arial" panose="020B0604020202020204"/>
                <a:cs typeface="Arial" panose="020B0604020202020204"/>
              </a:rPr>
            </a:br>
            <a:r>
              <a:rPr lang="ru-RU" sz="3600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br>
              <a:rPr lang="ru-RU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</a:b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</p:txBody>
      </p:sp>
      <p:sp>
        <p:nvSpPr>
          <p:cNvPr id="240" name="Google Shape;240;g2bf727242c8_0_14"/>
          <p:cNvSpPr txBox="1">
            <a:spLocks noGrp="1"/>
          </p:cNvSpPr>
          <p:nvPr>
            <p:ph type="body" idx="2"/>
          </p:nvPr>
        </p:nvSpPr>
        <p:spPr bwMode="auto">
          <a:xfrm>
            <a:off x="247157" y="6979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6995" lvl="0" indent="0" algn="l"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 panose="020B0604020202020204"/>
              <a:buNone/>
              <a:defRPr/>
            </a:pPr>
            <a:r>
              <a:rPr lang="ru-RU" b="0">
                <a:solidFill>
                  <a:srgbClr val="E60000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Выводы о результатах прохождения учебной практики: </a:t>
            </a:r>
            <a:endParaRPr b="0">
              <a:solidFill>
                <a:srgbClr val="E60000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86995" lvl="0" indent="0" algn="l"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 panose="020B0604020202020204"/>
              <a:buNone/>
              <a:defRPr/>
            </a:pPr>
            <a:r>
              <a:rPr lang="ru-RU" b="0">
                <a:solidFill>
                  <a:srgbClr val="E60000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выполняемая работа, приобретенные умения и навыки</a:t>
            </a:r>
            <a:endParaRPr b="0">
              <a:solidFill>
                <a:srgbClr val="E60000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86995" lv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pPr>
            <a:endParaRPr sz="1300">
              <a:solidFill>
                <a:srgbClr val="E6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</p:txBody>
      </p:sp>
      <p:sp>
        <p:nvSpPr>
          <p:cNvPr id="241" name="Google Shape;241;g2bf727242c8_0_14"/>
          <p:cNvSpPr/>
          <p:nvPr/>
        </p:nvSpPr>
        <p:spPr bwMode="auto"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500" b="0" cap="none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242" name="Google Shape;242;g2bf727242c8_0_14"/>
          <p:cNvSpPr txBox="1">
            <a:spLocks noGrp="1"/>
          </p:cNvSpPr>
          <p:nvPr>
            <p:ph type="body" idx="1"/>
          </p:nvPr>
        </p:nvSpPr>
        <p:spPr bwMode="auto">
          <a:xfrm>
            <a:off x="434248" y="1713008"/>
            <a:ext cx="10082400" cy="120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pPr>
            <a:r>
              <a:rPr lang="ru-RU" sz="2100" b="1" u="sng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Подведите итоги прохождения учебной практики:</a:t>
            </a:r>
            <a:endParaRPr sz="2100" b="1" u="sng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marL="0" lvl="0" indent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pPr>
            <a:r>
              <a:rPr lang="ru-RU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В ходе прохождения учебной практики мной были получены освоены следующие навыки: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marL="457200" lvl="0" indent="-381000" algn="just">
              <a:spcBef>
                <a:spcPts val="0"/>
              </a:spcBef>
              <a:spcAft>
                <a:spcPts val="0"/>
              </a:spcAft>
              <a:buSzPts val="2400"/>
              <a:buFont typeface="Times New Roman" panose="02020603050405020304"/>
              <a:buAutoNum type="arabicPeriod"/>
              <a:defRPr/>
            </a:pPr>
            <a:endParaRPr lang="en-US" altLang="en-US" sz="2100" b="1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marL="457200" lvl="0" indent="-381000" algn="just">
              <a:spcBef>
                <a:spcPts val="0"/>
              </a:spcBef>
              <a:spcAft>
                <a:spcPts val="0"/>
              </a:spcAft>
              <a:buSzPts val="2400"/>
              <a:buFont typeface="Times New Roman" panose="02020603050405020304"/>
              <a:buAutoNum type="arabicPeriod"/>
              <a:defRPr/>
            </a:pPr>
            <a:r>
              <a:rPr lang="en-US" altLang="en-US" sz="2100" b="1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Работа</a:t>
            </a:r>
            <a:r>
              <a:rPr lang="en-US" altLang="ru-RU" sz="2100" b="1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2100" b="1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с</a:t>
            </a:r>
            <a:r>
              <a:rPr lang="en-US" altLang="ru-RU" sz="2100" b="1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Git: </a:t>
            </a:r>
            <a:r>
              <a:rPr lang="en-US" altLang="en-US" sz="2100" b="1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ветки</a:t>
            </a:r>
            <a:r>
              <a:rPr lang="en-US" altLang="ru-RU" sz="2100" b="1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, </a:t>
            </a:r>
            <a:r>
              <a:rPr lang="en-US" altLang="en-US" sz="2100" b="1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коммиты</a:t>
            </a:r>
            <a:r>
              <a:rPr lang="en-US" altLang="ru-RU" sz="2100" b="1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, </a:t>
            </a:r>
            <a:r>
              <a:rPr lang="en-US" altLang="en-US" sz="2100" b="1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слияние</a:t>
            </a:r>
            <a:r>
              <a:rPr lang="en-US" altLang="ru-RU" sz="2100" b="1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, </a:t>
            </a:r>
            <a:r>
              <a:rPr lang="en-US" altLang="en-US" sz="2100" b="1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перебазирование</a:t>
            </a:r>
            <a:endParaRPr lang="en-US" altLang="en-US" sz="2100" b="1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marL="457200" lvl="0" indent="-381000" algn="just">
              <a:spcBef>
                <a:spcPts val="0"/>
              </a:spcBef>
              <a:spcAft>
                <a:spcPts val="0"/>
              </a:spcAft>
              <a:buSzPts val="2400"/>
              <a:buFont typeface="Times New Roman" panose="02020603050405020304"/>
              <a:buAutoNum type="arabicPeriod"/>
              <a:defRPr/>
            </a:pPr>
            <a:r>
              <a:rPr lang="en-US" altLang="en-US" sz="2100" b="1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Создание</a:t>
            </a:r>
            <a:r>
              <a:rPr lang="en-US" altLang="ru-RU" sz="2100" b="1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HTML/CSS-</a:t>
            </a:r>
            <a:r>
              <a:rPr lang="en-US" altLang="en-US" sz="2100" b="1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проекта</a:t>
            </a:r>
            <a:r>
              <a:rPr lang="en-US" altLang="ru-RU" sz="2100" b="1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: </a:t>
            </a:r>
            <a:r>
              <a:rPr lang="en-US" altLang="en-US" sz="2100" b="1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расписание</a:t>
            </a:r>
            <a:r>
              <a:rPr lang="en-US" altLang="ru-RU" sz="2100" b="1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, </a:t>
            </a:r>
            <a:r>
              <a:rPr lang="en-US" altLang="en-US" sz="2100" b="1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оценки</a:t>
            </a:r>
            <a:r>
              <a:rPr lang="en-US" altLang="ru-RU" sz="2100" b="1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, </a:t>
            </a:r>
            <a:r>
              <a:rPr lang="en-US" altLang="en-US" sz="2100" b="1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дневник</a:t>
            </a:r>
            <a:r>
              <a:rPr lang="en-US" altLang="ru-RU" sz="2100" b="1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, </a:t>
            </a:r>
            <a:r>
              <a:rPr lang="en-US" altLang="en-US" sz="2100" b="1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журнал</a:t>
            </a:r>
            <a:endParaRPr lang="en-US" altLang="en-US" sz="2100" b="1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marL="457200" lvl="0" indent="-381000" algn="just">
              <a:spcBef>
                <a:spcPts val="0"/>
              </a:spcBef>
              <a:spcAft>
                <a:spcPts val="0"/>
              </a:spcAft>
              <a:buSzPts val="2400"/>
              <a:buFont typeface="Times New Roman" panose="02020603050405020304"/>
              <a:buAutoNum type="arabicPeriod"/>
              <a:defRPr/>
            </a:pPr>
            <a:r>
              <a:rPr lang="en-US" altLang="en-US" sz="2100" b="1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Навигация</a:t>
            </a:r>
            <a:r>
              <a:rPr lang="en-US" altLang="ru-RU" sz="2100" b="1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2100" b="1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по</a:t>
            </a:r>
            <a:r>
              <a:rPr lang="en-US" altLang="ru-RU" sz="2100" b="1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2100" b="1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истории</a:t>
            </a:r>
            <a:r>
              <a:rPr lang="en-US" altLang="ru-RU" sz="2100" b="1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: </a:t>
            </a:r>
            <a:r>
              <a:rPr lang="en-US" altLang="en-US" sz="2100" b="1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алиасы</a:t>
            </a:r>
            <a:r>
              <a:rPr lang="en-US" altLang="ru-RU" sz="2100" b="1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, </a:t>
            </a:r>
            <a:r>
              <a:rPr lang="en-US" altLang="en-US" sz="2100" b="1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фильтры</a:t>
            </a:r>
            <a:r>
              <a:rPr lang="en-US" altLang="ru-RU" sz="2100" b="1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, </a:t>
            </a:r>
            <a:r>
              <a:rPr lang="en-US" altLang="en-US" sz="2100" b="1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просмотр</a:t>
            </a:r>
            <a:r>
              <a:rPr lang="en-US" altLang="ru-RU" sz="2100" b="1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2100" b="1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изменений</a:t>
            </a:r>
            <a:endParaRPr lang="en-US" altLang="en-US" sz="2100" b="1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marL="457200" lvl="0" indent="-381000" algn="just">
              <a:spcBef>
                <a:spcPts val="0"/>
              </a:spcBef>
              <a:spcAft>
                <a:spcPts val="0"/>
              </a:spcAft>
              <a:buSzPts val="2400"/>
              <a:buFont typeface="Times New Roman" panose="02020603050405020304"/>
              <a:buAutoNum type="arabicPeriod"/>
              <a:defRPr/>
            </a:pPr>
            <a:r>
              <a:rPr lang="en-US" altLang="en-US" sz="2100" b="1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Разрешение</a:t>
            </a:r>
            <a:r>
              <a:rPr lang="en-US" altLang="ru-RU" sz="2100" b="1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2100" b="1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конфликтов</a:t>
            </a:r>
            <a:r>
              <a:rPr lang="en-US" altLang="ru-RU" sz="2100" b="1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2100" b="1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и</a:t>
            </a:r>
            <a:r>
              <a:rPr lang="en-US" altLang="ru-RU" sz="2100" b="1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2100" b="1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управление</a:t>
            </a:r>
            <a:r>
              <a:rPr lang="en-US" altLang="ru-RU" sz="2100" b="1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2100" b="1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версиями</a:t>
            </a:r>
            <a:endParaRPr lang="en-US" altLang="en-US" sz="2100" b="1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marL="457200" lvl="0" indent="-381000" algn="just">
              <a:spcBef>
                <a:spcPts val="0"/>
              </a:spcBef>
              <a:spcAft>
                <a:spcPts val="0"/>
              </a:spcAft>
              <a:buSzPts val="2400"/>
              <a:buFont typeface="Times New Roman" panose="02020603050405020304"/>
              <a:buAutoNum type="arabicPeriod"/>
              <a:defRPr/>
            </a:pPr>
            <a:r>
              <a:rPr lang="en-US" altLang="en-US" sz="2100" b="1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Работа</a:t>
            </a:r>
            <a:r>
              <a:rPr lang="en-US" altLang="ru-RU" sz="2100" b="1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2100" b="1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с</a:t>
            </a:r>
            <a:r>
              <a:rPr lang="en-US" altLang="ru-RU" sz="2100" b="1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GitHub: </a:t>
            </a:r>
            <a:r>
              <a:rPr lang="en-US" altLang="en-US" sz="2100" b="1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клонирование</a:t>
            </a:r>
            <a:r>
              <a:rPr lang="en-US" altLang="ru-RU" sz="2100" b="1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, </a:t>
            </a:r>
            <a:r>
              <a:rPr lang="en-US" altLang="en-US" sz="2100" b="1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отправка</a:t>
            </a:r>
            <a:r>
              <a:rPr lang="en-US" altLang="ru-RU" sz="2100" b="1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2100" b="1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изменений</a:t>
            </a:r>
            <a:r>
              <a:rPr lang="en-US" altLang="ru-RU" sz="2100" b="1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, </a:t>
            </a:r>
            <a:r>
              <a:rPr lang="en-US" altLang="en-US" sz="2100" b="1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теги</a:t>
            </a:r>
            <a:r>
              <a:rPr lang="en-US" altLang="ru-RU" sz="2100" b="1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, </a:t>
            </a:r>
            <a:r>
              <a:rPr lang="en-US" altLang="en-US" sz="2100" b="1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удалённые</a:t>
            </a:r>
            <a:r>
              <a:rPr lang="en-US" altLang="ru-RU" sz="2100" b="1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2100" b="1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ветки</a:t>
            </a:r>
            <a:endParaRPr lang="en-US" altLang="en-US" sz="2100" b="1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>
            <a:spLocks noGrp="1"/>
          </p:cNvSpPr>
          <p:nvPr>
            <p:ph type="title"/>
          </p:nvPr>
        </p:nvSpPr>
        <p:spPr bwMode="auto">
          <a:xfrm>
            <a:off x="463818" y="497981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  <a:defRPr/>
            </a:pPr>
            <a:r>
              <a:rPr lang="ru-RU" sz="3000">
                <a:latin typeface="Arial Black" panose="020B0A04020102020204"/>
                <a:ea typeface="Arial" panose="020B0604020202020204"/>
                <a:cs typeface="Arial" panose="020B0604020202020204"/>
              </a:rPr>
              <a:t>Отчетный этап</a:t>
            </a:r>
            <a:endParaRPr sz="3000">
              <a:latin typeface="Arial Black" panose="020B0A040201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287" name="Google Shape;287;p14"/>
          <p:cNvSpPr txBox="1">
            <a:spLocks noGrp="1"/>
          </p:cNvSpPr>
          <p:nvPr>
            <p:ph type="body" idx="1"/>
          </p:nvPr>
        </p:nvSpPr>
        <p:spPr bwMode="auto">
          <a:xfrm>
            <a:off x="394962" y="1802983"/>
            <a:ext cx="9824904" cy="485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 fontScale="70000"/>
          </a:bodyPr>
          <a:lstStyle/>
          <a:p>
            <a:pPr marL="361950" lvl="0" indent="-36195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 panose="02020603050405020304"/>
              <a:buAutoNum type="arabicPeriod"/>
              <a:defRPr/>
            </a:pPr>
            <a:r>
              <a:rPr lang="en-US" altLang="en-US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Советов</a:t>
            </a:r>
            <a:r>
              <a:rPr lang="en-US" altLang="ru-RU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, </a:t>
            </a:r>
            <a:r>
              <a:rPr lang="en-US" altLang="en-US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Б</a:t>
            </a:r>
            <a:r>
              <a:rPr lang="en-US" altLang="ru-RU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. </a:t>
            </a:r>
            <a:r>
              <a:rPr lang="en-US" altLang="en-US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Я</a:t>
            </a:r>
            <a:r>
              <a:rPr lang="en-US" altLang="ru-RU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. </a:t>
            </a:r>
            <a:r>
              <a:rPr lang="en-US" altLang="en-US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Базы</a:t>
            </a:r>
            <a:r>
              <a:rPr lang="en-US" altLang="ru-RU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en-US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данных</a:t>
            </a:r>
            <a:r>
              <a:rPr lang="en-US" altLang="ru-RU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: </a:t>
            </a:r>
            <a:r>
              <a:rPr lang="en-US" altLang="en-US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учебник</a:t>
            </a:r>
            <a:r>
              <a:rPr lang="en-US" altLang="ru-RU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en-US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для</a:t>
            </a:r>
            <a:r>
              <a:rPr lang="en-US" altLang="ru-RU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en-US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СПО</a:t>
            </a:r>
            <a:r>
              <a:rPr lang="en-US" altLang="ru-RU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/ </a:t>
            </a:r>
            <a:r>
              <a:rPr lang="en-US" altLang="en-US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Б</a:t>
            </a:r>
            <a:r>
              <a:rPr lang="en-US" altLang="ru-RU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. </a:t>
            </a:r>
            <a:r>
              <a:rPr lang="en-US" altLang="en-US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Я</a:t>
            </a:r>
            <a:r>
              <a:rPr lang="en-US" altLang="ru-RU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. </a:t>
            </a:r>
            <a:r>
              <a:rPr lang="en-US" altLang="en-US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Советов</a:t>
            </a:r>
            <a:r>
              <a:rPr lang="en-US" altLang="ru-RU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, </a:t>
            </a:r>
            <a:r>
              <a:rPr lang="en-US" altLang="en-US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В</a:t>
            </a:r>
            <a:r>
              <a:rPr lang="en-US" altLang="ru-RU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. </a:t>
            </a:r>
            <a:r>
              <a:rPr lang="en-US" altLang="en-US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В</a:t>
            </a:r>
            <a:r>
              <a:rPr lang="en-US" altLang="ru-RU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. </a:t>
            </a:r>
            <a:r>
              <a:rPr lang="en-US" altLang="en-US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Цехановский</a:t>
            </a:r>
            <a:r>
              <a:rPr lang="en-US" altLang="ru-RU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, </a:t>
            </a:r>
            <a:r>
              <a:rPr lang="en-US" altLang="en-US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В</a:t>
            </a:r>
            <a:r>
              <a:rPr lang="en-US" altLang="ru-RU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. </a:t>
            </a:r>
            <a:r>
              <a:rPr lang="en-US" altLang="en-US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Д</a:t>
            </a:r>
            <a:r>
              <a:rPr lang="en-US" altLang="ru-RU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. </a:t>
            </a:r>
            <a:r>
              <a:rPr lang="en-US" altLang="en-US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Чертовской</a:t>
            </a:r>
            <a:r>
              <a:rPr lang="en-US" altLang="ru-RU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. — 3-</a:t>
            </a:r>
            <a:r>
              <a:rPr lang="en-US" altLang="en-US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е</a:t>
            </a:r>
            <a:r>
              <a:rPr lang="en-US" altLang="ru-RU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en-US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изд</a:t>
            </a:r>
            <a:r>
              <a:rPr lang="en-US" altLang="ru-RU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., </a:t>
            </a:r>
            <a:r>
              <a:rPr lang="en-US" altLang="en-US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перераб</a:t>
            </a:r>
            <a:r>
              <a:rPr lang="en-US" altLang="ru-RU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. </a:t>
            </a:r>
            <a:r>
              <a:rPr lang="en-US" altLang="en-US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и</a:t>
            </a:r>
            <a:r>
              <a:rPr lang="en-US" altLang="ru-RU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en-US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доп</a:t>
            </a:r>
            <a:r>
              <a:rPr lang="en-US" altLang="ru-RU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. — </a:t>
            </a:r>
            <a:r>
              <a:rPr lang="en-US" altLang="en-US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Москва</a:t>
            </a:r>
            <a:r>
              <a:rPr lang="en-US" altLang="ru-RU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: </a:t>
            </a:r>
            <a:r>
              <a:rPr lang="en-US" altLang="en-US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Издательство</a:t>
            </a:r>
            <a:r>
              <a:rPr lang="en-US" altLang="ru-RU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en-US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Юрайт</a:t>
            </a:r>
            <a:r>
              <a:rPr lang="en-US" altLang="ru-RU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, 2023. — 420 </a:t>
            </a:r>
            <a:r>
              <a:rPr lang="en-US" altLang="en-US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с</a:t>
            </a:r>
            <a:r>
              <a:rPr lang="en-US" altLang="ru-RU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. — (</a:t>
            </a:r>
            <a:r>
              <a:rPr lang="en-US" altLang="en-US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Профессиональное</a:t>
            </a:r>
            <a:r>
              <a:rPr lang="en-US" altLang="ru-RU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en-US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образование</a:t>
            </a:r>
            <a:r>
              <a:rPr lang="en-US" altLang="ru-RU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). — ISBN 978-5-534-09324-7. — </a:t>
            </a:r>
            <a:r>
              <a:rPr lang="en-US" altLang="en-US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Текст</a:t>
            </a:r>
            <a:r>
              <a:rPr lang="en-US" altLang="ru-RU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: </a:t>
            </a:r>
            <a:r>
              <a:rPr lang="en-US" altLang="en-US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электронный</a:t>
            </a:r>
            <a:r>
              <a:rPr lang="en-US" altLang="ru-RU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// </a:t>
            </a:r>
            <a:r>
              <a:rPr lang="en-US" altLang="en-US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Образовательная</a:t>
            </a:r>
            <a:r>
              <a:rPr lang="en-US" altLang="ru-RU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en-US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платформа</a:t>
            </a:r>
            <a:r>
              <a:rPr lang="en-US" altLang="ru-RU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en-US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Юрайт</a:t>
            </a:r>
            <a:r>
              <a:rPr lang="en-US" altLang="ru-RU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. — URL: https://urait.ru/bcode/514585 </a:t>
            </a:r>
            <a:endParaRPr lang="en-US" altLang="ru-RU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marL="361950" lvl="0" indent="-36195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 panose="02020603050405020304"/>
              <a:buAutoNum type="arabicPeriod"/>
              <a:defRPr/>
            </a:pPr>
            <a:r>
              <a:rPr lang="en-US" altLang="en-US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Стружкин</a:t>
            </a:r>
            <a:r>
              <a:rPr lang="en-US" altLang="ru-RU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, </a:t>
            </a:r>
            <a:r>
              <a:rPr lang="en-US" altLang="en-US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Н</a:t>
            </a:r>
            <a:r>
              <a:rPr lang="en-US" altLang="ru-RU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. </a:t>
            </a:r>
            <a:r>
              <a:rPr lang="en-US" altLang="en-US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П</a:t>
            </a:r>
            <a:r>
              <a:rPr lang="en-US" altLang="ru-RU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. </a:t>
            </a:r>
            <a:r>
              <a:rPr lang="en-US" altLang="en-US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Базы</a:t>
            </a:r>
            <a:r>
              <a:rPr lang="en-US" altLang="ru-RU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en-US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данных</a:t>
            </a:r>
            <a:r>
              <a:rPr lang="en-US" altLang="ru-RU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: </a:t>
            </a:r>
            <a:r>
              <a:rPr lang="en-US" altLang="en-US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проектирование</a:t>
            </a:r>
            <a:r>
              <a:rPr lang="en-US" altLang="ru-RU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: </a:t>
            </a:r>
            <a:r>
              <a:rPr lang="en-US" altLang="en-US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учебник</a:t>
            </a:r>
            <a:r>
              <a:rPr lang="en-US" altLang="ru-RU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en-US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для</a:t>
            </a:r>
            <a:r>
              <a:rPr lang="en-US" altLang="ru-RU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en-US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СПО</a:t>
            </a:r>
            <a:r>
              <a:rPr lang="en-US" altLang="ru-RU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/ </a:t>
            </a:r>
            <a:r>
              <a:rPr lang="en-US" altLang="en-US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Н</a:t>
            </a:r>
            <a:r>
              <a:rPr lang="en-US" altLang="ru-RU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. </a:t>
            </a:r>
            <a:r>
              <a:rPr lang="en-US" altLang="en-US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П</a:t>
            </a:r>
            <a:r>
              <a:rPr lang="en-US" altLang="ru-RU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. </a:t>
            </a:r>
            <a:r>
              <a:rPr lang="en-US" altLang="en-US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Стружкин</a:t>
            </a:r>
            <a:r>
              <a:rPr lang="en-US" altLang="ru-RU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, </a:t>
            </a:r>
            <a:r>
              <a:rPr lang="en-US" altLang="en-US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В</a:t>
            </a:r>
            <a:r>
              <a:rPr lang="en-US" altLang="ru-RU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. </a:t>
            </a:r>
            <a:r>
              <a:rPr lang="en-US" altLang="en-US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В</a:t>
            </a:r>
            <a:r>
              <a:rPr lang="en-US" altLang="ru-RU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. </a:t>
            </a:r>
            <a:r>
              <a:rPr lang="en-US" altLang="en-US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Годин</a:t>
            </a:r>
            <a:r>
              <a:rPr lang="en-US" altLang="ru-RU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. — </a:t>
            </a:r>
            <a:r>
              <a:rPr lang="en-US" altLang="en-US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Москва</a:t>
            </a:r>
            <a:r>
              <a:rPr lang="en-US" altLang="ru-RU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: </a:t>
            </a:r>
            <a:r>
              <a:rPr lang="en-US" altLang="en-US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Издательство</a:t>
            </a:r>
            <a:r>
              <a:rPr lang="en-US" altLang="ru-RU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en-US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Юрайт</a:t>
            </a:r>
            <a:r>
              <a:rPr lang="en-US" altLang="ru-RU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, 2023. — 477 </a:t>
            </a:r>
            <a:r>
              <a:rPr lang="en-US" altLang="en-US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с</a:t>
            </a:r>
            <a:r>
              <a:rPr lang="en-US" altLang="ru-RU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. — (</a:t>
            </a:r>
            <a:r>
              <a:rPr lang="en-US" altLang="en-US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Профессиональное</a:t>
            </a:r>
            <a:r>
              <a:rPr lang="en-US" altLang="ru-RU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en-US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образование</a:t>
            </a:r>
            <a:r>
              <a:rPr lang="en-US" altLang="ru-RU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). — ISBN 978-5-534-11635-9. — </a:t>
            </a:r>
            <a:r>
              <a:rPr lang="en-US" altLang="en-US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Текст</a:t>
            </a:r>
            <a:r>
              <a:rPr lang="en-US" altLang="ru-RU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: </a:t>
            </a:r>
            <a:r>
              <a:rPr lang="en-US" altLang="en-US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электронный</a:t>
            </a:r>
            <a:r>
              <a:rPr lang="en-US" altLang="ru-RU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// </a:t>
            </a:r>
            <a:r>
              <a:rPr lang="en-US" altLang="en-US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Образовательная</a:t>
            </a:r>
            <a:r>
              <a:rPr lang="en-US" altLang="ru-RU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en-US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платформа</a:t>
            </a:r>
            <a:r>
              <a:rPr lang="en-US" altLang="ru-RU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en-US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Юрайт</a:t>
            </a:r>
            <a:r>
              <a:rPr lang="en-US" altLang="ru-RU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. — URL: https://urait.ru/bcode/518499 </a:t>
            </a:r>
            <a:endParaRPr lang="en-US" altLang="ru-RU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marL="361950" lvl="0" indent="-36195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 panose="02020603050405020304"/>
              <a:buAutoNum type="arabicPeriod"/>
              <a:defRPr/>
            </a:pPr>
            <a:r>
              <a:rPr lang="en-US" altLang="en-US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Нагаева</a:t>
            </a:r>
            <a:r>
              <a:rPr lang="en-US" altLang="ru-RU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, </a:t>
            </a:r>
            <a:r>
              <a:rPr lang="en-US" altLang="en-US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И</a:t>
            </a:r>
            <a:r>
              <a:rPr lang="en-US" altLang="ru-RU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. </a:t>
            </a:r>
            <a:r>
              <a:rPr lang="en-US" altLang="en-US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А</a:t>
            </a:r>
            <a:r>
              <a:rPr lang="en-US" altLang="ru-RU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. </a:t>
            </a:r>
            <a:r>
              <a:rPr lang="en-US" altLang="en-US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Основы</a:t>
            </a:r>
            <a:r>
              <a:rPr lang="en-US" altLang="ru-RU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en-US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алгоритмизации</a:t>
            </a:r>
            <a:r>
              <a:rPr lang="en-US" altLang="ru-RU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en-US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и</a:t>
            </a:r>
            <a:r>
              <a:rPr lang="en-US" altLang="ru-RU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en-US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программирования</a:t>
            </a:r>
            <a:r>
              <a:rPr lang="en-US" altLang="ru-RU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: </a:t>
            </a:r>
            <a:r>
              <a:rPr lang="en-US" altLang="en-US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практикум</a:t>
            </a:r>
            <a:r>
              <a:rPr lang="en-US" altLang="ru-RU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/ </a:t>
            </a:r>
            <a:r>
              <a:rPr lang="en-US" altLang="en-US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И</a:t>
            </a:r>
            <a:r>
              <a:rPr lang="en-US" altLang="ru-RU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. </a:t>
            </a:r>
            <a:r>
              <a:rPr lang="en-US" altLang="en-US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А</a:t>
            </a:r>
            <a:r>
              <a:rPr lang="en-US" altLang="ru-RU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. </a:t>
            </a:r>
            <a:r>
              <a:rPr lang="en-US" altLang="en-US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Нагаева</a:t>
            </a:r>
            <a:r>
              <a:rPr lang="en-US" altLang="ru-RU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, </a:t>
            </a:r>
            <a:r>
              <a:rPr lang="en-US" altLang="en-US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И</a:t>
            </a:r>
            <a:r>
              <a:rPr lang="en-US" altLang="ru-RU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. </a:t>
            </a:r>
            <a:r>
              <a:rPr lang="en-US" altLang="en-US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А</a:t>
            </a:r>
            <a:r>
              <a:rPr lang="en-US" altLang="ru-RU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. </a:t>
            </a:r>
            <a:r>
              <a:rPr lang="en-US" altLang="en-US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Кузнецов</a:t>
            </a:r>
            <a:r>
              <a:rPr lang="en-US" altLang="ru-RU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. — </a:t>
            </a:r>
            <a:r>
              <a:rPr lang="en-US" altLang="en-US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Москва</a:t>
            </a:r>
            <a:r>
              <a:rPr lang="en-US" altLang="ru-RU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; </a:t>
            </a:r>
            <a:r>
              <a:rPr lang="en-US" altLang="en-US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Берлин</a:t>
            </a:r>
            <a:r>
              <a:rPr lang="en-US" altLang="ru-RU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: </a:t>
            </a:r>
            <a:r>
              <a:rPr lang="en-US" altLang="en-US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Директ</a:t>
            </a:r>
            <a:r>
              <a:rPr lang="en-US" altLang="ru-RU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-</a:t>
            </a:r>
            <a:r>
              <a:rPr lang="en-US" altLang="en-US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Медиа</a:t>
            </a:r>
            <a:r>
              <a:rPr lang="en-US" altLang="ru-RU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, 2021. — 169 </a:t>
            </a:r>
            <a:r>
              <a:rPr lang="en-US" altLang="en-US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с</a:t>
            </a:r>
            <a:r>
              <a:rPr lang="en-US" altLang="ru-RU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. — </a:t>
            </a:r>
            <a:r>
              <a:rPr lang="en-US" altLang="en-US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Режим</a:t>
            </a:r>
            <a:r>
              <a:rPr lang="en-US" altLang="ru-RU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en-US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доступа</a:t>
            </a:r>
            <a:r>
              <a:rPr lang="en-US" altLang="ru-RU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: </a:t>
            </a:r>
            <a:r>
              <a:rPr lang="en-US" altLang="en-US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по</a:t>
            </a:r>
            <a:r>
              <a:rPr lang="en-US" altLang="ru-RU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en-US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подписке</a:t>
            </a:r>
            <a:r>
              <a:rPr lang="en-US" altLang="ru-RU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. — URL: https://biblioclub.ru </a:t>
            </a:r>
            <a:endParaRPr lang="en-US" altLang="ru-RU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marL="361950" lvl="0" indent="-36195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 panose="02020603050405020304"/>
              <a:buAutoNum type="arabicPeriod"/>
              <a:defRPr/>
            </a:pPr>
            <a:r>
              <a:rPr lang="en-US" altLang="en-US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Приложения</a:t>
            </a:r>
            <a:r>
              <a:rPr lang="en-US" altLang="ru-RU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1.1–1.9 </a:t>
            </a:r>
            <a:r>
              <a:rPr lang="en-US" altLang="en-US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из</a:t>
            </a:r>
            <a:r>
              <a:rPr lang="en-US" altLang="ru-RU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en-US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файла</a:t>
            </a:r>
            <a:r>
              <a:rPr lang="en-US" altLang="ru-RU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Git.docx — </a:t>
            </a:r>
            <a:r>
              <a:rPr lang="en-US" altLang="en-US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методические</a:t>
            </a:r>
            <a:r>
              <a:rPr lang="en-US" altLang="ru-RU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en-US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указания</a:t>
            </a:r>
            <a:r>
              <a:rPr lang="en-US" altLang="ru-RU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en-US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по</a:t>
            </a:r>
            <a:r>
              <a:rPr lang="en-US" altLang="ru-RU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en-US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работе</a:t>
            </a:r>
            <a:r>
              <a:rPr lang="en-US" altLang="ru-RU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en-US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с</a:t>
            </a:r>
            <a:r>
              <a:rPr lang="en-US" altLang="ru-RU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Git </a:t>
            </a:r>
            <a:endParaRPr lang="en-US" altLang="ru-RU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marL="361950" lvl="0" indent="-36195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 panose="02020603050405020304"/>
              <a:buAutoNum type="arabicPeriod"/>
              <a:defRPr/>
            </a:pPr>
            <a:r>
              <a:rPr lang="en-US" altLang="ru-RU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Git Book (</a:t>
            </a:r>
            <a:r>
              <a:rPr lang="en-US" altLang="en-US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рус</a:t>
            </a:r>
            <a:r>
              <a:rPr lang="en-US" altLang="ru-RU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.) — </a:t>
            </a:r>
            <a:r>
              <a:rPr lang="en-US" altLang="en-US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официальное</a:t>
            </a:r>
            <a:r>
              <a:rPr lang="en-US" altLang="ru-RU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en-US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руководство</a:t>
            </a:r>
            <a:r>
              <a:rPr lang="en-US" altLang="ru-RU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en-US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по</a:t>
            </a:r>
            <a:r>
              <a:rPr lang="en-US" altLang="ru-RU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Git</a:t>
            </a:r>
            <a:endParaRPr lang="en-US" altLang="ru-RU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marL="361950" lvl="0" indent="-36195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 panose="02020603050405020304"/>
              <a:buAutoNum type="arabicPeriod"/>
              <a:defRPr/>
            </a:pPr>
            <a:r>
              <a:rPr lang="en-US" altLang="ru-RU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URL: https://git-scm.com/book/ru/v2 </a:t>
            </a:r>
            <a:endParaRPr lang="en-US" altLang="ru-RU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marL="361950" lvl="0" indent="-36195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 panose="02020603050405020304"/>
              <a:buAutoNum type="arabicPeriod"/>
              <a:defRPr/>
            </a:pPr>
            <a:r>
              <a:rPr lang="en-US" altLang="ru-RU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learngitbranching.js.org — </a:t>
            </a:r>
            <a:r>
              <a:rPr lang="en-US" altLang="en-US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интерактивное</a:t>
            </a:r>
            <a:r>
              <a:rPr lang="en-US" altLang="ru-RU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en-US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обучение</a:t>
            </a:r>
            <a:r>
              <a:rPr lang="en-US" altLang="ru-RU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Git</a:t>
            </a:r>
            <a:endParaRPr lang="en-US" altLang="ru-RU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marL="361950" lvl="0" indent="-36195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 panose="02020603050405020304"/>
              <a:buAutoNum type="arabicPeriod"/>
              <a:defRPr/>
            </a:pPr>
            <a:r>
              <a:rPr lang="en-US" altLang="ru-RU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URL: https://learngitbranching.js.org </a:t>
            </a:r>
            <a:endParaRPr lang="en-US" altLang="ru-RU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marL="361950" lvl="0" indent="-36195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 panose="02020603050405020304"/>
              <a:buAutoNum type="arabicPeriod"/>
              <a:defRPr/>
            </a:pPr>
            <a:r>
              <a:rPr lang="en-US" altLang="ru-RU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GitHub — </a:t>
            </a:r>
            <a:r>
              <a:rPr lang="en-US" altLang="en-US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репозиторий</a:t>
            </a:r>
            <a:r>
              <a:rPr lang="en-US" altLang="ru-RU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en-US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проекта</a:t>
            </a:r>
            <a:endParaRPr lang="en-US" altLang="en-US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marL="361950" lvl="0" indent="-36195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 panose="02020603050405020304"/>
              <a:buAutoNum type="arabicPeriod"/>
              <a:defRPr/>
            </a:pPr>
            <a:r>
              <a:rPr lang="en-US" altLang="ru-RU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URL: https://github.com/MrZhr4ik/school-management-system </a:t>
            </a:r>
            <a:endParaRPr lang="en-US" altLang="ru-RU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marL="361950" lvl="0" indent="-36195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 panose="02020603050405020304"/>
              <a:buAutoNum type="arabicPeriod"/>
              <a:defRPr/>
            </a:pPr>
            <a:r>
              <a:rPr lang="en-US" altLang="en-US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Шаблон</a:t>
            </a:r>
            <a:r>
              <a:rPr lang="en-US" altLang="ru-RU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en-US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отчетной</a:t>
            </a:r>
            <a:r>
              <a:rPr lang="en-US" altLang="ru-RU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</a:t>
            </a:r>
            <a:r>
              <a:rPr lang="en-US" altLang="en-US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презентации</a:t>
            </a:r>
            <a:r>
              <a:rPr lang="en-US" altLang="ru-RU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(PDF)</a:t>
            </a:r>
            <a:endParaRPr lang="en-US" altLang="ru-RU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marL="0" lvl="0" indent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 panose="02020603050405020304"/>
              <a:buNone/>
              <a:defRPr/>
            </a:pPr>
            <a:endParaRPr lang="en-US" altLang="en-US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</p:txBody>
      </p:sp>
      <p:sp>
        <p:nvSpPr>
          <p:cNvPr id="288" name="Google Shape;288;p14"/>
          <p:cNvSpPr txBox="1">
            <a:spLocks noGrp="1"/>
          </p:cNvSpPr>
          <p:nvPr>
            <p:ph type="body" idx="2"/>
          </p:nvPr>
        </p:nvSpPr>
        <p:spPr bwMode="auto">
          <a:xfrm>
            <a:off x="305067" y="845783"/>
            <a:ext cx="9824904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63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  <a:defRPr/>
            </a:pPr>
            <a:r>
              <a:rPr lang="ru-RU" b="0">
                <a:solidFill>
                  <a:srgbClr val="E60000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Список используемой литературы</a:t>
            </a:r>
            <a:endParaRPr b="0">
              <a:solidFill>
                <a:srgbClr val="E60000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289" name="Google Shape;289;p14"/>
          <p:cNvSpPr/>
          <p:nvPr/>
        </p:nvSpPr>
        <p:spPr bwMode="auto">
          <a:xfrm>
            <a:off x="7434932" y="210982"/>
            <a:ext cx="3153698" cy="474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  <a:defRPr/>
            </a:pPr>
            <a:endParaRPr sz="2500" b="0" i="0" u="none" strike="noStrike" cap="none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4" name="Google Shape;294;g2c00a3e1a9a_0_23"/>
          <p:cNvSpPr txBox="1">
            <a:spLocks noGrp="1"/>
          </p:cNvSpPr>
          <p:nvPr>
            <p:ph type="title"/>
          </p:nvPr>
        </p:nvSpPr>
        <p:spPr bwMode="auto">
          <a:xfrm>
            <a:off x="463818" y="497982"/>
            <a:ext cx="9687299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  <a:defRPr/>
            </a:pPr>
            <a:r>
              <a:rPr lang="ru-RU" sz="3000">
                <a:latin typeface="Arial Black" panose="020B0A04020102020204"/>
                <a:ea typeface="Arial" panose="020B0604020202020204"/>
                <a:cs typeface="Arial" panose="020B0604020202020204"/>
              </a:rPr>
              <a:t>Отчетный этап</a:t>
            </a:r>
            <a:endParaRPr sz="3000">
              <a:latin typeface="Arial Black" panose="020B0A040201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295" name="Google Shape;295;g2c00a3e1a9a_0_23"/>
          <p:cNvSpPr txBox="1">
            <a:spLocks noGrp="1"/>
          </p:cNvSpPr>
          <p:nvPr>
            <p:ph type="body" idx="1"/>
          </p:nvPr>
        </p:nvSpPr>
        <p:spPr bwMode="auto">
          <a:xfrm>
            <a:off x="305067" y="1952884"/>
            <a:ext cx="9825000" cy="4854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76200" lv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pPr>
            <a:r>
              <a:rPr lang="ru-RU">
                <a:latin typeface="Times New Roman" panose="02020603050405020304"/>
                <a:ea typeface="Times New Roman" panose="02020603050405020304"/>
                <a:cs typeface="Times New Roman" panose="02020603050405020304"/>
                <a:hlinkClick r:id="rId1" tooltip="" action="ppaction://hlinkfile"/>
              </a:rPr>
              <a:t>1.1. Гит.docx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marL="76200" lv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pPr>
            <a:r>
              <a:rPr lang="ru-RU">
                <a:latin typeface="Times New Roman" panose="02020603050405020304"/>
                <a:ea typeface="Times New Roman" panose="02020603050405020304"/>
                <a:cs typeface="Times New Roman" panose="02020603050405020304"/>
                <a:hlinkClick r:id="rId2" tooltip="" action="ppaction://hlinkfile"/>
              </a:rPr>
              <a:t>1.2. Гит.docx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marL="76200" lv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pPr>
            <a:r>
              <a:rPr lang="ru-RU">
                <a:latin typeface="Times New Roman" panose="02020603050405020304"/>
                <a:ea typeface="Times New Roman" panose="02020603050405020304"/>
                <a:cs typeface="Times New Roman" panose="02020603050405020304"/>
                <a:hlinkClick r:id="rId3" tooltip="" action="ppaction://hlinkfile"/>
              </a:rPr>
              <a:t>1.3. Гит.docx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marL="76200" lv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pPr>
            <a:r>
              <a:rPr lang="ru-RU">
                <a:latin typeface="Times New Roman" panose="02020603050405020304"/>
                <a:ea typeface="Times New Roman" panose="02020603050405020304"/>
                <a:cs typeface="Times New Roman" panose="02020603050405020304"/>
                <a:hlinkClick r:id="rId4" tooltip="" action="ppaction://hlinkfile"/>
              </a:rPr>
              <a:t>1.4. Гит.docx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marL="76200" lv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pPr>
            <a:r>
              <a:rPr lang="ru-RU">
                <a:latin typeface="Times New Roman" panose="02020603050405020304"/>
                <a:ea typeface="Times New Roman" panose="02020603050405020304"/>
                <a:cs typeface="Times New Roman" panose="02020603050405020304"/>
                <a:hlinkClick r:id="rId5" tooltip="" action="ppaction://hlinkfile"/>
              </a:rPr>
              <a:t>1.5. Гит.docx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marL="76200" lv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pPr>
            <a:r>
              <a:rPr lang="ru-RU">
                <a:latin typeface="Times New Roman" panose="02020603050405020304"/>
                <a:ea typeface="Times New Roman" panose="02020603050405020304"/>
                <a:cs typeface="Times New Roman" panose="02020603050405020304"/>
                <a:hlinkClick r:id="rId6" tooltip="" action="ppaction://hlinkfile"/>
              </a:rPr>
              <a:t>1.6. Гит.docx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marL="76200" lv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pPr>
            <a:r>
              <a:rPr lang="ru-RU">
                <a:latin typeface="Times New Roman" panose="02020603050405020304"/>
                <a:ea typeface="Times New Roman" panose="02020603050405020304"/>
                <a:cs typeface="Times New Roman" panose="02020603050405020304"/>
                <a:hlinkClick r:id="rId7" tooltip="" action="ppaction://hlinkfile"/>
              </a:rPr>
              <a:t>1.7. Гит.docx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marL="76200" lv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pPr>
            <a:r>
              <a:rPr lang="ru-RU">
                <a:latin typeface="Times New Roman" panose="02020603050405020304"/>
                <a:ea typeface="Times New Roman" panose="02020603050405020304"/>
                <a:cs typeface="Times New Roman" panose="02020603050405020304"/>
                <a:hlinkClick r:id="rId8" tooltip="" action="ppaction://hlinkfile"/>
              </a:rPr>
              <a:t>1.8. Гит.docx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marL="76200" lv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pPr>
            <a:r>
              <a:rPr lang="ru-RU">
                <a:latin typeface="Times New Roman" panose="02020603050405020304"/>
                <a:ea typeface="Times New Roman" panose="02020603050405020304"/>
                <a:cs typeface="Times New Roman" panose="02020603050405020304"/>
                <a:hlinkClick r:id="rId9" tooltip="" action="ppaction://hlinkfile"/>
              </a:rPr>
              <a:t>1.9. Гит.docx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marL="457200" lvl="0" indent="0" algn="just">
              <a:lnSpc>
                <a:spcPct val="100000"/>
              </a:lnSpc>
              <a:spcBef>
                <a:spcPts val="855"/>
              </a:spcBef>
              <a:spcAft>
                <a:spcPts val="0"/>
              </a:spcAft>
              <a:buSzPts val="2400"/>
              <a:buNone/>
              <a:defRPr/>
            </a:pP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</p:txBody>
      </p:sp>
      <p:sp>
        <p:nvSpPr>
          <p:cNvPr id="296" name="Google Shape;296;g2c00a3e1a9a_0_23"/>
          <p:cNvSpPr txBox="1">
            <a:spLocks noGrp="1"/>
          </p:cNvSpPr>
          <p:nvPr>
            <p:ph type="body" idx="2"/>
          </p:nvPr>
        </p:nvSpPr>
        <p:spPr bwMode="auto">
          <a:xfrm>
            <a:off x="305067" y="845783"/>
            <a:ext cx="98250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6995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  <a:defRPr/>
            </a:pPr>
            <a:r>
              <a:rPr lang="ru-RU" b="0">
                <a:solidFill>
                  <a:srgbClr val="E60000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Приложения</a:t>
            </a:r>
            <a:endParaRPr b="0">
              <a:solidFill>
                <a:srgbClr val="E60000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297" name="Google Shape;297;g2c00a3e1a9a_0_23"/>
          <p:cNvSpPr/>
          <p:nvPr/>
        </p:nvSpPr>
        <p:spPr bwMode="auto">
          <a:xfrm>
            <a:off x="7434932" y="210982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  <a:defRPr/>
            </a:pPr>
            <a:endParaRPr sz="2500" b="0" i="0" u="none" strike="noStrike" cap="none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" name="Google Shape;152;p2"/>
          <p:cNvSpPr txBox="1">
            <a:spLocks noGrp="1"/>
          </p:cNvSpPr>
          <p:nvPr>
            <p:ph type="title"/>
          </p:nvPr>
        </p:nvSpPr>
        <p:spPr bwMode="auto">
          <a:xfrm>
            <a:off x="532673" y="6374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 panose="020B0A04020102020204"/>
              <a:buNone/>
              <a:defRPr/>
            </a:pPr>
            <a:r>
              <a:rPr lang="ru-RU" sz="3000">
                <a:latin typeface="Arial Black" panose="020B0A04020102020204"/>
                <a:ea typeface="Arial" panose="020B0604020202020204"/>
                <a:cs typeface="Arial" panose="020B0604020202020204"/>
              </a:rPr>
              <a:t>Содержание</a:t>
            </a:r>
            <a:endParaRPr sz="3000">
              <a:latin typeface="Arial Black" panose="020B0A040201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153" name="Google Shape;153;p2"/>
          <p:cNvSpPr txBox="1"/>
          <p:nvPr/>
        </p:nvSpPr>
        <p:spPr bwMode="auto">
          <a:xfrm>
            <a:off x="397655" y="1989259"/>
            <a:ext cx="9687299" cy="4714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>
              <a:defRPr/>
            </a:pPr>
            <a:r>
              <a:rPr lang="ru-RU" sz="260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1. </a:t>
            </a:r>
            <a:r>
              <a:rPr lang="ru-RU" sz="23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Инструктаж по соблюдению правил противопожарной безопасности, правил охраны труда, техники безопасности, санитарно-эпидемиологических правил и гигиенических нормативов</a:t>
            </a:r>
            <a:endParaRPr lang="ru-RU" sz="2300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lvl="0" algn="just">
              <a:spcBef>
                <a:spcPts val="800"/>
              </a:spcBef>
              <a:buSzPts val="2500"/>
              <a:defRPr/>
            </a:pPr>
            <a:r>
              <a:rPr lang="ru-RU" sz="260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2. </a:t>
            </a:r>
            <a:r>
              <a:rPr lang="ru-RU" sz="23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Ознакомление с инструментальными средствами</a:t>
            </a:r>
            <a:endParaRPr sz="23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lvl="0" algn="just">
              <a:spcBef>
                <a:spcPts val="800"/>
              </a:spcBef>
              <a:buSzPts val="2500"/>
              <a:defRPr/>
            </a:pPr>
            <a:r>
              <a:rPr lang="ru-RU" sz="260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3. </a:t>
            </a:r>
            <a:r>
              <a:rPr lang="ru-RU" sz="23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Сбор информации об объекте практики и анализ содержания источников</a:t>
            </a:r>
            <a:endParaRPr sz="23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lvl="0" algn="just">
              <a:spcBef>
                <a:spcPts val="800"/>
              </a:spcBef>
              <a:buSzPts val="2500"/>
              <a:defRPr/>
            </a:pPr>
            <a:r>
              <a:rPr lang="ru-RU" sz="260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4. </a:t>
            </a:r>
            <a:r>
              <a:rPr lang="ru-RU" sz="23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Экспериментально-практическая работа. Приобретение необходимых умений и первоначального практического опыта работы по специальности в рамках освоения вида деятельности ВД 2. Осуществление интеграции программных модулей </a:t>
            </a:r>
            <a:endParaRPr sz="23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lvl="0" algn="just">
              <a:spcBef>
                <a:spcPts val="800"/>
              </a:spcBef>
              <a:buSzPts val="2500"/>
              <a:defRPr/>
            </a:pPr>
            <a:r>
              <a:rPr lang="ru-RU" sz="2600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5. </a:t>
            </a:r>
            <a:r>
              <a:rPr lang="ru-RU" sz="23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Обработка и систематизация полученного фактического материала</a:t>
            </a:r>
            <a:endParaRPr sz="23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marL="0" marR="0" lvl="0" indent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  <a:defRPr/>
            </a:pPr>
            <a:endParaRPr sz="23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>
            <a:spLocks noGrp="1"/>
          </p:cNvSpPr>
          <p:nvPr>
            <p:ph type="body" idx="1"/>
          </p:nvPr>
        </p:nvSpPr>
        <p:spPr bwMode="auto">
          <a:xfrm>
            <a:off x="0" y="1788502"/>
            <a:ext cx="9824904" cy="4608512"/>
          </a:xfrm>
          <a:prstGeom prst="rect">
            <a:avLst/>
          </a:prstGeom>
          <a:noFill/>
          <a:ln>
            <a:noFill/>
          </a:ln>
        </p:spPr>
        <p:txBody>
          <a:bodyPr spcFirstLastPara="1" vertOverflow="overflow" horzOverflow="overflow" vert="horz" wrap="square" lIns="104300" tIns="52150" rIns="104300" bIns="52150" numCol="1" spcCol="0" rtlCol="0" fromWordArt="0" anchor="t" anchorCtr="0" forceAA="0" upright="0" compatLnSpc="0">
            <a:normAutofit lnSpcReduction="20000"/>
          </a:bodyPr>
          <a:lstStyle/>
          <a:p>
            <a:pPr marL="457200" lvl="0" indent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pPr>
            <a:r>
              <a:rPr lang="ru-RU" sz="1600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Я, Старчик Артемий Филиппович, проходил(а) учебную практику в лабораторных условиях на базе Университета «Синергия». </a:t>
            </a:r>
            <a:endParaRPr sz="1600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marL="457200" lvl="0" indent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pPr>
            <a:r>
              <a:rPr lang="ru-RU" sz="1600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При выполнении индивидуального задания по практике решал(а) кейс № 11 по интеграции </a:t>
            </a:r>
            <a:r>
              <a:rPr lang="ru-RU" sz="1600" b="0" i="0" u="none" strike="noStrike" cap="none" spc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Интеграция программных модулей в школьной системе</a:t>
            </a:r>
            <a:r>
              <a:rPr lang="ru-RU" sz="1600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.</a:t>
            </a:r>
            <a:endParaRPr sz="1600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marL="457200" lvl="0" indent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pPr>
            <a:r>
              <a:rPr lang="ru-RU" sz="1600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Перед началом практики:</a:t>
            </a:r>
            <a:endParaRPr sz="1600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marL="457200" lvl="0" indent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pPr>
            <a:r>
              <a:rPr lang="ru-RU" sz="1600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•	Принял(а) участие в организационном собрании по практике.</a:t>
            </a:r>
            <a:endParaRPr sz="1600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marL="457200" lvl="0" indent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pPr>
            <a:r>
              <a:rPr lang="ru-RU" sz="1600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•	Ознакомил(а)</a:t>
            </a:r>
            <a:r>
              <a:rPr lang="ru-RU" sz="1600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сь</a:t>
            </a:r>
            <a:r>
              <a:rPr lang="ru-RU" sz="1600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с комплектом шаблонов отчетной документации по практике.</a:t>
            </a:r>
            <a:endParaRPr sz="1600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marL="457200" lvl="0" indent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pPr>
            <a:r>
              <a:rPr lang="ru-RU" sz="1600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•	Уточнил(а) контакты руководителя практики от Образовательной организации, а также правила в отношении субординации, внешнего вида, графика работы, техники безопасности:</a:t>
            </a:r>
            <a:endParaRPr sz="1600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marL="457200" lvl="0" indent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pPr>
            <a:r>
              <a:rPr lang="ru-RU" sz="1600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Требования к внешнему виду: 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удобная одежда </a:t>
            </a:r>
            <a:endParaRPr sz="1600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marL="457200" lvl="0" indent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pPr>
            <a:r>
              <a:rPr lang="ru-RU" sz="1600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График работы: 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 13:00 по 15:00.(2 ч.)</a:t>
            </a:r>
            <a:r>
              <a:rPr lang="en-US" alt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;</a:t>
            </a:r>
            <a:r>
              <a:rPr lang="ru-RU" alt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с 17:00 по 19:00.(2 ч.)</a:t>
            </a:r>
            <a:endParaRPr sz="1600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marL="457200" lvl="0" indent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pPr>
            <a:r>
              <a:rPr lang="ru-RU" sz="1600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Круг обязанностей: 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прописание кода на </a:t>
            </a:r>
            <a:r>
              <a:rPr lang="en-US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git bush 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и предоставление понятного и читаемого отчета и кода</a:t>
            </a:r>
            <a:endParaRPr sz="1600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marL="457200" lvl="0" indent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pPr>
            <a:r>
              <a:rPr lang="ru-RU" sz="1600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Доступ к данным: презинтация и </a:t>
            </a:r>
            <a:r>
              <a:rPr lang="en-US" sz="1600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docx </a:t>
            </a:r>
            <a:r>
              <a:rPr lang="ru-RU" sz="1600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документы в приложении</a:t>
            </a:r>
            <a:endParaRPr sz="1600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marL="457200" lvl="0" indent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pPr>
            <a:endParaRPr sz="1600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</p:txBody>
      </p:sp>
      <p:sp>
        <p:nvSpPr>
          <p:cNvPr id="162" name="Google Shape;162;p3"/>
          <p:cNvSpPr/>
          <p:nvPr/>
        </p:nvSpPr>
        <p:spPr bwMode="auto"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  <a:defRPr/>
            </a:pPr>
            <a:endParaRPr sz="2500" b="0" i="0" u="none" strike="noStrike" cap="none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9" name="Google Shape;158;p3"/>
          <p:cNvSpPr txBox="1">
            <a:spLocks noGrp="1"/>
          </p:cNvSpPr>
          <p:nvPr>
            <p:ph type="title"/>
          </p:nvPr>
        </p:nvSpPr>
        <p:spPr bwMode="auto">
          <a:xfrm>
            <a:off x="424024" y="2921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  <a:defRPr/>
            </a:pPr>
            <a:r>
              <a:rPr lang="ru-RU" sz="3000">
                <a:latin typeface="Arial Black" panose="020B0A04020102020204"/>
                <a:ea typeface="Arial" panose="020B0604020202020204"/>
                <a:cs typeface="Arial" panose="020B0604020202020204"/>
              </a:rPr>
              <a:t>Организационный этап</a:t>
            </a:r>
            <a:endParaRPr sz="3000">
              <a:latin typeface="Arial Black" panose="020B0A040201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10" name="Google Shape;160;p3"/>
          <p:cNvSpPr txBox="1">
            <a:spLocks noGrp="1"/>
          </p:cNvSpPr>
          <p:nvPr>
            <p:ph type="body" idx="2"/>
          </p:nvPr>
        </p:nvSpPr>
        <p:spPr bwMode="auto">
          <a:xfrm>
            <a:off x="286313" y="814573"/>
            <a:ext cx="9824904" cy="70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Autofit/>
          </a:bodyPr>
          <a:lstStyle/>
          <a:p>
            <a:pPr marL="8763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  <a:defRPr/>
            </a:pPr>
            <a:r>
              <a:rPr lang="ru-RU" b="0">
                <a:solidFill>
                  <a:srgbClr val="E60000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Правила внутреннего распорядка, правила и нормы охраны труда, </a:t>
            </a:r>
            <a:endParaRPr b="0">
              <a:solidFill>
                <a:srgbClr val="E60000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87630" lvl="0" indent="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  <a:defRPr/>
            </a:pPr>
            <a:r>
              <a:rPr lang="ru-RU" b="0">
                <a:solidFill>
                  <a:srgbClr val="E60000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техники безопасности при работе с вычислительной техникой</a:t>
            </a:r>
            <a:endParaRPr b="0">
              <a:solidFill>
                <a:srgbClr val="E60000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" name="Google Shape;167;g202f423d887_0_0"/>
          <p:cNvSpPr txBox="1">
            <a:spLocks noGrp="1"/>
          </p:cNvSpPr>
          <p:nvPr>
            <p:ph type="title"/>
          </p:nvPr>
        </p:nvSpPr>
        <p:spPr bwMode="auto">
          <a:xfrm>
            <a:off x="424024" y="342510"/>
            <a:ext cx="9687299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  <a:defRPr/>
            </a:pPr>
            <a:r>
              <a:rPr lang="ru-RU" sz="3000">
                <a:latin typeface="Arial Black" panose="020B0A04020102020204"/>
                <a:ea typeface="Arial" panose="020B0604020202020204"/>
                <a:cs typeface="Arial" panose="020B0604020202020204"/>
              </a:rPr>
              <a:t>Подготовительный этап</a:t>
            </a:r>
            <a:endParaRPr sz="3000">
              <a:latin typeface="Arial Black" panose="020B0A040201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168" name="Google Shape;168;g202f423d887_0_0"/>
          <p:cNvSpPr txBox="1">
            <a:spLocks noGrp="1"/>
          </p:cNvSpPr>
          <p:nvPr>
            <p:ph type="body" idx="1"/>
          </p:nvPr>
        </p:nvSpPr>
        <p:spPr bwMode="auto">
          <a:xfrm>
            <a:off x="424024" y="1848462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455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pPr>
            <a:r>
              <a:rPr lang="ru-RU" sz="2000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Ознакомиться с инструментальными средствами для выполнения учебной практики и осуществить предустановку программного обеспечения.</a:t>
            </a:r>
            <a:endParaRPr sz="2000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</p:txBody>
      </p:sp>
      <p:sp>
        <p:nvSpPr>
          <p:cNvPr id="169" name="Google Shape;169;g202f423d887_0_0"/>
          <p:cNvSpPr txBox="1">
            <a:spLocks noGrp="1"/>
          </p:cNvSpPr>
          <p:nvPr>
            <p:ph type="body" idx="2"/>
          </p:nvPr>
        </p:nvSpPr>
        <p:spPr bwMode="auto">
          <a:xfrm>
            <a:off x="35517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  <a:defRPr/>
            </a:pPr>
            <a:r>
              <a:rPr lang="ru-RU" b="0">
                <a:solidFill>
                  <a:srgbClr val="E60000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Ознакомление с ПО</a:t>
            </a:r>
            <a:endParaRPr b="0">
              <a:solidFill>
                <a:srgbClr val="E60000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170" name="Google Shape;170;g202f423d887_0_0"/>
          <p:cNvSpPr/>
          <p:nvPr/>
        </p:nvSpPr>
        <p:spPr bwMode="auto"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  <a:defRPr/>
            </a:pPr>
            <a:endParaRPr sz="2500" b="0" i="0" u="none" strike="noStrike" cap="none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9735" y="2696845"/>
            <a:ext cx="4774565" cy="4124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6" name="Google Shape;176;g202f423d887_0_12"/>
          <p:cNvSpPr txBox="1">
            <a:spLocks noGrp="1"/>
          </p:cNvSpPr>
          <p:nvPr>
            <p:ph type="title"/>
          </p:nvPr>
        </p:nvSpPr>
        <p:spPr bwMode="auto">
          <a:xfrm>
            <a:off x="424024" y="415964"/>
            <a:ext cx="9687299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  <a:defRPr/>
            </a:pPr>
            <a:r>
              <a:rPr lang="ru-RU" sz="3000">
                <a:latin typeface="Arial Black" panose="020B0A04020102020204"/>
                <a:ea typeface="Arial" panose="020B0604020202020204"/>
                <a:cs typeface="Arial" panose="020B0604020202020204"/>
              </a:rPr>
              <a:t>Исследовательский этап</a:t>
            </a:r>
            <a:endParaRPr sz="3000">
              <a:latin typeface="Arial Black" panose="020B0A040201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177" name="Google Shape;177;g202f423d887_0_12"/>
          <p:cNvSpPr txBox="1">
            <a:spLocks noGrp="1"/>
          </p:cNvSpPr>
          <p:nvPr>
            <p:ph type="body" idx="1"/>
          </p:nvPr>
        </p:nvSpPr>
        <p:spPr bwMode="auto">
          <a:xfrm>
            <a:off x="424024" y="1908423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455" algn="just">
              <a:lnSpc>
                <a:spcPct val="100000"/>
              </a:lnSpc>
              <a:spcBef>
                <a:spcPts val="1200"/>
              </a:spcBef>
              <a:buNone/>
              <a:defRPr/>
            </a:pPr>
            <a:r>
              <a:rPr lang="ru-RU" sz="1800" b="0" i="0" u="none" strike="noStrike" cap="none" spc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Школа: расписание уроков, ведение дневников, оценки, электронный журнал.</a:t>
            </a:r>
            <a:r>
              <a:rPr lang="ru-RU" sz="2000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.</a:t>
            </a:r>
            <a:endParaRPr sz="2000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</p:txBody>
      </p:sp>
      <p:sp>
        <p:nvSpPr>
          <p:cNvPr id="178" name="Google Shape;178;g202f423d887_0_12"/>
          <p:cNvSpPr txBox="1">
            <a:spLocks noGrp="1"/>
          </p:cNvSpPr>
          <p:nvPr>
            <p:ph type="body" idx="2"/>
          </p:nvPr>
        </p:nvSpPr>
        <p:spPr bwMode="auto">
          <a:xfrm>
            <a:off x="28632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 panose="020B0604020202020204"/>
              <a:buNone/>
              <a:defRPr/>
            </a:pPr>
            <a:r>
              <a:rPr lang="ru-RU" b="0">
                <a:solidFill>
                  <a:srgbClr val="E60000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Сбор информации об объекте практики и анализ содержания источников</a:t>
            </a:r>
            <a:endParaRPr b="0">
              <a:solidFill>
                <a:srgbClr val="E60000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179" name="Google Shape;179;g202f423d887_0_12"/>
          <p:cNvSpPr/>
          <p:nvPr/>
        </p:nvSpPr>
        <p:spPr bwMode="auto"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  <a:defRPr/>
            </a:pPr>
            <a:endParaRPr sz="2500" b="0" i="0" u="none" strike="noStrike" cap="none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94130" y="2323465"/>
            <a:ext cx="7808595" cy="3778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 txBox="1">
            <a:spLocks noGrp="1"/>
          </p:cNvSpPr>
          <p:nvPr>
            <p:ph type="title"/>
          </p:nvPr>
        </p:nvSpPr>
        <p:spPr bwMode="auto">
          <a:xfrm>
            <a:off x="368273" y="375732"/>
            <a:ext cx="9687299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  <a:defRPr/>
            </a:pPr>
            <a:r>
              <a:rPr lang="ru-RU" sz="3000">
                <a:latin typeface="Arial Black" panose="020B0A04020102020204"/>
                <a:ea typeface="Arial" panose="020B0604020202020204"/>
                <a:cs typeface="Arial" panose="020B0604020202020204"/>
              </a:rPr>
              <a:t>Этап проектирования</a:t>
            </a:r>
            <a:endParaRPr sz="1800" b="0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186" name="Google Shape;186;p5"/>
          <p:cNvSpPr txBox="1"/>
          <p:nvPr/>
        </p:nvSpPr>
        <p:spPr bwMode="auto">
          <a:xfrm>
            <a:off x="269443" y="1899815"/>
            <a:ext cx="10054315" cy="70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455" algn="just">
              <a:buSzPts val="2000"/>
              <a:defRPr/>
            </a:pPr>
            <a:r>
              <a:rPr lang="ru-RU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Cкриншоты настройки пользователя, создания </a:t>
            </a:r>
            <a:r>
              <a:rPr lang="ru-RU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репозитория</a:t>
            </a:r>
            <a:r>
              <a:rPr lang="ru-RU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и </a:t>
            </a:r>
            <a:r>
              <a:rPr lang="ru-RU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коммита</a:t>
            </a:r>
            <a:r>
              <a:rPr lang="ru-RU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последнего изменения.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 bwMode="auto"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  <a:defRPr/>
            </a:pPr>
            <a:r>
              <a:rPr lang="ru-RU" b="0">
                <a:solidFill>
                  <a:srgbClr val="E60000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>
              <a:solidFill>
                <a:srgbClr val="E60000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pic>
        <p:nvPicPr>
          <p:cNvPr id="2115588796" name="Изображение 211558879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15637" y="2838450"/>
            <a:ext cx="5153025" cy="752475"/>
          </a:xfrm>
          <a:prstGeom prst="rect">
            <a:avLst/>
          </a:prstGeom>
        </p:spPr>
      </p:pic>
      <p:pic>
        <p:nvPicPr>
          <p:cNvPr id="274054493" name="Изображение 27405449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76512" y="3705225"/>
            <a:ext cx="5153025" cy="476250"/>
          </a:xfrm>
          <a:prstGeom prst="rect">
            <a:avLst/>
          </a:prstGeom>
        </p:spPr>
      </p:pic>
      <p:pic>
        <p:nvPicPr>
          <p:cNvPr id="190055114" name="Изображение 1900551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748311" y="4505325"/>
            <a:ext cx="5229225" cy="790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6" name="Google Shape;196;g2c2613dc383_0_6"/>
          <p:cNvSpPr txBox="1"/>
          <p:nvPr/>
        </p:nvSpPr>
        <p:spPr bwMode="auto">
          <a:xfrm>
            <a:off x="368272" y="1885675"/>
            <a:ext cx="9901069" cy="396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455" algn="just">
              <a:buSzPts val="2000"/>
              <a:defRPr/>
            </a:pPr>
            <a:r>
              <a:rPr lang="ru-RU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Cкриншоты истории </a:t>
            </a:r>
            <a:r>
              <a:rPr lang="ru-RU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коммитов</a:t>
            </a:r>
            <a:r>
              <a:rPr lang="ru-RU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вашего проекта, </a:t>
            </a:r>
            <a:r>
              <a:rPr lang="ru-RU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алиасов</a:t>
            </a:r>
            <a:r>
              <a:rPr lang="ru-RU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 и удаление тега.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9" name="Google Shape;185;p5"/>
          <p:cNvSpPr txBox="1">
            <a:spLocks noGrp="1"/>
          </p:cNvSpPr>
          <p:nvPr>
            <p:ph type="title"/>
          </p:nvPr>
        </p:nvSpPr>
        <p:spPr bwMode="auto">
          <a:xfrm>
            <a:off x="368273" y="375732"/>
            <a:ext cx="9687299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  <a:defRPr/>
            </a:pPr>
            <a:r>
              <a:rPr lang="ru-RU" sz="3000">
                <a:latin typeface="Arial Black" panose="020B0A04020102020204"/>
                <a:ea typeface="Arial" panose="020B0604020202020204"/>
                <a:cs typeface="Arial" panose="020B0604020202020204"/>
              </a:rPr>
              <a:t>Этап проектирования</a:t>
            </a:r>
            <a:endParaRPr sz="1800" b="0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10" name="Google Shape;178;g202f423d887_0_12"/>
          <p:cNvSpPr txBox="1">
            <a:spLocks noGrp="1"/>
          </p:cNvSpPr>
          <p:nvPr>
            <p:ph type="body" idx="2"/>
          </p:nvPr>
        </p:nvSpPr>
        <p:spPr bwMode="auto"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  <a:defRPr/>
            </a:pPr>
            <a:r>
              <a:rPr lang="ru-RU" b="0">
                <a:solidFill>
                  <a:srgbClr val="E60000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>
              <a:solidFill>
                <a:srgbClr val="E60000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pic>
        <p:nvPicPr>
          <p:cNvPr id="895585116" name="Изображение 8955851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269443" y="2593676"/>
            <a:ext cx="5314950" cy="3209925"/>
          </a:xfrm>
          <a:prstGeom prst="rect">
            <a:avLst/>
          </a:prstGeom>
        </p:spPr>
      </p:pic>
      <p:pic>
        <p:nvPicPr>
          <p:cNvPr id="786794927" name="Изображение 7867949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84392" y="2495549"/>
            <a:ext cx="5295900" cy="1419225"/>
          </a:xfrm>
          <a:prstGeom prst="rect">
            <a:avLst/>
          </a:prstGeom>
        </p:spPr>
      </p:pic>
      <p:pic>
        <p:nvPicPr>
          <p:cNvPr id="1361779441" name="Изображение 13617794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20782" y="3914774"/>
            <a:ext cx="4676775" cy="2552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" name="Google Shape;206;g2c2613dc383_0_21"/>
          <p:cNvSpPr txBox="1"/>
          <p:nvPr/>
        </p:nvSpPr>
        <p:spPr bwMode="auto">
          <a:xfrm>
            <a:off x="368272" y="1845425"/>
            <a:ext cx="991497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455" algn="just">
              <a:buSzPts val="2000"/>
              <a:defRPr/>
            </a:pPr>
            <a:r>
              <a:rPr lang="ru-RU" sz="2000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На данном слайде необходимо продемонстрировать </a:t>
            </a:r>
            <a:r>
              <a:rPr lang="ru-RU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скриншот файла конфигурации.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207" name="Google Shape;207;g2c2613dc383_0_21"/>
          <p:cNvSpPr/>
          <p:nvPr/>
        </p:nvSpPr>
        <p:spPr bwMode="auto"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  <a:defRPr/>
            </a:pPr>
            <a:endParaRPr sz="2500" b="0" i="0" u="none" strike="noStrike" cap="none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208" name="Google Shape;208;g2c2613dc383_0_21"/>
          <p:cNvPicPr/>
          <p:nvPr/>
        </p:nvPicPr>
        <p:blipFill>
          <a:blip r:embed="rId1"/>
          <a:stretch>
            <a:fillRect/>
          </a:stretch>
        </p:blipFill>
        <p:spPr bwMode="auto">
          <a:xfrm>
            <a:off x="2338800" y="2847172"/>
            <a:ext cx="5943600" cy="18669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 bwMode="auto">
          <a:xfrm>
            <a:off x="368273" y="375732"/>
            <a:ext cx="9687299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  <a:defRPr/>
            </a:pPr>
            <a:r>
              <a:rPr lang="ru-RU" sz="3000">
                <a:latin typeface="Arial Black" panose="020B0A04020102020204"/>
                <a:ea typeface="Arial" panose="020B0604020202020204"/>
                <a:cs typeface="Arial" panose="020B0604020202020204"/>
              </a:rPr>
              <a:t>Этап проектирования</a:t>
            </a:r>
            <a:endParaRPr sz="1800" b="0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 bwMode="auto"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  <a:defRPr/>
            </a:pPr>
            <a:r>
              <a:rPr lang="ru-RU" b="0">
                <a:solidFill>
                  <a:srgbClr val="E60000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>
              <a:solidFill>
                <a:srgbClr val="E60000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" name="Google Shape;214;g2c2613dc383_0_32"/>
          <p:cNvSpPr txBox="1"/>
          <p:nvPr/>
        </p:nvSpPr>
        <p:spPr bwMode="auto">
          <a:xfrm>
            <a:off x="368272" y="1923277"/>
            <a:ext cx="10043310" cy="701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455" algn="just">
              <a:buSzPts val="2000"/>
              <a:defRPr/>
            </a:pPr>
            <a:r>
              <a:rPr lang="ru-RU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Cкриншоты создания ветки, просмотра истории ветки </a:t>
            </a:r>
            <a:r>
              <a:rPr lang="ru-RU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style</a:t>
            </a:r>
            <a:r>
              <a:rPr lang="ru-RU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, разрешения конфликтов.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215" name="Google Shape;215;g2c2613dc383_0_32"/>
          <p:cNvSpPr/>
          <p:nvPr/>
        </p:nvSpPr>
        <p:spPr bwMode="auto"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  <a:defRPr/>
            </a:pPr>
            <a:endParaRPr sz="2500" b="0" i="0" u="none" strike="noStrike" cap="none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9" name="Google Shape;185;p5"/>
          <p:cNvSpPr txBox="1">
            <a:spLocks noGrp="1"/>
          </p:cNvSpPr>
          <p:nvPr>
            <p:ph type="title"/>
          </p:nvPr>
        </p:nvSpPr>
        <p:spPr bwMode="auto">
          <a:xfrm>
            <a:off x="368273" y="375732"/>
            <a:ext cx="9687299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  <a:defRPr/>
            </a:pPr>
            <a:r>
              <a:rPr lang="ru-RU" sz="3000">
                <a:latin typeface="Arial Black" panose="020B0A04020102020204"/>
                <a:ea typeface="Arial" panose="020B0604020202020204"/>
                <a:cs typeface="Arial" panose="020B0604020202020204"/>
              </a:rPr>
              <a:t>Этап проектирования</a:t>
            </a:r>
            <a:endParaRPr sz="1800" b="0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10" name="Google Shape;178;g202f423d887_0_12"/>
          <p:cNvSpPr txBox="1">
            <a:spLocks noGrp="1"/>
          </p:cNvSpPr>
          <p:nvPr>
            <p:ph type="body" idx="2"/>
          </p:nvPr>
        </p:nvSpPr>
        <p:spPr bwMode="auto"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  <a:defRPr/>
            </a:pPr>
            <a:r>
              <a:rPr lang="ru-RU" b="0">
                <a:solidFill>
                  <a:srgbClr val="E60000"/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>
              <a:solidFill>
                <a:srgbClr val="E60000"/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pic>
        <p:nvPicPr>
          <p:cNvPr id="1718987846" name="Изображение 17189878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1057274" y="4838700"/>
            <a:ext cx="5486400" cy="1504950"/>
          </a:xfrm>
          <a:prstGeom prst="rect">
            <a:avLst/>
          </a:prstGeom>
        </p:spPr>
      </p:pic>
      <p:pic>
        <p:nvPicPr>
          <p:cNvPr id="1948907152" name="Изображение 19489071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0549" y="2788413"/>
            <a:ext cx="5410200" cy="1743075"/>
          </a:xfrm>
          <a:prstGeom prst="rect">
            <a:avLst/>
          </a:prstGeom>
        </p:spPr>
      </p:pic>
      <p:pic>
        <p:nvPicPr>
          <p:cNvPr id="1858093305" name="Изображение 18580933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00749" y="3429000"/>
            <a:ext cx="5267325" cy="847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8535</Words>
  <Application>WPS Presentation</Application>
  <PresentationFormat>Произвольный</PresentationFormat>
  <Paragraphs>178</Paragraphs>
  <Slides>19</Slides>
  <Notes>19</Notes>
  <HiddenSlides>0</HiddenSlides>
  <MMClips>2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Arial</vt:lpstr>
      <vt:lpstr>SimSun</vt:lpstr>
      <vt:lpstr>Wingdings</vt:lpstr>
      <vt:lpstr>Arial</vt:lpstr>
      <vt:lpstr>Calibri</vt:lpstr>
      <vt:lpstr>Arial Black</vt:lpstr>
      <vt:lpstr>Times New Roman</vt:lpstr>
      <vt:lpstr>Microsoft YaHei</vt:lpstr>
      <vt:lpstr>Arial Unicode MS</vt:lpstr>
      <vt:lpstr>Тема Office</vt:lpstr>
      <vt:lpstr>ОТЧЕТ  о прохождении учебной практики   по профессиональному модулю ПМ.02 Осуществление интеграции программных модулей  в период с «25» мая 2025 г. по «07» июня 2025 г.   Специальность 09.02.07 Информационные системы и программирование </vt:lpstr>
      <vt:lpstr>Содержание</vt:lpstr>
      <vt:lpstr>Организационный этап</vt:lpstr>
      <vt:lpstr>Подготовительный этап</vt:lpstr>
      <vt:lpstr>Исследовательский этап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Отчетный этап   </vt:lpstr>
      <vt:lpstr>Отчетный этап   </vt:lpstr>
      <vt:lpstr>Отчетный этап   </vt:lpstr>
      <vt:lpstr>Отчетный этап</vt:lpstr>
      <vt:lpstr>Отчетный этап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 о прохождении учебной практики   по профессиональному модулю ПМ.01 Осуществление интеграции программных модулей  в период с «  »         2024 г. по «  »          2024 г.   Специальность 09.02.07 Информационные системы и программирование </dc:title>
  <dc:creator>Катя</dc:creator>
  <cp:lastModifiedBy>User</cp:lastModifiedBy>
  <cp:revision>15</cp:revision>
  <dcterms:created xsi:type="dcterms:W3CDTF">2020-03-27T22:15:00Z</dcterms:created>
  <dcterms:modified xsi:type="dcterms:W3CDTF">2025-06-06T18:36:44Z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4709ECBD31E440DDB6412805A010092F_13</vt:lpwstr>
  </property>
  <property fmtid="{D5CDD505-2E9C-101B-9397-08002B2CF9AE}" pid="3" name="KSOProductBuildVer">
    <vt:lpwstr>1049-12.2.0.21179</vt:lpwstr>
  </property>
</Properties>
</file>