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7" r:id="rId5"/>
    <p:sldId id="258" r:id="rId6"/>
    <p:sldId id="259" r:id="rId7"/>
    <p:sldId id="260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2" r:id="rId20"/>
    <p:sldId id="293" r:id="rId21"/>
  </p:sldIdLst>
  <p:sldSz cx="10693400" cy="7560945"/>
  <p:notesSz cx="6668770" cy="9928225"/>
  <p:embeddedFontLst>
    <p:embeddedFont>
      <p:font typeface="Calibri" panose="020F0502020204030204"/>
      <p:regular r:id="rId26"/>
      <p:bold r:id="rId27"/>
      <p:italic r:id="rId28"/>
      <p:boldItalic r:id="rId29"/>
    </p:embeddedFont>
    <p:embeddedFont>
      <p:font typeface="Arial Black" panose="020B0A04020102020204"/>
      <p:bold r:id="rId30"/>
    </p:embeddedFont>
    <p:embeddedFont>
      <p:font typeface="Calibri" panose="020F0502020204030204" charset="0"/>
      <p:regular r:id="rId31"/>
      <p:bold r:id="rId32"/>
      <p:italic r:id="rId33"/>
      <p:boldItalic r:id="rId34"/>
    </p:embeddedFont>
    <p:embeddedFont>
      <p:font typeface="Arial Black" panose="020B0A04020102020204" pitchFamily="34" charset="0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5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683" userDrawn="1">
          <p15:clr>
            <a:srgbClr val="A4A3A4"/>
          </p15:clr>
        </p15:guide>
        <p15:guide id="4" pos="33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08" y="678"/>
      </p:cViewPr>
      <p:guideLst>
        <p:guide orient="horz" pos="2356"/>
        <p:guide pos="2880"/>
        <p:guide orient="horz" pos="2683"/>
        <p:guide pos="33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10.fntdata"/><Relationship Id="rId34" Type="http://schemas.openxmlformats.org/officeDocument/2006/relationships/font" Target="fonts/font9.fntdata"/><Relationship Id="rId33" Type="http://schemas.openxmlformats.org/officeDocument/2006/relationships/font" Target="fonts/font8.fntdata"/><Relationship Id="rId32" Type="http://schemas.openxmlformats.org/officeDocument/2006/relationships/font" Target="fonts/font7.fntdata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800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65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7426" y="0"/>
            <a:ext cx="2889800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65"/>
            </a:lvl1pPr>
          </a:lstStyle>
          <a:p>
            <a:fld id="{96285ADB-1465-4FCF-8D1B-E067E37D3CEE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800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65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7426" y="9430091"/>
            <a:ext cx="2889800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65"/>
            </a:lvl1pPr>
          </a:lstStyle>
          <a:p>
            <a:fld id="{F7A9B2AF-2D09-4280-84D1-4F6D53786F2B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 panose="020B0A04020102020204"/>
              <a:buNone/>
              <a:defRPr sz="5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 panose="020B0A04020102020204"/>
              <a:buNone/>
              <a:defRPr sz="5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 panose="020F0502020204030204"/>
              <a:buNone/>
              <a:defRPr sz="3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hyperlink" Target="http://127.0.0.1:8000/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urait.ru/bcode/567821" TargetMode="External"/><Relationship Id="rId1" Type="http://schemas.openxmlformats.org/officeDocument/2006/relationships/hyperlink" Target="https://www.chitai-gorod.ru/product/django-3-0-praktika-sozdaniya-veb-saytov-na-python-2812569?utm_medium=cpc&amp;utm_source=yandex&amp;utm_campaign=y_epk_dsa_books_msk%7C111172589&amp;utm_term=---autotargeting&amp;utm_content=k50id%7C0100000051950567409_51950567409%7Cci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 panose="020B0A04020102020204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«25» мая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обучающегося: Шалхыков Данир Александрович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Группа: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</a:t>
            </a:r>
            <a:r>
              <a:rPr lang="ru-RU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ДКИП-111прог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Руководителя: </a:t>
            </a:r>
            <a:r>
              <a:rPr lang="en-US" altLang="en-US" sz="2000" b="0" i="1" u="none" strike="noStrike" cap="none">
                <a:solidFill>
                  <a:srgbClr val="FF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Сибирев</a:t>
            </a:r>
            <a:r>
              <a:rPr lang="en-US" altLang="ru-RU" sz="2000" b="0" i="1" u="none" strike="noStrike" cap="none">
                <a:solidFill>
                  <a:srgbClr val="FF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 </a:t>
            </a:r>
            <a:r>
              <a:rPr lang="en-US" altLang="en-US" sz="2000" b="0" i="1" u="none" strike="noStrike" cap="none">
                <a:solidFill>
                  <a:srgbClr val="FF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Иван</a:t>
            </a:r>
            <a:r>
              <a:rPr lang="en-US" altLang="ru-RU" sz="2000" b="0" i="1" u="none" strike="noStrike" cap="none">
                <a:solidFill>
                  <a:srgbClr val="FF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 </a:t>
            </a:r>
            <a:r>
              <a:rPr lang="en-US" altLang="en-US" sz="2000" b="0" i="1" u="none" strike="noStrike" cap="none">
                <a:solidFill>
                  <a:srgbClr val="FF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Валерьевич</a:t>
            </a:r>
            <a:endParaRPr lang="en-US" altLang="en-US" sz="2200" b="0" i="1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1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1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panose="020B0604020202020204" pitchFamily="34" charset="0"/>
              </a:rPr>
              <a:t>Факультет Информационных технологий</a:t>
            </a:r>
            <a:endParaRPr lang="ru-RU" altLang="ru-RU" sz="14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panose="020B0604020202020204" pitchFamily="34" charset="0"/>
              </a:rPr>
              <a:t>Кафедра Цифровой экономики</a:t>
            </a:r>
            <a:endParaRPr lang="ru-RU" altLang="ru-RU" sz="1400" b="1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en-US" altLang="en-US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Миграции</a:t>
            </a:r>
            <a:r>
              <a:rPr lang="en-US" alt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</a:t>
            </a:r>
            <a:r>
              <a:rPr lang="en-US" altLang="en-US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</a:t>
            </a:r>
            <a:r>
              <a:rPr lang="en-US" alt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</a:t>
            </a:r>
            <a:r>
              <a:rPr lang="en-US" altLang="en-US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админ</a:t>
            </a:r>
            <a:r>
              <a:rPr lang="en-US" alt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-</a:t>
            </a:r>
            <a:r>
              <a:rPr lang="en-US" altLang="en-US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панель</a:t>
            </a:r>
            <a:endParaRPr lang="en-US" altLang="en-US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2673350" y="2694940"/>
            <a:ext cx="53467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ru-RU" sz="1600">
                <a:solidFill>
                  <a:srgbClr val="FFFFFF"/>
                </a:solidFill>
                <a:highlight>
                  <a:srgbClr val="000000"/>
                </a:highlight>
                <a:latin typeface="Menlo"/>
                <a:ea typeface="Menlo"/>
                <a:sym typeface="+mn-ea"/>
              </a:rPr>
              <a:t>python manage.py makemigrations</a:t>
            </a:r>
            <a:endParaRPr lang="en-US" altLang="ru-RU" sz="1600">
              <a:solidFill>
                <a:srgbClr val="FFFFFF"/>
              </a:solidFill>
              <a:highlight>
                <a:srgbClr val="000000"/>
              </a:highlight>
              <a:latin typeface="Menlo"/>
              <a:ea typeface="Menlo"/>
              <a:sym typeface="+mn-ea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811020" y="1976755"/>
            <a:ext cx="7070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объявления сущностей, производим миграцию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722120" y="3561080"/>
            <a:ext cx="7070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администратора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673350" y="4488815"/>
            <a:ext cx="53467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ru-RU" sz="1600">
                <a:solidFill>
                  <a:srgbClr val="FFFFFF"/>
                </a:solidFill>
                <a:highlight>
                  <a:srgbClr val="000000"/>
                </a:highlight>
                <a:latin typeface="Menlo"/>
                <a:ea typeface="Menlo"/>
                <a:sym typeface="+mn-ea"/>
              </a:rPr>
              <a:t>python manage.py createsuperuser</a:t>
            </a:r>
            <a:endParaRPr lang="en-US" altLang="ru-RU" sz="1600">
              <a:solidFill>
                <a:srgbClr val="FFFFFF"/>
              </a:solidFill>
              <a:highlight>
                <a:srgbClr val="000000"/>
              </a:highlight>
              <a:latin typeface="Menlo"/>
              <a:ea typeface="Menlo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altLang="en-US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</a:t>
            </a:r>
            <a:r>
              <a:rPr lang="en-US" altLang="en-US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редставления</a:t>
            </a:r>
            <a:r>
              <a:rPr lang="en-US" alt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</a:t>
            </a:r>
            <a:endParaRPr lang="en-US" altLang="ru-RU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6040" y="2518410"/>
            <a:ext cx="5481955" cy="4526280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1917065" y="1917065"/>
            <a:ext cx="6859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Добавляем представления</a:t>
            </a: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обработки запросов</a:t>
            </a: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529330" y="7150735"/>
            <a:ext cx="3366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Рисунок 8</a:t>
            </a:r>
            <a:r>
              <a:rPr lang="en-US" altLang="ru-RU"/>
              <a:t> - </a:t>
            </a:r>
            <a:r>
              <a:rPr lang="ru-RU" altLang="en-US"/>
              <a:t>Представления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Шаблоны</a:t>
            </a:r>
            <a:endParaRPr lang="ru-RU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1488440" y="2031365"/>
            <a:ext cx="7717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Добавляем шаблоны, это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код для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страницы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9425" y="2522220"/>
            <a:ext cx="2114550" cy="67627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" y="3361690"/>
            <a:ext cx="3813810" cy="167386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670" y="3974465"/>
            <a:ext cx="3621405" cy="296608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00" y="3361690"/>
            <a:ext cx="4150360" cy="1766570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368300" y="5128260"/>
            <a:ext cx="3221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Рисунок </a:t>
            </a:r>
            <a:r>
              <a:rPr lang="en-US" altLang="ru-RU"/>
              <a:t>9</a:t>
            </a:r>
            <a:r>
              <a:rPr lang="en-US" altLang="ru-RU"/>
              <a:t> - base.html</a:t>
            </a:r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3655695" y="7051040"/>
            <a:ext cx="3221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Рисунок </a:t>
            </a:r>
            <a:r>
              <a:rPr lang="en-US" altLang="ru-RU"/>
              <a:t>10</a:t>
            </a:r>
            <a:r>
              <a:rPr lang="en-US" altLang="ru-RU"/>
              <a:t> - book_list.html</a:t>
            </a:r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6816090" y="5255260"/>
            <a:ext cx="3016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Рисунок </a:t>
            </a:r>
            <a:r>
              <a:rPr lang="en-US" altLang="ru-RU"/>
              <a:t>11</a:t>
            </a:r>
            <a:r>
              <a:rPr lang="en-US" altLang="ru-RU"/>
              <a:t> - issue_form.html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Маршруты</a:t>
            </a:r>
            <a:endParaRPr lang="ru-RU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21990" y="2190750"/>
            <a:ext cx="4249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</a:t>
            </a: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URL-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маршрутов</a:t>
            </a: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urls.py</a:t>
            </a: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2220" y="3034665"/>
            <a:ext cx="5648325" cy="1609725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3601720" y="4821555"/>
            <a:ext cx="3221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Рисунок </a:t>
            </a:r>
            <a:r>
              <a:rPr lang="en-US" altLang="ru-RU"/>
              <a:t>12 - </a:t>
            </a:r>
            <a:r>
              <a:rPr lang="ru-RU" altLang="ru-RU"/>
              <a:t>Маршруты</a:t>
            </a:r>
            <a:endParaRPr lang="ru-RU" alt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Запуск и тестирование</a:t>
            </a:r>
            <a:endParaRPr lang="ru-RU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269240" y="2285365"/>
            <a:ext cx="53467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ru-RU" sz="1600">
                <a:solidFill>
                  <a:srgbClr val="FFFFFF"/>
                </a:solidFill>
                <a:highlight>
                  <a:srgbClr val="000000"/>
                </a:highlight>
                <a:latin typeface="Menlo"/>
                <a:ea typeface="Menlo"/>
                <a:sym typeface="+mn-ea"/>
              </a:rPr>
              <a:t>python manage.py runserver</a:t>
            </a:r>
            <a:endParaRPr lang="en-US" altLang="ru-RU" sz="1600">
              <a:solidFill>
                <a:srgbClr val="FFFFFF"/>
              </a:solidFill>
              <a:highlight>
                <a:srgbClr val="000000"/>
              </a:highlight>
              <a:latin typeface="Menlo"/>
              <a:ea typeface="Menlo"/>
              <a:sym typeface="+mn-ea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269240" y="1886585"/>
            <a:ext cx="10338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Запускаем</a:t>
            </a: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и переходим по адресу </a:t>
            </a:r>
            <a:r>
              <a:rPr lang="en-US" altLang="ru-RU" sz="200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1" tooltip=""/>
              </a:rPr>
              <a:t>http://127.0.0.1:8000/</a:t>
            </a:r>
            <a:endParaRPr lang="en-US" altLang="ru-RU" sz="200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" y="3331845"/>
            <a:ext cx="4673600" cy="1320800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269240" y="2933065"/>
            <a:ext cx="3564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Видим пустой каталог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995045" y="4735830"/>
            <a:ext cx="3221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Рисунок </a:t>
            </a:r>
            <a:r>
              <a:rPr lang="en-US" altLang="ru-RU"/>
              <a:t>1</a:t>
            </a:r>
            <a:r>
              <a:rPr lang="ru-RU" altLang="en-US"/>
              <a:t>3</a:t>
            </a:r>
            <a:r>
              <a:rPr lang="en-US" altLang="ru-RU"/>
              <a:t> - </a:t>
            </a:r>
            <a:r>
              <a:rPr lang="ru-RU" altLang="ru-RU"/>
              <a:t>Каталог</a:t>
            </a:r>
            <a:endParaRPr lang="ru-RU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9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Запуск и тестирование</a:t>
            </a:r>
            <a:endParaRPr lang="ru-RU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368300" y="2050415"/>
            <a:ext cx="53270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Переходим в админ панель, и добавляем книгу и читателя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2872740"/>
            <a:ext cx="2961005" cy="2048510"/>
          </a:xfrm>
          <a:prstGeom prst="rect">
            <a:avLst/>
          </a:prstGeom>
        </p:spPr>
      </p:pic>
      <p:pic>
        <p:nvPicPr>
          <p:cNvPr id="20" name="Изображение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160" y="2872740"/>
            <a:ext cx="2922270" cy="2062480"/>
          </a:xfrm>
          <a:prstGeom prst="rect">
            <a:avLst/>
          </a:prstGeom>
        </p:spPr>
      </p:pic>
      <p:pic>
        <p:nvPicPr>
          <p:cNvPr id="21" name="Изображение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530" y="2872740"/>
            <a:ext cx="2960370" cy="1598930"/>
          </a:xfrm>
          <a:prstGeom prst="rect">
            <a:avLst/>
          </a:prstGeom>
        </p:spPr>
      </p:pic>
      <p:sp>
        <p:nvSpPr>
          <p:cNvPr id="22" name="Текстовое поле 21"/>
          <p:cNvSpPr txBox="1"/>
          <p:nvPr/>
        </p:nvSpPr>
        <p:spPr>
          <a:xfrm>
            <a:off x="237490" y="4954270"/>
            <a:ext cx="3221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Рисунок </a:t>
            </a:r>
            <a:r>
              <a:rPr lang="en-US" altLang="ru-RU"/>
              <a:t>1</a:t>
            </a:r>
            <a:r>
              <a:rPr lang="ru-RU" altLang="en-US"/>
              <a:t>4</a:t>
            </a:r>
            <a:r>
              <a:rPr lang="en-US" altLang="ru-RU"/>
              <a:t> - </a:t>
            </a:r>
            <a:r>
              <a:rPr lang="ru-RU" altLang="ru-RU"/>
              <a:t>Админ панель</a:t>
            </a:r>
            <a:endParaRPr lang="ru-RU" altLang="ru-RU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3670300" y="4987290"/>
            <a:ext cx="3221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Рисунок </a:t>
            </a:r>
            <a:r>
              <a:rPr lang="en-US" altLang="ru-RU"/>
              <a:t>1</a:t>
            </a:r>
            <a:r>
              <a:rPr lang="ru-RU" altLang="en-US"/>
              <a:t>5</a:t>
            </a:r>
            <a:r>
              <a:rPr lang="en-US" altLang="ru-RU"/>
              <a:t> - </a:t>
            </a:r>
            <a:r>
              <a:rPr lang="en-US" altLang="en-US"/>
              <a:t>Добавление</a:t>
            </a:r>
            <a:r>
              <a:rPr lang="en-US" altLang="ru-RU"/>
              <a:t> </a:t>
            </a:r>
            <a:r>
              <a:rPr lang="en-US" altLang="en-US"/>
              <a:t>книг</a:t>
            </a:r>
            <a:endParaRPr lang="en-US" altLang="en-US"/>
          </a:p>
        </p:txBody>
      </p:sp>
      <p:sp>
        <p:nvSpPr>
          <p:cNvPr id="24" name="Текстовое поле 23"/>
          <p:cNvSpPr txBox="1"/>
          <p:nvPr/>
        </p:nvSpPr>
        <p:spPr>
          <a:xfrm>
            <a:off x="7157720" y="4581525"/>
            <a:ext cx="3221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Рисунок </a:t>
            </a:r>
            <a:r>
              <a:rPr lang="en-US" altLang="ru-RU"/>
              <a:t>1</a:t>
            </a:r>
            <a:r>
              <a:rPr lang="ru-RU" altLang="en-US"/>
              <a:t>6</a:t>
            </a:r>
            <a:r>
              <a:rPr lang="en-US" altLang="ru-RU"/>
              <a:t> - </a:t>
            </a:r>
            <a:r>
              <a:rPr lang="ru-RU" altLang="en-US"/>
              <a:t>Добавление читателей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9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Запуск и тестирование</a:t>
            </a:r>
            <a:endParaRPr lang="ru-RU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40" y="2802255"/>
            <a:ext cx="3933825" cy="187642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269240" y="1997075"/>
            <a:ext cx="3564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Переходим на главную, видим, что мы можем выдать книгу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4443730" y="4526280"/>
            <a:ext cx="40462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Книга выдана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30" y="4925060"/>
            <a:ext cx="2952750" cy="1562100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215" y="2900680"/>
            <a:ext cx="3886200" cy="1143000"/>
          </a:xfrm>
          <a:prstGeom prst="rect">
            <a:avLst/>
          </a:prstGeom>
        </p:spPr>
      </p:pic>
      <p:sp>
        <p:nvSpPr>
          <p:cNvPr id="11" name="Текстовое поле 10"/>
          <p:cNvSpPr txBox="1"/>
          <p:nvPr/>
        </p:nvSpPr>
        <p:spPr>
          <a:xfrm>
            <a:off x="5784215" y="2095500"/>
            <a:ext cx="40462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Указываем номер билета и нажимаем 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Подтвердить выдачу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Текстовое поле 23"/>
          <p:cNvSpPr txBox="1"/>
          <p:nvPr/>
        </p:nvSpPr>
        <p:spPr>
          <a:xfrm>
            <a:off x="527685" y="4678680"/>
            <a:ext cx="3221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Рисунок </a:t>
            </a:r>
            <a:r>
              <a:rPr lang="en-US" altLang="ru-RU"/>
              <a:t>1</a:t>
            </a:r>
            <a:r>
              <a:rPr lang="ru-RU" altLang="en-US"/>
              <a:t>7</a:t>
            </a:r>
            <a:r>
              <a:rPr lang="en-US" altLang="ru-RU"/>
              <a:t> - </a:t>
            </a:r>
            <a:r>
              <a:rPr lang="en-US" altLang="en-US"/>
              <a:t>Добавленная</a:t>
            </a:r>
            <a:r>
              <a:rPr lang="en-US" altLang="ru-RU"/>
              <a:t> </a:t>
            </a:r>
            <a:r>
              <a:rPr lang="en-US" altLang="en-US"/>
              <a:t>книга</a:t>
            </a:r>
            <a:endParaRPr lang="en-US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6116955" y="4106545"/>
            <a:ext cx="3221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Рисунок </a:t>
            </a:r>
            <a:r>
              <a:rPr lang="en-US" altLang="ru-RU"/>
              <a:t>1</a:t>
            </a:r>
            <a:r>
              <a:rPr lang="ru-RU" altLang="en-US"/>
              <a:t>8</a:t>
            </a:r>
            <a:r>
              <a:rPr lang="en-US" altLang="ru-RU"/>
              <a:t> - </a:t>
            </a:r>
            <a:r>
              <a:rPr lang="ru-RU" altLang="en-US"/>
              <a:t>Выдача</a:t>
            </a:r>
            <a:endParaRPr lang="ru-RU" altLang="en-US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4309110" y="6569075"/>
            <a:ext cx="3221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Рисунок </a:t>
            </a:r>
            <a:r>
              <a:rPr lang="en-US" altLang="ru-RU"/>
              <a:t>1</a:t>
            </a:r>
            <a:r>
              <a:rPr lang="ru-RU" altLang="en-US"/>
              <a:t>9</a:t>
            </a:r>
            <a:r>
              <a:rPr lang="en-US" altLang="ru-RU"/>
              <a:t> - </a:t>
            </a:r>
            <a:r>
              <a:rPr lang="ru-RU" altLang="en-US"/>
              <a:t>Выданная книга</a:t>
            </a:r>
            <a:endParaRPr lang="ru-R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 ходе прохождения учебной практики мной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были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освоены</a:t>
            </a:r>
            <a:r>
              <a:rPr lang="ru-RU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следующие навыки: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Установка соответствующего ПО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Реализованы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модули</a:t>
            </a:r>
            <a:endParaRPr lang="en-US" altLang="en-US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Каталог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книг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добавление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поиск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фильтрация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lang="en-US" alt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Учет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читателей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регистрация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история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выдачи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lang="en-US" alt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Процессы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выдачи</a:t>
            </a:r>
            <a:r>
              <a:rPr lang="ru-RU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книг</a:t>
            </a:r>
            <a:endParaRPr lang="en-US" altLang="en-US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lang="ru-RU"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Дронов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А. 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Django 3.0.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Практика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создания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веб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сайтов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Python. –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М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.: BHV-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СПб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2020. – 704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с. — (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Профессиональное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программирование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). — ISBN 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978-5-9775-6691-9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 tooltip="" action="ppaction://hlinkfile"/>
              </a:rPr>
              <a:t>Ссылка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Чернышев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А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Основы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программирования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Python :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учебник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для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вузов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/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А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Чернышев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— 2-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е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изд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.,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доп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—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Москва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Издательство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2025. — 349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— (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Высшее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образование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). — ISBN 978-5-534-17139-6. —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Текст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электронный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//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Образовательная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платформа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сайт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]. — URL: 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 tooltip="" action="ppaction://hlinkfile"/>
              </a:rPr>
              <a:t>https://urait.ru/bcode/567821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дата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обращения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24.06.2025).</a:t>
            </a:r>
            <a:endParaRPr lang="en-US" alt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lnSpcReduction="1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Я, Шалхыков Данир Александрович, проходил учебную практику в лабораторных условиях на базе Университета «Синергия». 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выполнении индивидуального задания по практике решал кейс № 14 по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теме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«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Библиотека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каталог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книг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выдача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книг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электронные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книги</a:t>
            </a:r>
            <a:r>
              <a:rPr lang="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»</a:t>
            </a:r>
            <a:endParaRPr lang="" alt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Перед началом практики: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Принял участие в организационном собрании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Ознакомил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ся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с комплектом шаблонов отчетной документации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Уточнил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Требования к внешнему виду: Иметь опрятный внешний вид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График работы: 9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r>
              <a:rPr lang="ru-RU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00 - 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17:</a:t>
            </a:r>
            <a:r>
              <a:rPr lang="ru-RU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00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Круг обязанностей: Разработка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Доступ к данным: Административный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763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lvl="0" indent="-457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-US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СУБД</a:t>
            </a:r>
            <a:r>
              <a:rPr lang="en-US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MySQL</a:t>
            </a:r>
            <a:endParaRPr lang="en-US" altLang="ru-RU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indent="-457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endParaRPr lang="en-US" altLang="ru-RU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indent="-457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endParaRPr lang="en-US" altLang="ru-RU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indent="-457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endParaRPr lang="en-US" altLang="ru-RU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indent="-457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-US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IDE: Visual Studio Code</a:t>
            </a:r>
            <a:endParaRPr lang="en-US" altLang="ru-RU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indent="-457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endParaRPr lang="en-US" altLang="ru-RU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indent="-457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endParaRPr lang="en-US" altLang="ru-RU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indent="-457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endParaRPr lang="en-US" altLang="ru-RU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indent="-457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-US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Python 3.12</a:t>
            </a:r>
            <a:r>
              <a:rPr lang="ru-RU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ru-RU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</a:t>
            </a:r>
            <a:r>
              <a:rPr lang="en-US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Django 5.0)</a:t>
            </a:r>
            <a:endParaRPr lang="en-US" altLang="ru-RU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4165600"/>
            <a:ext cx="3841750" cy="106997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233295"/>
            <a:ext cx="2449830" cy="103251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6038850"/>
            <a:ext cx="4384040" cy="93345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962025" y="3339465"/>
            <a:ext cx="2527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Рисунок</a:t>
            </a:r>
            <a:r>
              <a:rPr lang="en-US" altLang="ru-RU"/>
              <a:t> 1 – MySQL</a:t>
            </a:r>
            <a:endParaRPr lang="en-US" altLang="ru-RU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830070" y="5295265"/>
            <a:ext cx="2105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Рисунок 2</a:t>
            </a:r>
            <a:r>
              <a:rPr lang="en-US" altLang="ru-RU"/>
              <a:t> - VSCode</a:t>
            </a:r>
            <a:endParaRPr lang="en-US" altLang="ru-RU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101215" y="7038975"/>
            <a:ext cx="2105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Рисунок 3</a:t>
            </a:r>
            <a:r>
              <a:rPr lang="en-US" altLang="ru-RU"/>
              <a:t> - Python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4" name="Изображение 3" descr="Editor _ Mermaid Chart-2025-06-23-2311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040" y="2614930"/>
            <a:ext cx="5067935" cy="378396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1339850" y="1823720"/>
            <a:ext cx="78549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Диаграмма</a:t>
            </a:r>
            <a:r>
              <a:rPr lang="en-US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бизнес</a:t>
            </a:r>
            <a:r>
              <a:rPr lang="en-US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</a:t>
            </a:r>
            <a:r>
              <a:rPr lang="en-US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процессов</a:t>
            </a:r>
            <a:endParaRPr lang="en-US" altLang="ru-RU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ctr"/>
            <a:endParaRPr lang="ru-RU" altLang="en-US" sz="200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3860800" y="6483350"/>
            <a:ext cx="2811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Рисунок </a:t>
            </a:r>
            <a:r>
              <a:rPr lang="en-US" altLang="ru-RU"/>
              <a:t>4 - </a:t>
            </a:r>
            <a:r>
              <a:rPr lang="ru-RU" altLang="en-US"/>
              <a:t>Диаграмма процессов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>
              <a:lnSpc>
                <a:spcPct val="90000"/>
              </a:lnSpc>
              <a:buClr>
                <a:srgbClr val="E60000"/>
              </a:buClr>
            </a:pPr>
            <a:r>
              <a:rPr lang="en-US" altLang="en-US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Модуль</a:t>
            </a:r>
            <a:r>
              <a:rPr lang="en-US" alt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"</a:t>
            </a:r>
            <a:r>
              <a:rPr lang="en-US" altLang="en-US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Каталог</a:t>
            </a:r>
            <a:r>
              <a:rPr lang="en-US" alt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</a:t>
            </a:r>
            <a:r>
              <a:rPr lang="en-US" altLang="en-US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книг</a:t>
            </a:r>
            <a:r>
              <a:rPr lang="en-US" alt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"</a:t>
            </a:r>
            <a:endParaRPr lang="en-US" altLang="ru-RU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6" name="Изображение 5" descr="Editor _ Mermaid Chart-2025-06-23-2316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8520" y="2298065"/>
            <a:ext cx="3895725" cy="3166745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3564255" y="1899285"/>
            <a:ext cx="3564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4293870" y="5619115"/>
            <a:ext cx="2105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Рисунок 5</a:t>
            </a:r>
            <a:r>
              <a:rPr lang="en-US" altLang="ru-RU"/>
              <a:t> - </a:t>
            </a:r>
            <a:r>
              <a:rPr lang="ru-RU" altLang="en-US"/>
              <a:t>Диаграмма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en-US" altLang="en-US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Модуль</a:t>
            </a:r>
            <a:r>
              <a:rPr lang="en-US" alt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"</a:t>
            </a:r>
            <a:r>
              <a:rPr lang="en-US" altLang="en-US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Читатели</a:t>
            </a:r>
            <a:r>
              <a:rPr lang="en-US" alt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"</a:t>
            </a:r>
            <a:endParaRPr lang="en-US" altLang="ru-RU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" name="Изображение 2" descr="Editor _ Mermaid Chart-2025-06-23-232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3446780"/>
            <a:ext cx="10027285" cy="1261110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3564890" y="2030730"/>
            <a:ext cx="3564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Схема</a:t>
            </a: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4294505" y="4958715"/>
            <a:ext cx="2105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Рисунок 6</a:t>
            </a:r>
            <a:r>
              <a:rPr lang="en-US" altLang="ru-RU"/>
              <a:t> - </a:t>
            </a:r>
            <a:r>
              <a:rPr lang="ru-RU" altLang="en-US"/>
              <a:t>Схема данных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altLang="en-US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Создание проекта</a:t>
            </a:r>
            <a:endParaRPr lang="ru-RU" altLang="en-US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772410" y="2429510"/>
            <a:ext cx="4999990" cy="903605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en-US" altLang="zh-CN" sz="1600" b="0" i="0">
                <a:solidFill>
                  <a:srgbClr val="FFFFFF"/>
                </a:solidFill>
                <a:highlight>
                  <a:srgbClr val="000000"/>
                </a:highlight>
                <a:latin typeface="Menlo"/>
                <a:ea typeface="Menlo"/>
              </a:rPr>
              <a:t>python </a:t>
            </a:r>
            <a:r>
              <a:rPr lang="en-US" altLang="zh-CN" sz="1600" b="0" i="0">
                <a:solidFill>
                  <a:srgbClr val="6CB8E6"/>
                </a:solidFill>
                <a:highlight>
                  <a:srgbClr val="000000"/>
                </a:highlight>
                <a:latin typeface="Menlo"/>
                <a:ea typeface="Menlo"/>
              </a:rPr>
              <a:t>-m</a:t>
            </a:r>
            <a:r>
              <a:rPr lang="en-US" altLang="zh-CN" sz="1600" b="0" i="0">
                <a:solidFill>
                  <a:srgbClr val="FFFFFF"/>
                </a:solidFill>
                <a:highlight>
                  <a:srgbClr val="000000"/>
                </a:highlight>
                <a:latin typeface="Menlo"/>
                <a:ea typeface="Menlo"/>
              </a:rPr>
              <a:t> pip </a:t>
            </a:r>
            <a:r>
              <a:rPr lang="en-US" altLang="zh-CN" sz="1600" b="0" i="0">
                <a:solidFill>
                  <a:srgbClr val="C699E3"/>
                </a:solidFill>
                <a:highlight>
                  <a:srgbClr val="000000"/>
                </a:highlight>
                <a:latin typeface="Menlo"/>
                <a:ea typeface="Menlo"/>
              </a:rPr>
              <a:t>install</a:t>
            </a:r>
            <a:r>
              <a:rPr lang="en-US" altLang="zh-CN" sz="1600" b="0" i="0">
                <a:solidFill>
                  <a:srgbClr val="FFFFFF"/>
                </a:solidFill>
                <a:highlight>
                  <a:srgbClr val="000000"/>
                </a:highlight>
                <a:latin typeface="Menlo"/>
                <a:ea typeface="Menlo"/>
              </a:rPr>
              <a:t> django</a:t>
            </a:r>
            <a:endParaRPr lang="en-US" altLang="zh-CN" sz="1600" b="0" i="0">
              <a:solidFill>
                <a:srgbClr val="FFFFFF"/>
              </a:solidFill>
              <a:highlight>
                <a:srgbClr val="000000"/>
              </a:highlight>
              <a:latin typeface="Menlo"/>
              <a:ea typeface="Menlo"/>
            </a:endParaRPr>
          </a:p>
          <a:p>
            <a:pPr marL="0" indent="0"/>
            <a:r>
              <a:rPr lang="en-US" altLang="zh-CN" sz="1600" b="0" i="0">
                <a:solidFill>
                  <a:srgbClr val="FFFFFF"/>
                </a:solidFill>
                <a:highlight>
                  <a:srgbClr val="000000"/>
                </a:highlight>
                <a:latin typeface="Menlo"/>
                <a:ea typeface="Menlo"/>
              </a:rPr>
              <a:t>django-admin startproject library </a:t>
            </a:r>
            <a:endParaRPr lang="en-US" altLang="zh-CN" sz="1600" b="0" i="0">
              <a:solidFill>
                <a:srgbClr val="FFFFFF"/>
              </a:solidFill>
              <a:highlight>
                <a:srgbClr val="000000"/>
              </a:highlight>
              <a:latin typeface="Menlo"/>
              <a:ea typeface="Menlo"/>
            </a:endParaRPr>
          </a:p>
          <a:p>
            <a:pPr marL="0" indent="0"/>
            <a:r>
              <a:rPr lang="en-US" altLang="zh-CN" sz="1600" b="0" i="0">
                <a:solidFill>
                  <a:srgbClr val="F4ADF4"/>
                </a:solidFill>
                <a:highlight>
                  <a:srgbClr val="000000"/>
                </a:highlight>
                <a:latin typeface="Menlo"/>
                <a:ea typeface="Menlo"/>
              </a:rPr>
              <a:t>cd</a:t>
            </a:r>
            <a:r>
              <a:rPr lang="en-US" altLang="zh-CN" sz="1600" b="0" i="0">
                <a:solidFill>
                  <a:srgbClr val="FFFFFF"/>
                </a:solidFill>
                <a:highlight>
                  <a:srgbClr val="000000"/>
                </a:highlight>
                <a:latin typeface="Menlo"/>
                <a:ea typeface="Menlo"/>
              </a:rPr>
              <a:t> library </a:t>
            </a:r>
            <a:endParaRPr lang="en-US" altLang="zh-CN" sz="1600" b="0" i="0">
              <a:solidFill>
                <a:srgbClr val="FFFFFF"/>
              </a:solidFill>
              <a:highlight>
                <a:srgbClr val="000000"/>
              </a:highlight>
              <a:latin typeface="Menlo"/>
              <a:ea typeface="Menlo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680970" y="2030730"/>
            <a:ext cx="4448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и создание проекта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2772410" y="3870325"/>
            <a:ext cx="53467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rgbClr val="FFFFFF"/>
                </a:solidFill>
                <a:highlight>
                  <a:srgbClr val="000000"/>
                </a:highlight>
                <a:latin typeface="Menlo"/>
                <a:ea typeface="Menlo"/>
                <a:sym typeface="+mn-ea"/>
              </a:rPr>
              <a:t>python manage.py startapp catalog</a:t>
            </a:r>
            <a:endParaRPr lang="en-US" altLang="zh-CN" sz="1600">
              <a:solidFill>
                <a:srgbClr val="FFFFFF"/>
              </a:solidFill>
              <a:highlight>
                <a:srgbClr val="000000"/>
              </a:highlight>
              <a:latin typeface="Menlo"/>
              <a:ea typeface="Menlo"/>
              <a:sym typeface="+mn-ea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2680970" y="3471545"/>
            <a:ext cx="4448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приложения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altLang="en-US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Основные сущности</a:t>
            </a:r>
            <a:endParaRPr lang="ru-RU" altLang="en-US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1423035" y="2145665"/>
            <a:ext cx="7847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Объявляем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классы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(Book, Reader, Loan) 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altLang="ru-RU" sz="200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catalog/models.py</a:t>
            </a:r>
            <a:endParaRPr lang="en-US" altLang="ru-RU" sz="200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0" y="3141980"/>
            <a:ext cx="5876925" cy="319087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3601720" y="6431280"/>
            <a:ext cx="3221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Рисунок 7</a:t>
            </a:r>
            <a:r>
              <a:rPr lang="en-US" altLang="ru-RU"/>
              <a:t> - 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Объявляение классов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4811</Words>
  <Application>WPS Presentation</Application>
  <PresentationFormat>Произвольный</PresentationFormat>
  <Paragraphs>208</Paragraphs>
  <Slides>18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SimSun</vt:lpstr>
      <vt:lpstr>Wingdings</vt:lpstr>
      <vt:lpstr>Arial</vt:lpstr>
      <vt:lpstr>Calibri</vt:lpstr>
      <vt:lpstr>Arial Black</vt:lpstr>
      <vt:lpstr>Calibri</vt:lpstr>
      <vt:lpstr>Arial Black</vt:lpstr>
      <vt:lpstr>Times New Roman</vt:lpstr>
      <vt:lpstr>Times New Roman</vt:lpstr>
      <vt:lpstr>Microsoft YaHei</vt:lpstr>
      <vt:lpstr>Arial Unicode MS</vt:lpstr>
      <vt:lpstr>quote-cjk-patch</vt:lpstr>
      <vt:lpstr>Liberation Mono</vt:lpstr>
      <vt:lpstr>Menlo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 </dc:title>
  <dc:creator>Катя</dc:creator>
  <cp:lastModifiedBy>Acsell</cp:lastModifiedBy>
  <cp:revision>34</cp:revision>
  <dcterms:created xsi:type="dcterms:W3CDTF">2020-03-27T22:15:00Z</dcterms:created>
  <dcterms:modified xsi:type="dcterms:W3CDTF">2025-06-24T01:50:46Z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A052B69A6ED549489B678BB652B2C542_13</vt:lpwstr>
  </property>
  <property fmtid="{D5CDD505-2E9C-101B-9397-08002B2CF9AE}" pid="3" name="KSOProductBuildVer">
    <vt:lpwstr>1049-12.2.0.21546</vt:lpwstr>
  </property>
</Properties>
</file>