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0693400" cy="7561263"/>
  <p:notesSz cx="10693400" cy="7561263"/>
  <p:defaultTextStyle>
    <a:defPPr marR="0" lvl="0" algn="l">
      <a:lnSpc>
        <a:spcPct val="100000"/>
      </a:lnSpc>
      <a:spcBef>
        <a:spcPts val="0"/>
      </a:spcBef>
      <a:spcAft>
        <a:spcPts val="0"/>
      </a:spcAft>
    </a:defPPr>
    <a:lvl1pPr marR="0" lv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71" d="100"/>
          <a:sy n="71" d="100"/>
        </p:scale>
        <p:origin x="1368" y="67"/>
      </p:cViewPr>
      <p:guideLst>
        <p:guide pos="2296" orient="horz"/>
        <p:guide pos="2880"/>
        <p:guide pos="2531" orient="horz"/>
        <p:guide pos="33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Титульный слайд" preserve="0" showMasterPhAnim="0" userDrawn="1">
  <p:cSld name="1_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 bwMode="auto"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7" name="Google Shape;17;p16"/>
          <p:cNvSpPr/>
          <p:nvPr/>
        </p:nvSpPr>
        <p:spPr bwMode="auto"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8" name="Google Shape;18;p16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 bwMode="auto">
          <a:xfrm>
            <a:off x="491783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 bwMode="auto"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 bwMode="auto"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 bwMode="auto">
          <a:xfrm>
            <a:off x="729602" y="5060096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 bwMode="auto"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 bwMode="auto"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 bwMode="auto"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 bwMode="auto">
          <a:xfrm>
            <a:off x="736565" y="2761961"/>
            <a:ext cx="4523809" cy="406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 bwMode="auto"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 bwMode="auto">
          <a:xfrm>
            <a:off x="5413534" y="2761961"/>
            <a:ext cx="4546088" cy="4062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 bwMode="auto"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 bwMode="auto"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pPr>
              <a:defRPr/>
            </a:pPr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 bwMode="auto"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 bwMode="auto"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 bwMode="auto"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 bwMode="auto"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pPr>
              <a:defRPr/>
            </a:pPr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 bwMode="auto"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 bwMode="auto"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 bwMode="auto"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 bwMode="auto"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25" name="Google Shape;25;p17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6" name="Google Shape;26;p17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 bwMode="auto"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 bwMode="auto"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1_Заголовок раздела" preserve="0" showMasterPhAnim="0" userDrawn="1">
  <p:cSld name="1_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 bwMode="auto"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5_Пустой слайд" preserve="0" showMasterPhAnim="0" userDrawn="1">
  <p:cSld name="5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36" name="Google Shape;36;p19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7" name="Google Shape;37;p19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 bwMode="auto"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 bwMode="auto"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2_Пустой слайд" preserve="0" showMasterPhAnim="0" userDrawn="1">
  <p:cSld name="2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43" name="Google Shape;43;p20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44" name="Google Shape;44;p20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 bwMode="auto"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 bwMode="auto"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4_Пустой слайд" preserve="0" showMasterPhAnim="0" userDrawn="1">
  <p:cSld name="4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49" name="Google Shape;49;p21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0" name="Google Shape;50;p21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 bwMode="auto"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 bwMode="auto"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 bwMode="auto"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 bwMode="auto"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 bwMode="auto"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 bwMode="auto"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 bwMode="auto"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3_Пустой слайд" preserve="0" showMasterPhAnim="0" userDrawn="1">
  <p:cSld name="3_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 bwMode="auto"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 bwMode="auto"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sp>
        <p:nvSpPr>
          <p:cNvPr id="61" name="Google Shape;61;p22"/>
          <p:cNvSpPr/>
          <p:nvPr/>
        </p:nvSpPr>
        <p:spPr bwMode="auto"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2" name="Google Shape;62;p22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 bwMode="auto"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fill="norm" stroke="1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 bwMode="auto"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 bwMode="auto"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 bwMode="auto"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 bwMode="auto"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 bwMode="auto">
          <a:xfrm>
            <a:off x="5388976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9" name="Google Shape;69;p22"/>
          <p:cNvSpPr/>
          <p:nvPr/>
        </p:nvSpPr>
        <p:spPr bwMode="auto"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  <a:defRPr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 bwMode="auto">
          <a:xfrm>
            <a:off x="7757731" y="2484487"/>
            <a:ext cx="2304000" cy="2925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pPr>
              <a:defRPr/>
            </a:pPr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 bwMode="auto"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 bwMode="auto"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 bwMode="auto"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 bwMode="auto"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 bwMode="auto"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 bwMode="auto"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pPr>
              <a:defRPr/>
            </a:pPr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  <p:pic>
        <p:nvPicPr>
          <p:cNvPr id="87" name="Google Shape;87;p24"/>
          <p:cNvPicPr/>
          <p:nvPr/>
        </p:nvPicPr>
        <p:blipFill>
          <a:blip r:embed="rId2">
            <a:alphaModFix/>
          </a:blip>
          <a:stretch/>
        </p:blipFill>
        <p:spPr bwMode="auto"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 bwMode="auto"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 bwMode="auto"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238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 bwMode="auto"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 bwMode="auto"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 bwMode="auto"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/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dt="0" ftr="0" hdr="0" sldNum="0"/>
  <p:txStyles>
    <p:title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>
        <a:lnSpc>
          <a:spcPct val="100000"/>
        </a:lnSpc>
        <a:spcBef>
          <a:spcPts val="0"/>
        </a:spcBef>
        <a:spcAft>
          <a:spcPts val="0"/>
        </a:spcAft>
      </a:defPPr>
      <a:lvl1pPr marR="0" lv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urait.ru/bcode/514585" TargetMode="External"/><Relationship Id="rId3" Type="http://schemas.openxmlformats.org/officeDocument/2006/relationships/hyperlink" Target="https://urait.ru/bcode/518499" TargetMode="External"/><Relationship Id="rId4" Type="http://schemas.openxmlformats.org/officeDocument/2006/relationships/hyperlink" Target="https://biblioclub.ru/index.php?page=book&amp;id=598404" TargetMode="Externa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 bwMode="auto">
          <a:xfrm>
            <a:off x="450156" y="2844526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  <a:defRPr/>
            </a:pPr>
            <a:r>
              <a:rPr lang="ru-RU" sz="2100"/>
              <a:t>ОТЧЕТ </a:t>
            </a:r>
            <a:br>
              <a:rPr lang="ru-RU" sz="2100"/>
            </a:br>
            <a:r>
              <a:rPr lang="ru-RU" sz="2100"/>
              <a:t>о прохождении </a:t>
            </a:r>
            <a:r>
              <a:rPr lang="ru-RU" sz="2100"/>
              <a:t>производственной </a:t>
            </a:r>
            <a:r>
              <a:rPr lang="ru-RU" sz="2100"/>
              <a:t>практики </a:t>
            </a:r>
            <a:br>
              <a:rPr lang="ru-RU" sz="2100"/>
            </a:br>
            <a:br>
              <a:rPr lang="ru-RU" sz="2100"/>
            </a:br>
            <a:r>
              <a:rPr lang="ru-RU" sz="2000"/>
              <a:t>по профессиональному модулю</a:t>
            </a:r>
            <a:br>
              <a:rPr lang="ru-RU" sz="2000"/>
            </a:br>
            <a:r>
              <a:rPr lang="ru-RU" sz="2000"/>
              <a:t>ПМ.02 </a:t>
            </a:r>
            <a:r>
              <a:rPr lang="ru-RU" sz="2000"/>
              <a:t>Осуществление интеграции программных модулей</a:t>
            </a:r>
            <a:br>
              <a:rPr lang="ru-RU" sz="2000"/>
            </a:br>
            <a:br>
              <a:rPr lang="ru-RU" sz="2000"/>
            </a:br>
            <a:r>
              <a:rPr lang="ru-RU" sz="2000"/>
              <a:t>в период с </a:t>
            </a:r>
            <a:r>
              <a:rPr lang="ru-RU" sz="2000"/>
              <a:t>«08» июня 2025 </a:t>
            </a:r>
            <a:r>
              <a:rPr lang="ru-RU" sz="2000"/>
              <a:t>г. по </a:t>
            </a:r>
            <a:r>
              <a:rPr lang="ru-RU" sz="2000"/>
              <a:t>«21» июня 2025 </a:t>
            </a:r>
            <a:r>
              <a:rPr lang="ru-RU" sz="2000"/>
              <a:t>г.</a:t>
            </a:r>
            <a:br>
              <a:rPr lang="ru-RU" sz="2000"/>
            </a:br>
            <a:br>
              <a:rPr lang="ru-RU" sz="2000"/>
            </a:br>
            <a:r>
              <a:rPr lang="ru-RU" sz="2000"/>
              <a:t> Специальность 09.02.07 Информационные системы и программирование</a:t>
            </a:r>
            <a:br>
              <a:rPr lang="ru-RU" sz="2100"/>
            </a:br>
            <a:endParaRPr sz="2700"/>
          </a:p>
        </p:txBody>
      </p:sp>
      <p:sp>
        <p:nvSpPr>
          <p:cNvPr id="146" name="Google Shape;146;p1"/>
          <p:cNvSpPr txBox="1"/>
          <p:nvPr/>
        </p:nvSpPr>
        <p:spPr bwMode="auto">
          <a:xfrm>
            <a:off x="810195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/>
            </a:pPr>
            <a:endParaRPr sz="1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ФИО обучающегося:Разумнов Данила Николаевич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Группа: </a:t>
            </a:r>
            <a:r>
              <a:rPr lang="ru-RU" sz="2000" b="0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ДКИП-206прог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  <a:defRPr/>
            </a:pP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ФИО Руководителя:  </a:t>
            </a:r>
            <a:r>
              <a:rPr lang="ru-RU" sz="2000" b="0" i="0" u="none" strike="noStrike" cap="none" spc="0">
                <a:solidFill>
                  <a:srgbClr val="FF0000"/>
                </a:solidFill>
                <a:latin typeface="Calibri"/>
                <a:ea typeface="Calibri"/>
                <a:cs typeface="Calibri"/>
              </a:rPr>
              <a:t>Сибирев Иван Валерьевич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  <a:defRPr/>
            </a:pPr>
            <a:endParaRPr sz="2200" b="0" i="1" u="none" strike="noStrike" cap="none">
              <a:solidFill>
                <a:srgbClr val="FF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  <a:defRPr/>
            </a:pPr>
            <a:endParaRPr sz="1000" b="1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/>
            </a:pPr>
            <a:endParaRPr sz="800" b="0" i="0" u="none" strike="noStrike" cap="none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  <a:defRPr/>
            </a:pPr>
            <a:endParaRPr sz="800" b="0" i="1" u="none" strike="noStrike" cap="none">
              <a:solidFill>
                <a:srgbClr val="FF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147" name="Google Shape;147;p1"/>
          <p:cNvSpPr txBox="1"/>
          <p:nvPr/>
        </p:nvSpPr>
        <p:spPr bwMode="auto"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«МОСКОВСКИЙ </a:t>
            </a: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УНИВЕРСИТЕТ </a:t>
            </a: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“</a:t>
            </a: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СИНЕРГИЯ</a:t>
            </a:r>
            <a:r>
              <a:rPr lang="en-US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”</a:t>
            </a: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»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Факультет Информационных технологий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/>
            </a:pP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Кафедра </a:t>
            </a: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Цифровой </a:t>
            </a:r>
            <a:r>
              <a:rPr lang="ru-RU" sz="1400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</a:rPr>
              <a:t>экономики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</a:t>
            </a:r>
            <a:r>
              <a:rPr lang="ru-RU" sz="3000">
                <a:latin typeface="Arial Black"/>
                <a:ea typeface="Arial"/>
                <a:cs typeface="Arial"/>
              </a:rPr>
              <a:t>этап</a:t>
            </a:r>
            <a:br>
              <a:rPr lang="ru-RU" sz="3000">
                <a:latin typeface="Arial Black"/>
                <a:ea typeface="Arial"/>
                <a:cs typeface="Arial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</a:rPr>
            </a:b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 bwMode="auto"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Выводы о результатах прохождения </a:t>
            </a: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производственной </a:t>
            </a: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практики: 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выполняемая работа, приобретенные </a:t>
            </a: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умения </a:t>
            </a: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 навыки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 bwMode="auto">
          <a:xfrm>
            <a:off x="434248" y="1713008"/>
            <a:ext cx="10082400" cy="120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r>
              <a:rPr lang="ru-RU" sz="2100" b="1" u="sng">
                <a:latin typeface="Times New Roman"/>
                <a:ea typeface="Times New Roman"/>
                <a:cs typeface="Times New Roman"/>
              </a:rPr>
              <a:t>Подведите итоги прохождения </a:t>
            </a:r>
            <a:r>
              <a:rPr lang="ru-RU" sz="2100" b="1" u="sng">
                <a:latin typeface="Times New Roman"/>
                <a:ea typeface="Times New Roman"/>
                <a:cs typeface="Times New Roman"/>
              </a:rPr>
              <a:t>производственной </a:t>
            </a:r>
            <a:r>
              <a:rPr lang="ru-RU" sz="2100" b="1" u="sng">
                <a:latin typeface="Times New Roman"/>
                <a:ea typeface="Times New Roman"/>
                <a:cs typeface="Times New Roman"/>
              </a:rPr>
              <a:t>практики:</a:t>
            </a:r>
            <a:endParaRPr sz="2100" b="1" u="sng"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В </a:t>
            </a:r>
            <a:r>
              <a:rPr lang="ru-RU">
                <a:latin typeface="Times New Roman"/>
                <a:ea typeface="Times New Roman"/>
                <a:cs typeface="Times New Roman"/>
              </a:rPr>
              <a:t>ходе прохождения </a:t>
            </a:r>
            <a:r>
              <a:rPr lang="ru-RU">
                <a:latin typeface="Times New Roman"/>
                <a:ea typeface="Times New Roman"/>
                <a:cs typeface="Times New Roman"/>
              </a:rPr>
              <a:t>производственной </a:t>
            </a:r>
            <a:r>
              <a:rPr lang="ru-RU">
                <a:latin typeface="Times New Roman"/>
                <a:ea typeface="Times New Roman"/>
                <a:cs typeface="Times New Roman"/>
              </a:rPr>
              <a:t>практики мной были </a:t>
            </a:r>
            <a:r>
              <a:rPr lang="ru-RU">
                <a:latin typeface="Times New Roman"/>
                <a:ea typeface="Times New Roman"/>
                <a:cs typeface="Times New Roman"/>
              </a:rPr>
              <a:t>освоены следующие навыки:</a:t>
            </a:r>
            <a:endParaRPr lang="ru-RU">
              <a:latin typeface="Times New Roman"/>
              <a:ea typeface="Times New Roman"/>
              <a:cs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324919305" name=""/>
          <p:cNvSpPr txBox="1"/>
          <p:nvPr/>
        </p:nvSpPr>
        <p:spPr bwMode="auto">
          <a:xfrm flipH="0" flipV="0">
            <a:off x="391500" y="2743200"/>
            <a:ext cx="9684976" cy="2725271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Разработка Spring Boot приложений на Kotlin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Работа с базами данных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REST API разработка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Валидация </a:t>
            </a: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 обработка ошибок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Документирование API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Система сборки и развёртывания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Инструменты разработки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0" marR="0" indent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24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Тестирование</a:t>
            </a:r>
            <a:endParaRPr lang="ru-RU" sz="2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 bwMode="auto"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 bwMode="auto"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>
                <a:latin typeface="Times New Roman"/>
                <a:ea typeface="Times New Roman"/>
                <a:cs typeface="Times New Roman"/>
              </a:rPr>
              <a:t>Цехановский</a:t>
            </a:r>
            <a:r>
              <a:rPr lang="ru-RU">
                <a:latin typeface="Times New Roman"/>
                <a:ea typeface="Times New Roman"/>
                <a:cs typeface="Times New Roman"/>
              </a:rPr>
              <a:t>, В. Д. Чертовской. — 3-е изд., </a:t>
            </a:r>
            <a:r>
              <a:rPr lang="ru-RU">
                <a:latin typeface="Times New Roman"/>
                <a:ea typeface="Times New Roman"/>
                <a:cs typeface="Times New Roman"/>
              </a:rPr>
              <a:t>перераб</a:t>
            </a:r>
            <a:r>
              <a:rPr lang="ru-RU">
                <a:latin typeface="Times New Roman"/>
                <a:ea typeface="Times New Roman"/>
                <a:cs typeface="Times New Roman"/>
              </a:rPr>
              <a:t>. и доп. — Москва : Издательство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 [сайт]. — URL: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hlinkClick r:id="rId2" tooltip="https://urait.ru/bcode/514585"/>
              </a:rPr>
              <a:t>https://urait.ru/bcode/514585</a:t>
            </a:r>
            <a:endParaRPr u="sng"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Стружкин</a:t>
            </a:r>
            <a:r>
              <a:rPr lang="ru-RU">
                <a:latin typeface="Times New Roman"/>
                <a:ea typeface="Times New Roman"/>
                <a:cs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>
                <a:latin typeface="Times New Roman"/>
                <a:ea typeface="Times New Roman"/>
                <a:cs typeface="Times New Roman"/>
              </a:rPr>
              <a:t>Стружкин</a:t>
            </a:r>
            <a:r>
              <a:rPr lang="ru-RU">
                <a:latin typeface="Times New Roman"/>
                <a:ea typeface="Times New Roman"/>
                <a:cs typeface="Times New Roman"/>
              </a:rPr>
              <a:t>, В. В. Годин. — Москва : Издательство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>
                <a:latin typeface="Times New Roman"/>
                <a:ea typeface="Times New Roman"/>
                <a:cs typeface="Times New Roman"/>
              </a:rPr>
              <a:t>Юрайт</a:t>
            </a:r>
            <a:r>
              <a:rPr lang="ru-RU">
                <a:latin typeface="Times New Roman"/>
                <a:ea typeface="Times New Roman"/>
                <a:cs typeface="Times New Roman"/>
              </a:rPr>
              <a:t> [сайт]. — URL: 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hlinkClick r:id="rId3" tooltip="https://urait.ru/bcode/518499"/>
              </a:rPr>
              <a:t>https://urait.ru/bcode/518499</a:t>
            </a:r>
            <a:endParaRPr u="sng"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>
                <a:latin typeface="Times New Roman"/>
                <a:ea typeface="Times New Roman"/>
                <a:cs typeface="Times New Roman"/>
              </a:rPr>
              <a:t>Директ</a:t>
            </a:r>
            <a:r>
              <a:rPr lang="ru-RU">
                <a:latin typeface="Times New Roman"/>
                <a:ea typeface="Times New Roman"/>
                <a:cs typeface="Times New Roman"/>
              </a:rPr>
              <a:t>-Медиа, 2021. – 169 с. : схем. – Режим доступа: по подписке. – URL: </a:t>
            </a:r>
            <a:r>
              <a:rPr lang="ru-RU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hlinkClick r:id="rId4" tooltip="https://biblioclub.ru/index.php?page=book&amp;id=598404"/>
              </a:rPr>
              <a:t>https://biblioclub.ru/</a:t>
            </a:r>
            <a:endParaRPr u="sng"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…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361950" lvl="0" indent="-361950" algn="just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…</a:t>
            </a: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 bwMode="auto">
          <a:xfrm>
            <a:off x="305067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Список используемой литературы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9" name="Google Shape;289;p14"/>
          <p:cNvSpPr/>
          <p:nvPr/>
        </p:nvSpPr>
        <p:spPr bwMode="auto">
          <a:xfrm>
            <a:off x="7434932" y="210982"/>
            <a:ext cx="3154058" cy="472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 bwMode="auto">
          <a:xfrm>
            <a:off x="463818" y="49798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Отчетный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 bwMode="auto">
          <a:xfrm>
            <a:off x="305067" y="1952884"/>
            <a:ext cx="9825000" cy="4854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1.1. Приложения 1</a:t>
            </a:r>
            <a:r>
              <a:rPr lang="ru-RU">
                <a:latin typeface="Times New Roman"/>
                <a:ea typeface="Times New Roman"/>
                <a:cs typeface="Times New Roman"/>
              </a:rPr>
              <a:t>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>
                <a:latin typeface="Times New Roman"/>
                <a:ea typeface="Times New Roman"/>
                <a:cs typeface="Times New Roman"/>
              </a:rPr>
              <a:t>1.2. </a:t>
            </a:r>
            <a:r>
              <a:rPr lang="ru-RU">
                <a:solidFill>
                  <a:schemeClr val="tx1"/>
                </a:solidFill>
                <a:latin typeface="Times New Roman"/>
                <a:ea typeface="Times New Roman"/>
                <a:cs typeface="Times New Roman"/>
              </a:rPr>
              <a:t>Приложения 2</a:t>
            </a:r>
            <a:r>
              <a:rPr lang="ru-RU">
                <a:latin typeface="Times New Roman"/>
                <a:ea typeface="Times New Roman"/>
                <a:cs typeface="Times New Roman"/>
              </a:rPr>
              <a:t>.docx</a:t>
            </a:r>
            <a:endParaRPr>
              <a:latin typeface="Times New Roman"/>
              <a:ea typeface="Times New Roman"/>
              <a:cs typeface="Times New Roman"/>
            </a:endParaRPr>
          </a:p>
          <a:p>
            <a:pPr marL="457200" lvl="0" indent="0" algn="just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  <a:defRPr/>
            </a:pP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 bwMode="auto">
          <a:xfrm>
            <a:off x="305067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Приложения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97" name="Google Shape;297;g2c00a3e1a9a_0_23"/>
          <p:cNvSpPr/>
          <p:nvPr/>
        </p:nvSpPr>
        <p:spPr bwMode="auto"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 bwMode="auto"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Содержание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53" name="Google Shape;153;p2"/>
          <p:cNvSpPr txBox="1"/>
          <p:nvPr/>
        </p:nvSpPr>
        <p:spPr bwMode="auto">
          <a:xfrm>
            <a:off x="397655" y="1989259"/>
            <a:ext cx="9687299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1.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2.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Ознакомление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 инструментальными средствами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3.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Сбор </a:t>
            </a:r>
            <a:r>
              <a:rPr lang="ru-RU" sz="2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информации об объекте практики и анализ содержания источников</a:t>
            </a:r>
            <a:endParaRPr sz="23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4.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Экспериментально-практическая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работа. Приобретение необходимых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умений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практического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опыта работы по специальности в рамках освоения вида деятельности ВД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2. Осуществление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интеграции программных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модулей 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lvl="0" algn="just">
              <a:spcBef>
                <a:spcPts val="800"/>
              </a:spcBef>
              <a:buSzPts val="2500"/>
              <a:defRPr/>
            </a:pPr>
            <a:r>
              <a:rPr lang="ru-RU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</a:rPr>
              <a:t>5.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Обработка </a:t>
            </a:r>
            <a:r>
              <a:rPr lang="ru-RU" sz="23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и систематизация полученного фактического материала</a:t>
            </a: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3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 bwMode="auto"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Я, Разумнов Данила Николаевич, 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проходил(а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) 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производственную 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практику 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на базе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ООО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СИМУЛТЕХ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При выполнении индивидуального задания по практике решал(а) кейса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 по интеграции </a:t>
            </a:r>
            <a:r>
              <a:rPr sz="16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сущности, репозитория, маппера и эндпоинтов для работы с оценками и реализовать фильтрацию данных по критериям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Перед началом практики: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•	Принял(а) участие в организационном собрании по практике.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•	Ознакомил(а)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сь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 с комплектом шаблонов отчетной документации по практике.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>
                <a:latin typeface="Times New Roman"/>
                <a:ea typeface="Times New Roman"/>
                <a:cs typeface="Times New Roman"/>
              </a:rPr>
              <a:t>•	Уточнил(а) контакты руководителя практики от 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Образовательной/ Профильной </a:t>
            </a:r>
            <a:r>
              <a:rPr lang="ru-RU" sz="1600">
                <a:latin typeface="Times New Roman"/>
                <a:ea typeface="Times New Roman"/>
                <a:cs typeface="Times New Roman"/>
              </a:rPr>
              <a:t>организации, а также правила в отношении субординации, внешнего вида, графика работы, техники безопасности: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Требования к внешнему виду: официально-деловой стиль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.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График работы</a:t>
            </a:r>
            <a:r>
              <a:rPr lang="en-US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: </a:t>
            </a:r>
            <a:r>
              <a:rPr lang="ru-RU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10:00-1</a:t>
            </a:r>
            <a:r>
              <a:rPr lang="ru-RU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6:00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Круг обязанностей: практикант</a:t>
            </a:r>
            <a:endParaRPr sz="1600">
              <a:latin typeface="Times New Roman"/>
              <a:ea typeface="Times New Roman"/>
              <a:cs typeface="Times New Roman"/>
            </a:endParaRPr>
          </a:p>
          <a:p>
            <a:pPr marL="457200" lvl="0" indent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1600" b="0" i="0" u="none" strike="noStrike" cap="none" spc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Доступ к данным: Ограниченный</a:t>
            </a:r>
            <a:endParaRPr sz="16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2" name="Google Shape;162;p3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 bwMode="auto"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Организационный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 bwMode="auto">
          <a:xfrm>
            <a:off x="286313" y="814573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Правила внутреннего распорядка, правила и нормы охраны труда, 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3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техники безопасности при работе с вычислительной техникой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 bwMode="auto">
          <a:xfrm>
            <a:off x="424024" y="342510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Организационный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 bwMode="auto"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Ознакомиться с инструментальными средствами для выполнения 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производственной практики 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и осуществить предустановку программного обеспечения.</a:t>
            </a: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 bwMode="auto"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Ознакомление с ПО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0" name="Google Shape;170;g202f423d887_0_0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34237805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355173" y="2560637"/>
            <a:ext cx="2343150" cy="1457325"/>
          </a:xfrm>
          <a:prstGeom prst="rect">
            <a:avLst/>
          </a:prstGeom>
        </p:spPr>
      </p:pic>
      <p:pic>
        <p:nvPicPr>
          <p:cNvPr id="81479836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824673" y="2560637"/>
            <a:ext cx="6115050" cy="962025"/>
          </a:xfrm>
          <a:prstGeom prst="rect">
            <a:avLst/>
          </a:prstGeom>
        </p:spPr>
      </p:pic>
      <p:pic>
        <p:nvPicPr>
          <p:cNvPr id="156301733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180974" y="4152762"/>
            <a:ext cx="3124200" cy="1971675"/>
          </a:xfrm>
          <a:prstGeom prst="rect">
            <a:avLst/>
          </a:prstGeom>
        </p:spPr>
      </p:pic>
      <p:pic>
        <p:nvPicPr>
          <p:cNvPr id="166028419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3390900" y="3446462"/>
            <a:ext cx="6305550" cy="781050"/>
          </a:xfrm>
          <a:prstGeom prst="rect">
            <a:avLst/>
          </a:prstGeom>
        </p:spPr>
      </p:pic>
      <p:pic>
        <p:nvPicPr>
          <p:cNvPr id="910135315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543299" y="4227512"/>
            <a:ext cx="4372950" cy="20304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 bwMode="auto">
          <a:xfrm>
            <a:off x="424024" y="415964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Организационный этап</a:t>
            </a:r>
            <a:endParaRPr sz="3000">
              <a:latin typeface="Arial Black"/>
              <a:ea typeface="Arial"/>
              <a:cs typeface="Arial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 bwMode="auto"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  <a:defRPr/>
            </a:pPr>
            <a:endParaRPr sz="2000"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Сбор информации об объекте практики и анализ содержания источников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9" name="Google Shape;179;g202f423d887_0_12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0979020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88348" y="1961895"/>
            <a:ext cx="6799301" cy="450165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</a:t>
            </a:r>
            <a:r>
              <a:rPr lang="ru-RU" sz="3000">
                <a:latin typeface="Arial Black"/>
                <a:ea typeface="Arial"/>
                <a:cs typeface="Arial"/>
              </a:rPr>
              <a:t>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186" name="Google Shape;186;p5"/>
          <p:cNvSpPr txBox="1"/>
          <p:nvPr/>
        </p:nvSpPr>
        <p:spPr bwMode="auto">
          <a:xfrm>
            <a:off x="330702" y="1375940"/>
            <a:ext cx="10031995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код Java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87" name="Google Shape;187;p5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Интеграция модулей в программное обеспечение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31631689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212000" y="1648159"/>
            <a:ext cx="3134699" cy="5041993"/>
          </a:xfrm>
          <a:prstGeom prst="rect">
            <a:avLst/>
          </a:prstGeom>
        </p:spPr>
      </p:pic>
      <p:pic>
        <p:nvPicPr>
          <p:cNvPr id="97566642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681390" y="1648159"/>
            <a:ext cx="3363067" cy="50807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 bwMode="auto">
          <a:xfrm>
            <a:off x="368273" y="1897385"/>
            <a:ext cx="9960799" cy="396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  <a:defRPr/>
            </a:pPr>
            <a:r>
              <a:rPr lang="ru-RU" sz="2000">
                <a:latin typeface="Times New Roman"/>
                <a:ea typeface="Times New Roman"/>
                <a:cs typeface="Times New Roman"/>
              </a:rPr>
              <a:t>продемонстрировать </a:t>
            </a:r>
            <a:r>
              <a:rPr lang="ru-RU" sz="2000">
                <a:latin typeface="Times New Roman"/>
                <a:ea typeface="Times New Roman"/>
                <a:cs typeface="Times New Roman"/>
              </a:rPr>
              <a:t>итоговый </a:t>
            </a:r>
            <a:r>
              <a:rPr lang="ru-RU"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</a:rPr>
              <a:t>скриншот отладки разработанных модулей.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  <a:defRPr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 bwMode="auto">
          <a:xfrm>
            <a:off x="368273" y="375732"/>
            <a:ext cx="9687299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Этап </a:t>
            </a:r>
            <a:r>
              <a:rPr lang="ru-RU" sz="3000">
                <a:latin typeface="Arial Black"/>
                <a:ea typeface="Arial"/>
                <a:cs typeface="Arial"/>
              </a:rPr>
              <a:t>проектирования</a:t>
            </a:r>
            <a:endParaRPr sz="1800" b="0">
              <a:latin typeface="Arial"/>
              <a:ea typeface="Arial"/>
              <a:cs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 bwMode="auto"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Отладка программных модулей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36470617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3472" y="2653447"/>
            <a:ext cx="6028903" cy="1982904"/>
          </a:xfrm>
          <a:prstGeom prst="rect">
            <a:avLst/>
          </a:prstGeom>
        </p:spPr>
      </p:pic>
      <p:pic>
        <p:nvPicPr>
          <p:cNvPr id="88772905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63472" y="4636352"/>
            <a:ext cx="4744425" cy="1409969"/>
          </a:xfrm>
          <a:prstGeom prst="rect">
            <a:avLst/>
          </a:prstGeom>
        </p:spPr>
      </p:pic>
      <p:pic>
        <p:nvPicPr>
          <p:cNvPr id="130548373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912280" y="2398208"/>
            <a:ext cx="3908969" cy="428578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Проектный этап</a:t>
            </a:r>
            <a:br>
              <a:rPr lang="ru-RU" sz="3000">
                <a:latin typeface="Arial Black"/>
                <a:ea typeface="Arial"/>
                <a:cs typeface="Arial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</a:rPr>
            </a:b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 bwMode="auto"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  <a:p>
            <a:pPr marL="87311" lvl="0" indent="0" algn="l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Формирование отчетной документации по результатам работ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 b="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 bwMode="auto"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1800" b="1" u="sng">
                <a:latin typeface="Times New Roman"/>
                <a:ea typeface="Times New Roman"/>
                <a:cs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8922" algn="just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8922" algn="just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8922" algn="just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>
                <a:latin typeface="Times New Roman"/>
                <a:ea typeface="Times New Roman"/>
                <a:cs typeface="Times New Roman"/>
              </a:rPr>
              <a:t>Например: Результаты тестов приведены в табл. 4.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141922" algn="l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0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 bwMode="auto"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  <a:defRPr/>
            </a:pPr>
            <a:r>
              <a:rPr lang="ru-RU" sz="3000">
                <a:latin typeface="Arial Black"/>
                <a:ea typeface="Arial"/>
                <a:cs typeface="Arial"/>
              </a:rPr>
              <a:t>Проектный этап</a:t>
            </a:r>
            <a:br>
              <a:rPr lang="ru-RU" sz="3000">
                <a:latin typeface="Arial Black"/>
                <a:ea typeface="Arial"/>
                <a:cs typeface="Arial"/>
              </a:rPr>
            </a:br>
            <a:r>
              <a:rPr lang="ru-RU" sz="3600">
                <a:latin typeface="Times New Roman"/>
                <a:ea typeface="Times New Roman"/>
                <a:cs typeface="Times New Roman"/>
              </a:rPr>
              <a:t> </a:t>
            </a:r>
            <a:br>
              <a:rPr lang="ru-RU">
                <a:latin typeface="Times New Roman"/>
                <a:ea typeface="Times New Roman"/>
                <a:cs typeface="Times New Roman"/>
              </a:rPr>
            </a:br>
            <a:endParaRPr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 bwMode="auto"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  <a:p>
            <a:pPr marL="87311" lvl="0" indent="0" algn="l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  <a:defRPr/>
            </a:pPr>
            <a:r>
              <a:rPr lang="ru-RU" b="0">
                <a:solidFill>
                  <a:srgbClr val="E60000"/>
                </a:solidFill>
                <a:latin typeface="Arial"/>
                <a:ea typeface="Arial"/>
                <a:cs typeface="Arial"/>
              </a:rPr>
              <a:t>Формирование отчетной документации по результатам работ</a:t>
            </a:r>
            <a:endParaRPr b="0">
              <a:solidFill>
                <a:srgbClr val="E60000"/>
              </a:solidFill>
              <a:latin typeface="Arial"/>
              <a:ea typeface="Arial"/>
              <a:cs typeface="Arial"/>
            </a:endParaRPr>
          </a:p>
          <a:p>
            <a:pPr marL="87311" lv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pPr>
            <a:endParaRPr sz="1300" b="0">
              <a:solidFill>
                <a:srgbClr val="E6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 bwMode="auto"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 bwMode="auto">
          <a:xfrm>
            <a:off x="435731" y="1922162"/>
            <a:ext cx="10082400" cy="1203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r>
              <a:rPr lang="ru-RU" sz="1800" b="1" u="sng">
                <a:latin typeface="Times New Roman"/>
                <a:ea typeface="Times New Roman"/>
                <a:cs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3842" algn="just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3842" algn="just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263842" algn="just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  <a:defRPr/>
            </a:pPr>
            <a:r>
              <a:rPr lang="ru-RU" sz="1800">
                <a:latin typeface="Times New Roman"/>
                <a:ea typeface="Times New Roman"/>
                <a:cs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>
              <a:latin typeface="Times New Roman"/>
              <a:ea typeface="Times New Roman"/>
              <a:cs typeface="Times New Roman"/>
            </a:endParaRPr>
          </a:p>
          <a:p>
            <a:pPr marL="271462" lvl="0" indent="-130492" algn="l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pPr>
            <a:endParaRPr sz="2100">
              <a:latin typeface="Times New Roman"/>
              <a:ea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pPr>
            <a:endParaRPr sz="1700" b="1" u="sng">
              <a:latin typeface="Times New Roman"/>
              <a:ea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R7-Office/2024.1.1.375</Application>
  <DocSecurity>0</DocSecurity>
  <PresentationFormat>Произвольный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subject/>
  <dc:creator>Катя</dc:creator>
  <cp:keywords/>
  <dc:description/>
  <dc:identifier/>
  <dc:language/>
  <cp:lastModifiedBy>Данила Разумнов</cp:lastModifiedBy>
  <cp:revision>19</cp:revision>
  <dcterms:created xsi:type="dcterms:W3CDTF">2020-03-27T22:15:06Z</dcterms:created>
  <dcterms:modified xsi:type="dcterms:W3CDTF">2025-06-18T19:00:36Z</dcterms:modified>
  <cp:category/>
  <cp:contentStatus/>
  <cp:version/>
</cp:coreProperties>
</file>