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8" r:id="rId16"/>
    <p:sldId id="279" r:id="rId17"/>
    <p:sldId id="275" r:id="rId18"/>
    <p:sldId id="276" r:id="rId19"/>
    <p:sldId id="277" r:id="rId20"/>
    <p:sldId id="273" r:id="rId21"/>
    <p:sldId id="274" r:id="rId22"/>
  </p:sldIdLst>
  <p:sldSz cx="10693400" cy="7561263"/>
  <p:notesSz cx="6669088" cy="9928225"/>
  <p:embeddedFontLst>
    <p:embeddedFont>
      <p:font typeface="Arial Black" panose="020B0A04020102020204" pitchFamily="34" charset="0"/>
      <p:regular r:id="rId24"/>
      <p:bold r:id="rId25"/>
    </p:embeddedFont>
    <p:embeddedFont>
      <p:font typeface="Calibri" panose="020F0502020204030204" pitchFamily="3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296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2531">
          <p15:clr>
            <a:srgbClr val="A4A3A4"/>
          </p15:clr>
        </p15:guide>
        <p15:guide id="4" pos="3368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0" roundtripDataSignature="AMtx7miPjJux61L6IzM4ntjgaCOPDBAZF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1411" y="72"/>
      </p:cViewPr>
      <p:guideLst>
        <p:guide orient="horz" pos="2296"/>
        <p:guide pos="2880"/>
        <p:guide orient="horz" pos="2531"/>
        <p:guide pos="33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889938" cy="498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777607" y="0"/>
            <a:ext cx="2889938" cy="498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430091"/>
            <a:ext cx="2889938" cy="498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777607" y="9430091"/>
            <a:ext cx="2889938" cy="498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3" name="Google Shape;14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c2613dc383_0_45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1" name="Google Shape;221;g2c2613dc383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c2613dc383_0_67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9" name="Google Shape;229;g2c2613dc383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c2613dc383_0_94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7" name="Google Shape;237;g2c2613dc383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c2613dc383_0_74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5" name="Google Shape;245;g2c2613dc383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c2613dc383_0_83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3" name="Google Shape;253;g2c2613dc383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c2613dc383_0_83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3" name="Google Shape;253;g2c2613dc383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113635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c2613dc383_0_83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3" name="Google Shape;253;g2c2613dc383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981355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bf727242c8_0_0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g2bf727242c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855111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bf727242c8_0_7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g2bf727242c8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226606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bf727242c8_0_14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g2bf727242c8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325958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0" name="Google Shape;15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4" name="Google Shape;28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c00a3e1a9a_0_23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2" name="Google Shape;292;g2c00a3e1a9a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7" name="Google Shape;1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02f423d887_0_0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5" name="Google Shape;165;g202f423d88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02f423d887_0_12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4" name="Google Shape;174;g202f423d887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5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3" name="Google Shape;18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c2613dc383_0_6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3" name="Google Shape;193;g2c2613dc383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c2613dc383_0_21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3" name="Google Shape;203;g2c2613dc38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c2613dc383_0_32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1" name="Google Shape;211;g2c2613dc383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Титульный слайд">
  <p:cSld name="1_Титульный слайд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6"/>
          <p:cNvSpPr/>
          <p:nvPr/>
        </p:nvSpPr>
        <p:spPr>
          <a:xfrm>
            <a:off x="0" y="1404367"/>
            <a:ext cx="10693400" cy="4968551"/>
          </a:xfrm>
          <a:prstGeom prst="rect">
            <a:avLst/>
          </a:prstGeom>
          <a:solidFill>
            <a:srgbClr val="2B314F">
              <a:alpha val="60000"/>
            </a:srgbClr>
          </a:solidFill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16"/>
          <p:cNvSpPr/>
          <p:nvPr/>
        </p:nvSpPr>
        <p:spPr>
          <a:xfrm>
            <a:off x="0" y="3755251"/>
            <a:ext cx="151490" cy="133288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" name="Google Shape;18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46767" y="679218"/>
            <a:ext cx="3127375" cy="5730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16"/>
          <p:cNvSpPr txBox="1">
            <a:spLocks noGrp="1"/>
          </p:cNvSpPr>
          <p:nvPr>
            <p:ph type="ctrTitle"/>
          </p:nvPr>
        </p:nvSpPr>
        <p:spPr>
          <a:xfrm>
            <a:off x="491784" y="3348583"/>
            <a:ext cx="9679452" cy="1915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Arial Black"/>
              <a:buNone/>
              <a:defRPr sz="5500" b="1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6"/>
          <p:cNvSpPr txBox="1">
            <a:spLocks noGrp="1"/>
          </p:cNvSpPr>
          <p:nvPr>
            <p:ph type="body" idx="1"/>
          </p:nvPr>
        </p:nvSpPr>
        <p:spPr>
          <a:xfrm>
            <a:off x="474666" y="5386216"/>
            <a:ext cx="9768578" cy="453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lt1"/>
              </a:buClr>
              <a:buSzPts val="2300"/>
              <a:buNone/>
              <a:defRPr sz="23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5"/>
          <p:cNvSpPr txBox="1">
            <a:spLocks noGrp="1"/>
          </p:cNvSpPr>
          <p:nvPr>
            <p:ph type="title"/>
          </p:nvPr>
        </p:nvSpPr>
        <p:spPr>
          <a:xfrm>
            <a:off x="729602" y="1885067"/>
            <a:ext cx="9223058" cy="3145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100"/>
              <a:buFont typeface="Calibri"/>
              <a:buNone/>
              <a:defRPr sz="5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25"/>
          <p:cNvSpPr txBox="1">
            <a:spLocks noGrp="1"/>
          </p:cNvSpPr>
          <p:nvPr>
            <p:ph type="body" idx="1"/>
          </p:nvPr>
        </p:nvSpPr>
        <p:spPr>
          <a:xfrm>
            <a:off x="729602" y="5060097"/>
            <a:ext cx="9223058" cy="1654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888888"/>
              </a:buClr>
              <a:buSzPts val="2100"/>
              <a:buNone/>
              <a:defRPr sz="21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700"/>
              <a:buNone/>
              <a:defRPr sz="17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1" name="Google Shape;91;p25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5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5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6"/>
          <p:cNvSpPr txBox="1">
            <a:spLocks noGrp="1"/>
          </p:cNvSpPr>
          <p:nvPr>
            <p:ph type="title"/>
          </p:nvPr>
        </p:nvSpPr>
        <p:spPr>
          <a:xfrm>
            <a:off x="735171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6"/>
          <p:cNvSpPr txBox="1">
            <a:spLocks noGrp="1"/>
          </p:cNvSpPr>
          <p:nvPr>
            <p:ph type="body" idx="1"/>
          </p:nvPr>
        </p:nvSpPr>
        <p:spPr>
          <a:xfrm>
            <a:off x="735171" y="2012836"/>
            <a:ext cx="4544695" cy="4797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7" name="Google Shape;97;p26"/>
          <p:cNvSpPr txBox="1">
            <a:spLocks noGrp="1"/>
          </p:cNvSpPr>
          <p:nvPr>
            <p:ph type="body" idx="2"/>
          </p:nvPr>
        </p:nvSpPr>
        <p:spPr>
          <a:xfrm>
            <a:off x="5413534" y="2012836"/>
            <a:ext cx="4544695" cy="4797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8" name="Google Shape;98;p26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6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6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7"/>
          <p:cNvSpPr txBox="1">
            <a:spLocks noGrp="1"/>
          </p:cNvSpPr>
          <p:nvPr>
            <p:ph type="title"/>
          </p:nvPr>
        </p:nvSpPr>
        <p:spPr>
          <a:xfrm>
            <a:off x="736564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7"/>
          <p:cNvSpPr txBox="1">
            <a:spLocks noGrp="1"/>
          </p:cNvSpPr>
          <p:nvPr>
            <p:ph type="body" idx="1"/>
          </p:nvPr>
        </p:nvSpPr>
        <p:spPr>
          <a:xfrm>
            <a:off x="736565" y="1853560"/>
            <a:ext cx="4523809" cy="908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 b="1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  <p:sp>
        <p:nvSpPr>
          <p:cNvPr id="104" name="Google Shape;104;p27"/>
          <p:cNvSpPr txBox="1">
            <a:spLocks noGrp="1"/>
          </p:cNvSpPr>
          <p:nvPr>
            <p:ph type="body" idx="2"/>
          </p:nvPr>
        </p:nvSpPr>
        <p:spPr>
          <a:xfrm>
            <a:off x="736565" y="2761961"/>
            <a:ext cx="4523809" cy="4062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5" name="Google Shape;105;p27"/>
          <p:cNvSpPr txBox="1">
            <a:spLocks noGrp="1"/>
          </p:cNvSpPr>
          <p:nvPr>
            <p:ph type="body" idx="3"/>
          </p:nvPr>
        </p:nvSpPr>
        <p:spPr>
          <a:xfrm>
            <a:off x="5413534" y="1853560"/>
            <a:ext cx="4546088" cy="908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 b="1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  <p:sp>
        <p:nvSpPr>
          <p:cNvPr id="106" name="Google Shape;106;p27"/>
          <p:cNvSpPr txBox="1">
            <a:spLocks noGrp="1"/>
          </p:cNvSpPr>
          <p:nvPr>
            <p:ph type="body" idx="4"/>
          </p:nvPr>
        </p:nvSpPr>
        <p:spPr>
          <a:xfrm>
            <a:off x="5413534" y="2761961"/>
            <a:ext cx="4546088" cy="4062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7" name="Google Shape;107;p27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7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7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8"/>
          <p:cNvSpPr txBox="1">
            <a:spLocks noGrp="1"/>
          </p:cNvSpPr>
          <p:nvPr>
            <p:ph type="title"/>
          </p:nvPr>
        </p:nvSpPr>
        <p:spPr>
          <a:xfrm>
            <a:off x="735171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8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8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8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9"/>
          <p:cNvSpPr txBox="1">
            <a:spLocks noGrp="1"/>
          </p:cNvSpPr>
          <p:nvPr>
            <p:ph type="title"/>
          </p:nvPr>
        </p:nvSpPr>
        <p:spPr>
          <a:xfrm>
            <a:off x="736564" y="504084"/>
            <a:ext cx="3448900" cy="1764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None/>
              <a:defRPr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9"/>
          <p:cNvSpPr txBox="1">
            <a:spLocks noGrp="1"/>
          </p:cNvSpPr>
          <p:nvPr>
            <p:ph type="body" idx="1"/>
          </p:nvPr>
        </p:nvSpPr>
        <p:spPr>
          <a:xfrm>
            <a:off x="4546088" y="1088683"/>
            <a:ext cx="5413534" cy="5373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40005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 sz="2700"/>
            </a:lvl1pPr>
            <a:lvl2pPr marL="914400" lvl="1" indent="-3810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2pPr>
            <a:lvl3pPr marL="1371600" lvl="2" indent="-36195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3pPr>
            <a:lvl4pPr marL="1828800" lvl="3" indent="-33655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4pPr>
            <a:lvl5pPr marL="2286000" lvl="4" indent="-33655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5pPr>
            <a:lvl6pPr marL="2743200" lvl="5" indent="-33655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6pPr>
            <a:lvl7pPr marL="3200400" lvl="6" indent="-33655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7pPr>
            <a:lvl8pPr marL="3657600" lvl="7" indent="-33655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8pPr>
            <a:lvl9pPr marL="4114800" lvl="8" indent="-33655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9pPr>
          </a:lstStyle>
          <a:p>
            <a:endParaRPr/>
          </a:p>
        </p:txBody>
      </p:sp>
      <p:sp>
        <p:nvSpPr>
          <p:cNvPr id="118" name="Google Shape;118;p29"/>
          <p:cNvSpPr txBox="1">
            <a:spLocks noGrp="1"/>
          </p:cNvSpPr>
          <p:nvPr>
            <p:ph type="body" idx="2"/>
          </p:nvPr>
        </p:nvSpPr>
        <p:spPr>
          <a:xfrm>
            <a:off x="736564" y="2268379"/>
            <a:ext cx="3448900" cy="4202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9" name="Google Shape;119;p29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9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9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0"/>
          <p:cNvSpPr txBox="1">
            <a:spLocks noGrp="1"/>
          </p:cNvSpPr>
          <p:nvPr>
            <p:ph type="title"/>
          </p:nvPr>
        </p:nvSpPr>
        <p:spPr>
          <a:xfrm>
            <a:off x="736564" y="504084"/>
            <a:ext cx="3448900" cy="1764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None/>
              <a:defRPr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30"/>
          <p:cNvSpPr>
            <a:spLocks noGrp="1"/>
          </p:cNvSpPr>
          <p:nvPr>
            <p:ph type="pic" idx="2"/>
          </p:nvPr>
        </p:nvSpPr>
        <p:spPr>
          <a:xfrm>
            <a:off x="4546088" y="1088683"/>
            <a:ext cx="5413534" cy="5373398"/>
          </a:xfrm>
          <a:prstGeom prst="rect">
            <a:avLst/>
          </a:prstGeom>
          <a:noFill/>
          <a:ln>
            <a:noFill/>
          </a:ln>
        </p:spPr>
      </p:sp>
      <p:sp>
        <p:nvSpPr>
          <p:cNvPr id="125" name="Google Shape;125;p30"/>
          <p:cNvSpPr txBox="1">
            <a:spLocks noGrp="1"/>
          </p:cNvSpPr>
          <p:nvPr>
            <p:ph type="body" idx="1"/>
          </p:nvPr>
        </p:nvSpPr>
        <p:spPr>
          <a:xfrm>
            <a:off x="736564" y="2268379"/>
            <a:ext cx="3448900" cy="4202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26" name="Google Shape;126;p30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30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30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1"/>
          <p:cNvSpPr txBox="1">
            <a:spLocks noGrp="1"/>
          </p:cNvSpPr>
          <p:nvPr>
            <p:ph type="title"/>
          </p:nvPr>
        </p:nvSpPr>
        <p:spPr>
          <a:xfrm>
            <a:off x="735171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31"/>
          <p:cNvSpPr txBox="1">
            <a:spLocks noGrp="1"/>
          </p:cNvSpPr>
          <p:nvPr>
            <p:ph type="body" idx="1"/>
          </p:nvPr>
        </p:nvSpPr>
        <p:spPr>
          <a:xfrm rot="5400000">
            <a:off x="2947924" y="-199917"/>
            <a:ext cx="4797552" cy="9223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2" name="Google Shape;132;p31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31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31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2"/>
          <p:cNvSpPr txBox="1">
            <a:spLocks noGrp="1"/>
          </p:cNvSpPr>
          <p:nvPr>
            <p:ph type="title"/>
          </p:nvPr>
        </p:nvSpPr>
        <p:spPr>
          <a:xfrm rot="5400000">
            <a:off x="5601437" y="2453595"/>
            <a:ext cx="6407821" cy="2305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32"/>
          <p:cNvSpPr txBox="1">
            <a:spLocks noGrp="1"/>
          </p:cNvSpPr>
          <p:nvPr>
            <p:ph type="body" idx="1"/>
          </p:nvPr>
        </p:nvSpPr>
        <p:spPr>
          <a:xfrm rot="5400000">
            <a:off x="923075" y="214664"/>
            <a:ext cx="6407821" cy="6783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8" name="Google Shape;138;p32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32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32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>
  <p:cSld name="Пустой слайд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7"/>
          <p:cNvSpPr/>
          <p:nvPr/>
        </p:nvSpPr>
        <p:spPr>
          <a:xfrm>
            <a:off x="0" y="1795828"/>
            <a:ext cx="10693400" cy="479311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17"/>
          <p:cNvSpPr txBox="1">
            <a:spLocks noGrp="1"/>
          </p:cNvSpPr>
          <p:nvPr>
            <p:ph type="sldNum" idx="12"/>
          </p:nvPr>
        </p:nvSpPr>
        <p:spPr>
          <a:xfrm>
            <a:off x="295286" y="6950712"/>
            <a:ext cx="1935669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25" name="Google Shape;25;p17"/>
          <p:cNvSpPr/>
          <p:nvPr/>
        </p:nvSpPr>
        <p:spPr>
          <a:xfrm>
            <a:off x="0" y="218297"/>
            <a:ext cx="125720" cy="1255702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" name="Google Shape;26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17"/>
          <p:cNvSpPr txBox="1">
            <a:spLocks noGrp="1"/>
          </p:cNvSpPr>
          <p:nvPr>
            <p:ph type="title"/>
          </p:nvPr>
        </p:nvSpPr>
        <p:spPr>
          <a:xfrm>
            <a:off x="532673" y="561291"/>
            <a:ext cx="9687193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/>
              <a:buNone/>
              <a:defRPr sz="4100" b="1">
                <a:solidFill>
                  <a:srgbClr val="E6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7"/>
          <p:cNvSpPr txBox="1">
            <a:spLocks noGrp="1"/>
          </p:cNvSpPr>
          <p:nvPr>
            <p:ph type="body" idx="1"/>
          </p:nvPr>
        </p:nvSpPr>
        <p:spPr>
          <a:xfrm>
            <a:off x="394963" y="2919243"/>
            <a:ext cx="9824904" cy="3488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17"/>
          <p:cNvSpPr txBox="1">
            <a:spLocks noGrp="1"/>
          </p:cNvSpPr>
          <p:nvPr>
            <p:ph type="body" idx="2"/>
          </p:nvPr>
        </p:nvSpPr>
        <p:spPr>
          <a:xfrm>
            <a:off x="394963" y="2124447"/>
            <a:ext cx="9824904" cy="421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 sz="1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Заголовок раздела">
  <p:cSld name="1_Заголовок раздела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oogle Shape;31;p18" descr="D:\_DEN\_ПРОЕКТЫ\_МФПА\Университет СИНЕРГИЯ\презентации\Рисунок1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0725898" cy="756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32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0977" y="1001906"/>
            <a:ext cx="2610490" cy="461634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18"/>
          <p:cNvSpPr txBox="1">
            <a:spLocks noGrp="1"/>
          </p:cNvSpPr>
          <p:nvPr>
            <p:ph type="ctrTitle"/>
          </p:nvPr>
        </p:nvSpPr>
        <p:spPr>
          <a:xfrm>
            <a:off x="546766" y="2196455"/>
            <a:ext cx="9599868" cy="3807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Arial Black"/>
              <a:buNone/>
              <a:defRPr sz="5000" b="1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Пустой слайд">
  <p:cSld name="5_Пустой слайд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9"/>
          <p:cNvSpPr txBox="1">
            <a:spLocks noGrp="1"/>
          </p:cNvSpPr>
          <p:nvPr>
            <p:ph type="sldNum" idx="12"/>
          </p:nvPr>
        </p:nvSpPr>
        <p:spPr>
          <a:xfrm>
            <a:off x="295286" y="6950712"/>
            <a:ext cx="1935669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36" name="Google Shape;36;p19"/>
          <p:cNvSpPr/>
          <p:nvPr/>
        </p:nvSpPr>
        <p:spPr>
          <a:xfrm>
            <a:off x="0" y="218297"/>
            <a:ext cx="125720" cy="1255702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" name="Google Shape;37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19"/>
          <p:cNvSpPr txBox="1">
            <a:spLocks noGrp="1"/>
          </p:cNvSpPr>
          <p:nvPr>
            <p:ph type="title"/>
          </p:nvPr>
        </p:nvSpPr>
        <p:spPr>
          <a:xfrm>
            <a:off x="532673" y="561291"/>
            <a:ext cx="9687193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/>
              <a:buNone/>
              <a:defRPr sz="4100" b="1">
                <a:solidFill>
                  <a:srgbClr val="E6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9"/>
          <p:cNvSpPr txBox="1">
            <a:spLocks noGrp="1"/>
          </p:cNvSpPr>
          <p:nvPr>
            <p:ph type="body" idx="1"/>
          </p:nvPr>
        </p:nvSpPr>
        <p:spPr>
          <a:xfrm>
            <a:off x="394963" y="2700511"/>
            <a:ext cx="9824904" cy="37075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9"/>
          <p:cNvSpPr txBox="1">
            <a:spLocks noGrp="1"/>
          </p:cNvSpPr>
          <p:nvPr>
            <p:ph type="body" idx="2"/>
          </p:nvPr>
        </p:nvSpPr>
        <p:spPr>
          <a:xfrm>
            <a:off x="394963" y="2124447"/>
            <a:ext cx="9824904" cy="421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 sz="1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Пустой слайд">
  <p:cSld name="2_Пустой слайд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0"/>
          <p:cNvSpPr txBox="1">
            <a:spLocks noGrp="1"/>
          </p:cNvSpPr>
          <p:nvPr>
            <p:ph type="sldNum" idx="12"/>
          </p:nvPr>
        </p:nvSpPr>
        <p:spPr>
          <a:xfrm>
            <a:off x="295286" y="6950712"/>
            <a:ext cx="1935669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43" name="Google Shape;43;p20"/>
          <p:cNvSpPr/>
          <p:nvPr/>
        </p:nvSpPr>
        <p:spPr>
          <a:xfrm>
            <a:off x="0" y="218297"/>
            <a:ext cx="125720" cy="1255702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4" name="Google Shape;44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20"/>
          <p:cNvSpPr txBox="1">
            <a:spLocks noGrp="1"/>
          </p:cNvSpPr>
          <p:nvPr>
            <p:ph type="title"/>
          </p:nvPr>
        </p:nvSpPr>
        <p:spPr>
          <a:xfrm>
            <a:off x="532673" y="561291"/>
            <a:ext cx="9687193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/>
              <a:buNone/>
              <a:defRPr sz="4100" b="1">
                <a:solidFill>
                  <a:srgbClr val="E6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20"/>
          <p:cNvSpPr txBox="1">
            <a:spLocks noGrp="1"/>
          </p:cNvSpPr>
          <p:nvPr>
            <p:ph type="body" idx="1"/>
          </p:nvPr>
        </p:nvSpPr>
        <p:spPr>
          <a:xfrm>
            <a:off x="394962" y="2141571"/>
            <a:ext cx="9824905" cy="4424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Пустой слайд">
  <p:cSld name="4_Пустой слайд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1"/>
          <p:cNvSpPr txBox="1">
            <a:spLocks noGrp="1"/>
          </p:cNvSpPr>
          <p:nvPr>
            <p:ph type="sldNum" idx="12"/>
          </p:nvPr>
        </p:nvSpPr>
        <p:spPr>
          <a:xfrm>
            <a:off x="295286" y="6950712"/>
            <a:ext cx="1935669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49" name="Google Shape;49;p21"/>
          <p:cNvSpPr/>
          <p:nvPr/>
        </p:nvSpPr>
        <p:spPr>
          <a:xfrm>
            <a:off x="0" y="218297"/>
            <a:ext cx="125720" cy="1255702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0" name="Google Shape;50;p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21"/>
          <p:cNvSpPr txBox="1">
            <a:spLocks noGrp="1"/>
          </p:cNvSpPr>
          <p:nvPr>
            <p:ph type="body" idx="1"/>
          </p:nvPr>
        </p:nvSpPr>
        <p:spPr>
          <a:xfrm>
            <a:off x="324212" y="3559861"/>
            <a:ext cx="3154337" cy="3006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21"/>
          <p:cNvSpPr txBox="1">
            <a:spLocks noGrp="1"/>
          </p:cNvSpPr>
          <p:nvPr>
            <p:ph type="body" idx="2"/>
          </p:nvPr>
        </p:nvSpPr>
        <p:spPr>
          <a:xfrm>
            <a:off x="324212" y="2141571"/>
            <a:ext cx="3154337" cy="1276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 sz="1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  <p:sp>
        <p:nvSpPr>
          <p:cNvPr id="53" name="Google Shape;53;p21"/>
          <p:cNvSpPr txBox="1">
            <a:spLocks noGrp="1"/>
          </p:cNvSpPr>
          <p:nvPr>
            <p:ph type="body" idx="3"/>
          </p:nvPr>
        </p:nvSpPr>
        <p:spPr>
          <a:xfrm>
            <a:off x="3741209" y="3559861"/>
            <a:ext cx="3154337" cy="3006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21"/>
          <p:cNvSpPr txBox="1">
            <a:spLocks noGrp="1"/>
          </p:cNvSpPr>
          <p:nvPr>
            <p:ph type="body" idx="4"/>
          </p:nvPr>
        </p:nvSpPr>
        <p:spPr>
          <a:xfrm>
            <a:off x="3741209" y="2141571"/>
            <a:ext cx="3154337" cy="1276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 sz="1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  <p:sp>
        <p:nvSpPr>
          <p:cNvPr id="55" name="Google Shape;55;p21"/>
          <p:cNvSpPr txBox="1">
            <a:spLocks noGrp="1"/>
          </p:cNvSpPr>
          <p:nvPr>
            <p:ph type="body" idx="5"/>
          </p:nvPr>
        </p:nvSpPr>
        <p:spPr>
          <a:xfrm>
            <a:off x="7158207" y="3559861"/>
            <a:ext cx="3154337" cy="3006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21"/>
          <p:cNvSpPr txBox="1">
            <a:spLocks noGrp="1"/>
          </p:cNvSpPr>
          <p:nvPr>
            <p:ph type="body" idx="6"/>
          </p:nvPr>
        </p:nvSpPr>
        <p:spPr>
          <a:xfrm>
            <a:off x="7158207" y="2141571"/>
            <a:ext cx="3154337" cy="1276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 sz="1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  <p:sp>
        <p:nvSpPr>
          <p:cNvPr id="57" name="Google Shape;57;p21"/>
          <p:cNvSpPr txBox="1">
            <a:spLocks noGrp="1"/>
          </p:cNvSpPr>
          <p:nvPr>
            <p:ph type="title"/>
          </p:nvPr>
        </p:nvSpPr>
        <p:spPr>
          <a:xfrm>
            <a:off x="532674" y="561291"/>
            <a:ext cx="9779870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/>
              <a:buNone/>
              <a:defRPr sz="4100" b="1">
                <a:solidFill>
                  <a:srgbClr val="E6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Пустой слайд">
  <p:cSld name="3_Пустой слайд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2"/>
          <p:cNvSpPr/>
          <p:nvPr/>
        </p:nvSpPr>
        <p:spPr>
          <a:xfrm>
            <a:off x="7759261" y="2470407"/>
            <a:ext cx="2359400" cy="409039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22"/>
          <p:cNvSpPr txBox="1">
            <a:spLocks noGrp="1"/>
          </p:cNvSpPr>
          <p:nvPr>
            <p:ph type="sldNum" idx="12"/>
          </p:nvPr>
        </p:nvSpPr>
        <p:spPr>
          <a:xfrm>
            <a:off x="295286" y="6950712"/>
            <a:ext cx="1935669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61" name="Google Shape;61;p22"/>
          <p:cNvSpPr/>
          <p:nvPr/>
        </p:nvSpPr>
        <p:spPr>
          <a:xfrm>
            <a:off x="0" y="218297"/>
            <a:ext cx="125720" cy="1255702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2" name="Google Shape;62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22"/>
          <p:cNvSpPr/>
          <p:nvPr/>
        </p:nvSpPr>
        <p:spPr>
          <a:xfrm>
            <a:off x="7222" y="252239"/>
            <a:ext cx="125720" cy="1815708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22"/>
          <p:cNvSpPr txBox="1">
            <a:spLocks noGrp="1"/>
          </p:cNvSpPr>
          <p:nvPr>
            <p:ph type="title"/>
          </p:nvPr>
        </p:nvSpPr>
        <p:spPr>
          <a:xfrm>
            <a:off x="562355" y="1133896"/>
            <a:ext cx="9499375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/>
              <a:buNone/>
              <a:defRPr sz="4100" b="1">
                <a:solidFill>
                  <a:srgbClr val="E6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2"/>
          <p:cNvSpPr txBox="1">
            <a:spLocks noGrp="1"/>
          </p:cNvSpPr>
          <p:nvPr>
            <p:ph type="body" idx="1"/>
          </p:nvPr>
        </p:nvSpPr>
        <p:spPr>
          <a:xfrm>
            <a:off x="562355" y="489910"/>
            <a:ext cx="949937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457200" lvl="0" indent="-355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E60000"/>
              </a:buClr>
              <a:buSzPts val="2000"/>
              <a:buChar char="•"/>
              <a:defRPr sz="2000" b="1">
                <a:solidFill>
                  <a:srgbClr val="E6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22"/>
          <p:cNvSpPr txBox="1">
            <a:spLocks noGrp="1"/>
          </p:cNvSpPr>
          <p:nvPr>
            <p:ph type="body" idx="2"/>
          </p:nvPr>
        </p:nvSpPr>
        <p:spPr>
          <a:xfrm>
            <a:off x="645691" y="5058739"/>
            <a:ext cx="2304000" cy="1502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7" name="Google Shape;67;p22"/>
          <p:cNvSpPr txBox="1">
            <a:spLocks noGrp="1"/>
          </p:cNvSpPr>
          <p:nvPr>
            <p:ph type="body" idx="3"/>
          </p:nvPr>
        </p:nvSpPr>
        <p:spPr>
          <a:xfrm>
            <a:off x="3017334" y="5058739"/>
            <a:ext cx="2304000" cy="1502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22"/>
          <p:cNvSpPr txBox="1">
            <a:spLocks noGrp="1"/>
          </p:cNvSpPr>
          <p:nvPr>
            <p:ph type="body" idx="4"/>
          </p:nvPr>
        </p:nvSpPr>
        <p:spPr>
          <a:xfrm>
            <a:off x="5388977" y="5058739"/>
            <a:ext cx="2304000" cy="1502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9" name="Google Shape;69;p22"/>
          <p:cNvSpPr/>
          <p:nvPr/>
        </p:nvSpPr>
        <p:spPr>
          <a:xfrm>
            <a:off x="648087" y="4846672"/>
            <a:ext cx="7043531" cy="5166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22"/>
          <p:cNvSpPr txBox="1">
            <a:spLocks noGrp="1"/>
          </p:cNvSpPr>
          <p:nvPr>
            <p:ph type="body" idx="5"/>
          </p:nvPr>
        </p:nvSpPr>
        <p:spPr>
          <a:xfrm>
            <a:off x="7757731" y="2484487"/>
            <a:ext cx="2304000" cy="2925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FF0000"/>
              </a:buClr>
              <a:buSzPts val="1400"/>
              <a:buNone/>
              <a:defRPr sz="1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  <p:sp>
        <p:nvSpPr>
          <p:cNvPr id="71" name="Google Shape;71;p22"/>
          <p:cNvSpPr txBox="1">
            <a:spLocks noGrp="1"/>
          </p:cNvSpPr>
          <p:nvPr>
            <p:ph type="body" idx="6"/>
          </p:nvPr>
        </p:nvSpPr>
        <p:spPr>
          <a:xfrm>
            <a:off x="7759260" y="2945191"/>
            <a:ext cx="2311011" cy="3462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2" name="Google Shape;72;p22"/>
          <p:cNvSpPr txBox="1">
            <a:spLocks noGrp="1"/>
          </p:cNvSpPr>
          <p:nvPr>
            <p:ph type="body" idx="7"/>
          </p:nvPr>
        </p:nvSpPr>
        <p:spPr>
          <a:xfrm>
            <a:off x="665571" y="2470407"/>
            <a:ext cx="2304000" cy="2376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22"/>
          <p:cNvSpPr txBox="1">
            <a:spLocks noGrp="1"/>
          </p:cNvSpPr>
          <p:nvPr>
            <p:ph type="body" idx="8"/>
          </p:nvPr>
        </p:nvSpPr>
        <p:spPr>
          <a:xfrm>
            <a:off x="3037214" y="2470407"/>
            <a:ext cx="2304000" cy="2376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22"/>
          <p:cNvSpPr txBox="1">
            <a:spLocks noGrp="1"/>
          </p:cNvSpPr>
          <p:nvPr>
            <p:ph type="body" idx="9"/>
          </p:nvPr>
        </p:nvSpPr>
        <p:spPr>
          <a:xfrm>
            <a:off x="5408857" y="2470407"/>
            <a:ext cx="2304000" cy="2376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3"/>
          <p:cNvSpPr txBox="1">
            <a:spLocks noGrp="1"/>
          </p:cNvSpPr>
          <p:nvPr>
            <p:ph type="ctrTitle"/>
          </p:nvPr>
        </p:nvSpPr>
        <p:spPr>
          <a:xfrm>
            <a:off x="1336675" y="1237457"/>
            <a:ext cx="8020050" cy="2632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100"/>
              <a:buFont typeface="Calibri"/>
              <a:buNone/>
              <a:defRPr sz="5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3"/>
          <p:cNvSpPr txBox="1">
            <a:spLocks noGrp="1"/>
          </p:cNvSpPr>
          <p:nvPr>
            <p:ph type="subTitle" idx="1"/>
          </p:nvPr>
        </p:nvSpPr>
        <p:spPr>
          <a:xfrm>
            <a:off x="1336675" y="3971414"/>
            <a:ext cx="8020050" cy="1825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/>
            </a:lvl1pPr>
            <a:lvl2pPr lvl="1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/>
            </a:lvl2pPr>
            <a:lvl3pPr lvl="2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3pPr>
            <a:lvl4pPr lvl="3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lvl="4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lvl="5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6pPr>
            <a:lvl7pPr lvl="6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7pPr>
            <a:lvl8pPr lvl="7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8pPr>
            <a:lvl9pPr lvl="8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78" name="Google Shape;78;p23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3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3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4"/>
          <p:cNvSpPr txBox="1">
            <a:spLocks noGrp="1"/>
          </p:cNvSpPr>
          <p:nvPr>
            <p:ph type="title"/>
          </p:nvPr>
        </p:nvSpPr>
        <p:spPr>
          <a:xfrm>
            <a:off x="735171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4"/>
          <p:cNvSpPr txBox="1">
            <a:spLocks noGrp="1"/>
          </p:cNvSpPr>
          <p:nvPr>
            <p:ph type="body" idx="1"/>
          </p:nvPr>
        </p:nvSpPr>
        <p:spPr>
          <a:xfrm>
            <a:off x="735171" y="2012836"/>
            <a:ext cx="9223058" cy="4797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24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4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24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87" name="Google Shape;87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795265" y="280935"/>
            <a:ext cx="1512396" cy="2771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 txBox="1">
            <a:spLocks noGrp="1"/>
          </p:cNvSpPr>
          <p:nvPr>
            <p:ph type="title"/>
          </p:nvPr>
        </p:nvSpPr>
        <p:spPr>
          <a:xfrm>
            <a:off x="735171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Calibri"/>
              <a:buNone/>
              <a:defRPr sz="3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5"/>
          <p:cNvSpPr txBox="1">
            <a:spLocks noGrp="1"/>
          </p:cNvSpPr>
          <p:nvPr>
            <p:ph type="body" idx="1"/>
          </p:nvPr>
        </p:nvSpPr>
        <p:spPr>
          <a:xfrm>
            <a:off x="735171" y="2012836"/>
            <a:ext cx="9223058" cy="4797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6195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655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2385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2385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2385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2385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5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5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5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4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urait.ru/bcode/514585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restaurant.org/" TargetMode="External"/><Relationship Id="rId5" Type="http://schemas.openxmlformats.org/officeDocument/2006/relationships/hyperlink" Target="https://biblioclub.ru/index.php?page=book&amp;id=598404" TargetMode="External"/><Relationship Id="rId4" Type="http://schemas.openxmlformats.org/officeDocument/2006/relationships/hyperlink" Target="https://urait.ru/bcode/518499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"/>
          <p:cNvSpPr txBox="1">
            <a:spLocks noGrp="1"/>
          </p:cNvSpPr>
          <p:nvPr>
            <p:ph type="ctrTitle"/>
          </p:nvPr>
        </p:nvSpPr>
        <p:spPr>
          <a:xfrm>
            <a:off x="450156" y="2844527"/>
            <a:ext cx="9679452" cy="2843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 Black"/>
              <a:buNone/>
            </a:pPr>
            <a:r>
              <a:rPr lang="ru-RU" sz="2100" dirty="0"/>
              <a:t>ОТЧЕТ </a:t>
            </a:r>
            <a:br>
              <a:rPr lang="ru-RU" sz="2100" dirty="0"/>
            </a:br>
            <a:r>
              <a:rPr lang="ru-RU" sz="2100" dirty="0"/>
              <a:t>о прохождении учебной практики </a:t>
            </a:r>
            <a:br>
              <a:rPr lang="ru-RU" sz="2100" dirty="0"/>
            </a:br>
            <a:r>
              <a:rPr lang="ru-RU" sz="2100" dirty="0"/>
              <a:t/>
            </a:r>
            <a:br>
              <a:rPr lang="ru-RU" sz="2100" dirty="0"/>
            </a:br>
            <a:r>
              <a:rPr lang="ru-RU" sz="2000" dirty="0"/>
              <a:t>по профессиональному модулю</a:t>
            </a:r>
            <a:br>
              <a:rPr lang="ru-RU" sz="2000" dirty="0"/>
            </a:br>
            <a:r>
              <a:rPr lang="ru-RU" sz="2000" dirty="0"/>
              <a:t>ПМ.02 Осуществление интеграции программных модулей</a:t>
            </a:r>
            <a:br>
              <a:rPr lang="ru-RU" sz="2000" dirty="0"/>
            </a:br>
            <a:r>
              <a:rPr lang="ru-RU" sz="2000" dirty="0"/>
              <a:t/>
            </a:r>
            <a:br>
              <a:rPr lang="ru-RU" sz="2000" dirty="0"/>
            </a:br>
            <a:r>
              <a:rPr lang="ru-RU" sz="2000" dirty="0"/>
              <a:t>в период с «25» мая 2025 г. по «21» июня 2025 г.</a:t>
            </a:r>
            <a:br>
              <a:rPr lang="ru-RU" sz="2000" dirty="0"/>
            </a:br>
            <a:r>
              <a:rPr lang="ru-RU" sz="2000" dirty="0"/>
              <a:t/>
            </a:r>
            <a:br>
              <a:rPr lang="ru-RU" sz="2000" dirty="0"/>
            </a:br>
            <a:r>
              <a:rPr lang="ru-RU" sz="2000" dirty="0"/>
              <a:t> Специальность 09.02.07 Информационные системы и программирование</a:t>
            </a:r>
            <a:r>
              <a:rPr lang="ru-RU" sz="2100" dirty="0"/>
              <a:t/>
            </a:r>
            <a:br>
              <a:rPr lang="ru-RU" sz="2100" dirty="0"/>
            </a:br>
            <a:endParaRPr sz="2700" dirty="0"/>
          </a:p>
        </p:txBody>
      </p:sp>
      <p:sp>
        <p:nvSpPr>
          <p:cNvPr id="146" name="Google Shape;146;p1"/>
          <p:cNvSpPr txBox="1"/>
          <p:nvPr/>
        </p:nvSpPr>
        <p:spPr>
          <a:xfrm>
            <a:off x="810196" y="6209414"/>
            <a:ext cx="8712968" cy="1052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</a:pPr>
            <a:endParaRPr sz="1000" b="0" i="0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r>
              <a:rPr lang="ru-RU" sz="20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ФИО обучающегося: </a:t>
            </a:r>
            <a:r>
              <a:rPr lang="ru-RU" dirty="0" err="1" smtClean="0"/>
              <a:t>Гилев</a:t>
            </a:r>
            <a:r>
              <a:rPr lang="ru-RU" dirty="0" smtClean="0"/>
              <a:t> </a:t>
            </a:r>
            <a:r>
              <a:rPr lang="ru-RU" dirty="0"/>
              <a:t>Тимофей </a:t>
            </a:r>
            <a:r>
              <a:rPr lang="ru-RU" dirty="0" smtClean="0"/>
              <a:t>Денисович</a:t>
            </a:r>
            <a:r>
              <a:rPr lang="ru-RU" sz="2000" dirty="0"/>
              <a:t/>
            </a:r>
            <a:br>
              <a:rPr lang="ru-RU" sz="2000" dirty="0"/>
            </a:br>
            <a:r>
              <a:rPr lang="ru-RU" sz="2000" b="0" i="0" u="none" strike="noStrike" cap="none" dirty="0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Группа</a:t>
            </a:r>
            <a:r>
              <a:rPr lang="ru-RU" sz="20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ru-RU" dirty="0"/>
              <a:t>VДКИП-111прог</a:t>
            </a:r>
            <a:endParaRPr lang="ru-RU" sz="2000" b="0" i="0" u="none" strike="noStrike" cap="none" dirty="0" smtClean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ru-RU" sz="2000" b="0" i="0" u="none" strike="noStrike" cap="none" dirty="0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ФИО Руководителя</a:t>
            </a:r>
            <a:r>
              <a:rPr lang="en-US" sz="2000" b="0" i="0" u="none" strike="noStrike" cap="none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ru-RU" sz="2000" b="0" i="0" u="none" strike="noStrike" cap="none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Сибирев Иван Валерьевич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rgbClr val="888888"/>
              </a:buClr>
              <a:buSzPts val="2200"/>
              <a:buFont typeface="Arial"/>
              <a:buNone/>
            </a:pPr>
            <a:endParaRPr sz="2200" b="0" i="1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</a:pPr>
            <a:endParaRPr sz="1000" b="1" i="0" u="none" strike="noStrike" cap="none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16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</a:pPr>
            <a:endParaRPr sz="800" b="0" i="0" u="none" strike="noStrike" cap="none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16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</a:pPr>
            <a:endParaRPr sz="800" b="0" i="1" u="none" strike="noStrike" cap="none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"/>
          <p:cNvSpPr txBox="1"/>
          <p:nvPr/>
        </p:nvSpPr>
        <p:spPr>
          <a:xfrm>
            <a:off x="666180" y="1620391"/>
            <a:ext cx="9144000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НЕГОСУДАРСТВЕННОЕ ОБРАЗОВАТЕЛЬНОЕ ЧАСТНОЕ УЧРЕЖДЕНИЕ ВЫСШЕГО ОБРАЗОВАНИЯ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«МОСКОВСКИЙ УНИВЕРСИТЕТ «СИНЕРГИЯ»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1400" b="1" dirty="0">
                <a:solidFill>
                  <a:prstClr val="white"/>
                </a:solidFill>
                <a:latin typeface="Arial" charset="0"/>
              </a:rPr>
              <a:t>Факультет Информационных технологий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1400" b="1" dirty="0">
                <a:solidFill>
                  <a:prstClr val="white"/>
                </a:solidFill>
                <a:latin typeface="Arial" charset="0"/>
              </a:rPr>
              <a:t>Кафедра Цифровой экономики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c2613dc383_0_45"/>
          <p:cNvSpPr txBox="1"/>
          <p:nvPr/>
        </p:nvSpPr>
        <p:spPr>
          <a:xfrm>
            <a:off x="368272" y="1962798"/>
            <a:ext cx="9840029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indent="719138">
              <a:buSzPts val="2000"/>
            </a:pPr>
            <a:r>
              <a:rPr lang="ru-RU" sz="2000" dirty="0">
                <a:latin typeface="Times New Roman"/>
                <a:ea typeface="Times New Roman"/>
                <a:cs typeface="Times New Roman"/>
                <a:sym typeface="Times New Roman"/>
              </a:rPr>
              <a:t>На данном слайде необходимо продемонстрировать 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скриншот удаленных веток.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g2c2613dc383_0_45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0" i="0" u="none" strike="noStrike" cap="none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185;p5"/>
          <p:cNvSpPr txBox="1">
            <a:spLocks noGrp="1"/>
          </p:cNvSpPr>
          <p:nvPr>
            <p:ph type="title"/>
          </p:nvPr>
        </p:nvSpPr>
        <p:spPr>
          <a:xfrm>
            <a:off x="368273" y="375733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Этап проектирования</a:t>
            </a:r>
            <a:endParaRPr sz="1800" b="0" kern="1200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69443" y="439191"/>
            <a:ext cx="80800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Использование системы контроля версий и методов для получения кода с заданной функциональностью и степенью качества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6512" y="3230740"/>
            <a:ext cx="2219325" cy="933450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337" y="2713010"/>
            <a:ext cx="2162175" cy="771525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4336" y="3468865"/>
            <a:ext cx="2162175" cy="695325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38948" y="2618310"/>
            <a:ext cx="4895850" cy="114882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c2613dc383_0_67"/>
          <p:cNvSpPr txBox="1"/>
          <p:nvPr/>
        </p:nvSpPr>
        <p:spPr>
          <a:xfrm>
            <a:off x="368273" y="1964423"/>
            <a:ext cx="9983851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indent="719138" algn="just">
              <a:buSzPts val="2000"/>
            </a:pPr>
            <a:r>
              <a:rPr lang="ru-RU" sz="2000" dirty="0">
                <a:latin typeface="Times New Roman"/>
                <a:ea typeface="Times New Roman"/>
                <a:cs typeface="Times New Roman"/>
                <a:sym typeface="Times New Roman"/>
              </a:rPr>
              <a:t>На данном слайде необходимо продемонстрировать 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скриншот результата работы созданного </a:t>
            </a:r>
            <a:r>
              <a:rPr lang="ru-RU" sz="20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алиаса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g2c2613dc383_0_67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0" i="0" u="none" strike="noStrike" cap="none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185;p5"/>
          <p:cNvSpPr txBox="1">
            <a:spLocks noGrp="1"/>
          </p:cNvSpPr>
          <p:nvPr>
            <p:ph type="title"/>
          </p:nvPr>
        </p:nvSpPr>
        <p:spPr>
          <a:xfrm>
            <a:off x="368273" y="375733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Этап проектирования</a:t>
            </a:r>
            <a:endParaRPr sz="1800" b="0" kern="1200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69443" y="439191"/>
            <a:ext cx="80800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Использование системы контроля версий и методов для получения кода с заданной функциональностью и степенью качества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3661" y="3487678"/>
            <a:ext cx="4953000" cy="106680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3661" y="2850128"/>
            <a:ext cx="2000250" cy="695325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83661" y="4554478"/>
            <a:ext cx="4895850" cy="1148827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c2613dc383_0_94"/>
          <p:cNvSpPr txBox="1"/>
          <p:nvPr/>
        </p:nvSpPr>
        <p:spPr>
          <a:xfrm>
            <a:off x="368273" y="1941060"/>
            <a:ext cx="9750579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indent="719138" algn="just">
              <a:buSzPts val="2000"/>
            </a:pPr>
            <a:r>
              <a:rPr lang="ru-RU" sz="2000" dirty="0">
                <a:latin typeface="Times New Roman"/>
                <a:ea typeface="Times New Roman"/>
                <a:cs typeface="Times New Roman"/>
                <a:sym typeface="Times New Roman"/>
              </a:rPr>
              <a:t>На данном слайде необходимо продемонстрировать 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скриншот отправки изменений в удаленный </a:t>
            </a:r>
            <a:r>
              <a:rPr lang="ru-RU" sz="20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репозиторий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g2c2613dc383_0_94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0" i="0" u="none" strike="noStrike" cap="none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185;p5"/>
          <p:cNvSpPr txBox="1">
            <a:spLocks noGrp="1"/>
          </p:cNvSpPr>
          <p:nvPr>
            <p:ph type="title"/>
          </p:nvPr>
        </p:nvSpPr>
        <p:spPr>
          <a:xfrm>
            <a:off x="368273" y="375733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Этап проектирования</a:t>
            </a:r>
            <a:endParaRPr sz="1800" b="0" kern="1200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69443" y="439191"/>
            <a:ext cx="80800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Использование системы контроля версий и методов для получения кода с заданной функциональностью и степенью качества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9812" y="3006493"/>
            <a:ext cx="2609850" cy="47625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2090" y="3432176"/>
            <a:ext cx="2945295" cy="73342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61460" y="2445487"/>
            <a:ext cx="5514975" cy="4008475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5581" y="4265859"/>
            <a:ext cx="4121804" cy="1148827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c2613dc383_0_74"/>
          <p:cNvSpPr txBox="1"/>
          <p:nvPr/>
        </p:nvSpPr>
        <p:spPr>
          <a:xfrm>
            <a:off x="368273" y="1980140"/>
            <a:ext cx="10148251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indent="719138" algn="just">
              <a:buSzPts val="2000"/>
            </a:pPr>
            <a:r>
              <a:rPr lang="ru-RU" sz="2000" dirty="0">
                <a:latin typeface="Times New Roman"/>
                <a:ea typeface="Times New Roman"/>
                <a:cs typeface="Times New Roman"/>
                <a:sym typeface="Times New Roman"/>
              </a:rPr>
              <a:t>На данном слайде необходимо продемонстрировать 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скриншот удаления ветки  iss53.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g2c2613dc383_0_74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0" i="0" u="none" strike="noStrike" cap="none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185;p5"/>
          <p:cNvSpPr txBox="1">
            <a:spLocks noGrp="1"/>
          </p:cNvSpPr>
          <p:nvPr>
            <p:ph type="title"/>
          </p:nvPr>
        </p:nvSpPr>
        <p:spPr>
          <a:xfrm>
            <a:off x="368273" y="375733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Этап проектирования</a:t>
            </a:r>
            <a:endParaRPr sz="1800" b="0" kern="1200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69443" y="439191"/>
            <a:ext cx="80800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Использование системы контроля версий и методов для получения кода с заданной функциональностью и степенью качества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7485" y="3569118"/>
            <a:ext cx="2533650" cy="982751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7485" y="2680830"/>
            <a:ext cx="1590675" cy="888288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78160" y="2550560"/>
            <a:ext cx="4895850" cy="1148827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c2613dc383_0_83"/>
          <p:cNvSpPr txBox="1"/>
          <p:nvPr/>
        </p:nvSpPr>
        <p:spPr>
          <a:xfrm>
            <a:off x="368273" y="1897385"/>
            <a:ext cx="9944960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indent="719138" algn="just">
              <a:buSzPts val="2000"/>
            </a:pPr>
            <a:r>
              <a:rPr lang="ru-RU" sz="2000" dirty="0">
                <a:latin typeface="Times New Roman"/>
                <a:ea typeface="Times New Roman"/>
                <a:cs typeface="Times New Roman"/>
                <a:sym typeface="Times New Roman"/>
              </a:rPr>
              <a:t>На данном слайде необходимо продемонстрировать 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скриншот слияния веток.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g2c2613dc383_0_83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0" i="0" u="none" strike="noStrike" cap="none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185;p5"/>
          <p:cNvSpPr txBox="1">
            <a:spLocks noGrp="1"/>
          </p:cNvSpPr>
          <p:nvPr>
            <p:ph type="title"/>
          </p:nvPr>
        </p:nvSpPr>
        <p:spPr>
          <a:xfrm>
            <a:off x="368273" y="375733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Этап проектирования</a:t>
            </a:r>
            <a:endParaRPr sz="1800" b="0" kern="1200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69443" y="439191"/>
            <a:ext cx="80800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Использование системы контроля версий и методов для получения кода с заданной функциональностью и степенью качества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193" y="3758382"/>
            <a:ext cx="2333625" cy="950668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193" y="4709050"/>
            <a:ext cx="2333625" cy="887866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7193" y="2467198"/>
            <a:ext cx="3019425" cy="83003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1956" y="3234298"/>
            <a:ext cx="2328862" cy="552450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86618" y="2453504"/>
            <a:ext cx="4895850" cy="1148827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c2613dc383_0_83"/>
          <p:cNvSpPr txBox="1"/>
          <p:nvPr/>
        </p:nvSpPr>
        <p:spPr>
          <a:xfrm>
            <a:off x="368273" y="1897385"/>
            <a:ext cx="9944960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indent="719138" algn="just">
              <a:buSzPts val="2000"/>
            </a:pPr>
            <a:r>
              <a:rPr lang="ru-RU" sz="2000" dirty="0">
                <a:latin typeface="Times New Roman"/>
                <a:ea typeface="Times New Roman"/>
                <a:cs typeface="Times New Roman"/>
                <a:sym typeface="Times New Roman"/>
              </a:rPr>
              <a:t>На данном слайде необходимо продемонстрировать 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скриншот с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learngitbranching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g2c2613dc383_0_83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0" i="0" u="none" strike="noStrike" cap="none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185;p5"/>
          <p:cNvSpPr txBox="1">
            <a:spLocks noGrp="1"/>
          </p:cNvSpPr>
          <p:nvPr>
            <p:ph type="title"/>
          </p:nvPr>
        </p:nvSpPr>
        <p:spPr>
          <a:xfrm>
            <a:off x="368273" y="375733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Этап проектирования</a:t>
            </a:r>
            <a:endParaRPr sz="1800" b="0" kern="1200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69443" y="439191"/>
            <a:ext cx="80800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Использование системы контроля версий и методов для получения кода с заданной функциональностью и степенью качества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9583" y="2545209"/>
            <a:ext cx="5838752" cy="386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1642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c2613dc383_0_83"/>
          <p:cNvSpPr txBox="1"/>
          <p:nvPr/>
        </p:nvSpPr>
        <p:spPr>
          <a:xfrm>
            <a:off x="368273" y="1897385"/>
            <a:ext cx="9944960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indent="719138" algn="just">
              <a:buSzPts val="2000"/>
            </a:pPr>
            <a:r>
              <a:rPr lang="ru-RU" sz="2000" dirty="0">
                <a:latin typeface="Times New Roman"/>
                <a:ea typeface="Times New Roman"/>
                <a:cs typeface="Times New Roman"/>
                <a:sym typeface="Times New Roman"/>
              </a:rPr>
              <a:t>На данном слайде необходимо продемонстрировать 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скриншот с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learngitbranching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g2c2613dc383_0_83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0" i="0" u="none" strike="noStrike" cap="none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185;p5"/>
          <p:cNvSpPr txBox="1">
            <a:spLocks noGrp="1"/>
          </p:cNvSpPr>
          <p:nvPr>
            <p:ph type="title"/>
          </p:nvPr>
        </p:nvSpPr>
        <p:spPr>
          <a:xfrm>
            <a:off x="368273" y="375733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Этап проектирования</a:t>
            </a:r>
            <a:endParaRPr sz="1800" b="0" kern="1200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69443" y="439191"/>
            <a:ext cx="80800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Использование системы контроля версий и методов для получения кода с заданной функциональностью и степенью качества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45209"/>
            <a:ext cx="2524125" cy="165135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0279" y="2297454"/>
            <a:ext cx="7237671" cy="4156509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196559"/>
            <a:ext cx="2984996" cy="2257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0889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bf727242c8_0_0"/>
          <p:cNvSpPr txBox="1">
            <a:spLocks noGrp="1"/>
          </p:cNvSpPr>
          <p:nvPr>
            <p:ph type="title"/>
          </p:nvPr>
        </p:nvSpPr>
        <p:spPr>
          <a:xfrm>
            <a:off x="396581" y="323591"/>
            <a:ext cx="10160700" cy="1481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Отчетный этап</a:t>
            </a:r>
            <a:b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</a:br>
            <a:r>
              <a:rPr lang="ru-RU" sz="36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4" name="Google Shape;224;g2bf727242c8_0_0"/>
          <p:cNvSpPr txBox="1">
            <a:spLocks noGrp="1"/>
          </p:cNvSpPr>
          <p:nvPr>
            <p:ph type="body" idx="2"/>
          </p:nvPr>
        </p:nvSpPr>
        <p:spPr>
          <a:xfrm>
            <a:off x="242841" y="373262"/>
            <a:ext cx="98250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87312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endParaRPr sz="1300" dirty="0">
              <a:solidFill>
                <a:srgbClr val="E6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7312" lvl="0" indent="0" algn="l" rtl="0">
              <a:lnSpc>
                <a:spcPct val="80000"/>
              </a:lnSpc>
              <a:spcBef>
                <a:spcPts val="856"/>
              </a:spcBef>
              <a:spcAft>
                <a:spcPts val="0"/>
              </a:spcAft>
              <a:buClr>
                <a:srgbClr val="E60000"/>
              </a:buClr>
              <a:buSzPts val="2500"/>
              <a:buFont typeface="Arial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Формирование отчетной документации по результатам работ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  <a:p>
            <a:pPr marL="87312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endParaRPr sz="1300" b="0" dirty="0">
              <a:solidFill>
                <a:srgbClr val="E6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5" name="Google Shape;225;g2bf727242c8_0_0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500" dirty="0" smtClean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Пример заполнения</a:t>
            </a:r>
            <a:endParaRPr sz="2500" b="0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g2bf727242c8_0_0"/>
          <p:cNvSpPr txBox="1">
            <a:spLocks noGrp="1"/>
          </p:cNvSpPr>
          <p:nvPr>
            <p:ph type="body" idx="1"/>
          </p:nvPr>
        </p:nvSpPr>
        <p:spPr>
          <a:xfrm>
            <a:off x="396581" y="1936872"/>
            <a:ext cx="10082400" cy="4504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ru-RU" sz="1800" b="1" u="sng" dirty="0">
                <a:latin typeface="Times New Roman"/>
                <a:ea typeface="Times New Roman"/>
                <a:cs typeface="Times New Roman"/>
                <a:sym typeface="Times New Roman"/>
              </a:rPr>
              <a:t>При оформлении отчетных материалов следует придерживаться действующих стандартов.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1462" lvl="0" indent="-268922" algn="just" rtl="0">
              <a:spcBef>
                <a:spcPts val="856"/>
              </a:spcBef>
              <a:spcAft>
                <a:spcPts val="0"/>
              </a:spcAft>
              <a:buSzPts val="2000"/>
              <a:buFont typeface="Times New Roman"/>
              <a:buChar char="•"/>
            </a:pPr>
            <a:r>
              <a:rPr lang="ru-RU" sz="1800" dirty="0">
                <a:latin typeface="Times New Roman"/>
                <a:ea typeface="Times New Roman"/>
                <a:cs typeface="Times New Roman"/>
                <a:sym typeface="Times New Roman"/>
              </a:rPr>
              <a:t> В соответствии с ГОСТ 2.105-79 «Общие требования к текстовым документам» иллюстрации (графики, схемы, диаграммы) могут быть приведены как в основном тексте, так и в приложении. Все иллюстрации именуют рисунками. Все рисунки, таблицы и формулы нумеруют арабскими цифрами последовательно (сквозная нумерация) или в пределах раздела (относительная нумерация). В приложении - в пределах приложения. Каждый рисунок должен иметь подрисуночную подпись - название, помещаемую под рисунком.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1462" lvl="0" indent="-268922" algn="just" rtl="0">
              <a:spcBef>
                <a:spcPts val="856"/>
              </a:spcBef>
              <a:spcAft>
                <a:spcPts val="0"/>
              </a:spcAft>
              <a:buSzPts val="2000"/>
              <a:buFont typeface="Times New Roman"/>
              <a:buChar char="•"/>
            </a:pPr>
            <a:r>
              <a:rPr lang="ru-RU" sz="1800" dirty="0">
                <a:latin typeface="Times New Roman"/>
                <a:ea typeface="Times New Roman"/>
                <a:cs typeface="Times New Roman"/>
                <a:sym typeface="Times New Roman"/>
              </a:rPr>
              <a:t>Рисунки следует размещать так, чтобы их можно было рассматривать без поворота страницы. Если такое размещение невозможно, рисунки следует располагать так, чтобы для просмотра надо было повернуть страницу по часовой стрелке. В этом случае верхним краем является левый край страницы. Расположение и размеры полей сохраняются.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1462" lvl="0" indent="-268922" algn="just" rtl="0">
              <a:spcBef>
                <a:spcPts val="856"/>
              </a:spcBef>
              <a:spcAft>
                <a:spcPts val="0"/>
              </a:spcAft>
              <a:buSzPts val="2000"/>
              <a:buFont typeface="Times New Roman"/>
              <a:buChar char="•"/>
            </a:pPr>
            <a:r>
              <a:rPr lang="ru-RU" sz="1800" dirty="0">
                <a:latin typeface="Times New Roman"/>
                <a:ea typeface="Times New Roman"/>
                <a:cs typeface="Times New Roman"/>
                <a:sym typeface="Times New Roman"/>
              </a:rPr>
              <a:t>Номер таблицы размещают в правом верхнем углу или перед заголовком таблицы, если он есть. Заголовок, кроме первой буквы, выполняют строчными буквами. Ссылки на таблицы в тексте пояснительной записки указывают в виде слова «табл.» и номера таблицы. </a:t>
            </a:r>
            <a:r>
              <a:rPr lang="ru-RU" sz="1800" i="1" dirty="0">
                <a:latin typeface="Times New Roman"/>
                <a:ea typeface="Times New Roman"/>
                <a:cs typeface="Times New Roman"/>
                <a:sym typeface="Times New Roman"/>
              </a:rPr>
              <a:t>Например: Результаты тестов приведены в табл. 4.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1462" lvl="0" indent="-141922" algn="l" rtl="0"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16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460317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bf727242c8_0_7"/>
          <p:cNvSpPr txBox="1">
            <a:spLocks noGrp="1"/>
          </p:cNvSpPr>
          <p:nvPr>
            <p:ph type="title"/>
          </p:nvPr>
        </p:nvSpPr>
        <p:spPr>
          <a:xfrm>
            <a:off x="396581" y="323591"/>
            <a:ext cx="10160700" cy="1481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Отчетный этап</a:t>
            </a:r>
            <a:b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</a:br>
            <a:r>
              <a:rPr lang="ru-RU" sz="36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2" name="Google Shape;232;g2bf727242c8_0_7"/>
          <p:cNvSpPr txBox="1">
            <a:spLocks noGrp="1"/>
          </p:cNvSpPr>
          <p:nvPr>
            <p:ph type="body" idx="2"/>
          </p:nvPr>
        </p:nvSpPr>
        <p:spPr>
          <a:xfrm>
            <a:off x="234132" y="440218"/>
            <a:ext cx="98250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87312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endParaRPr sz="1300" dirty="0">
              <a:solidFill>
                <a:srgbClr val="E6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7312" lvl="0" indent="0" algn="l" rtl="0">
              <a:lnSpc>
                <a:spcPct val="80000"/>
              </a:lnSpc>
              <a:spcBef>
                <a:spcPts val="856"/>
              </a:spcBef>
              <a:spcAft>
                <a:spcPts val="0"/>
              </a:spcAft>
              <a:buClr>
                <a:srgbClr val="E60000"/>
              </a:buClr>
              <a:buSzPts val="2500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Формирование отчетной документации по результатам работ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  <a:p>
            <a:pPr marL="87312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endParaRPr sz="1300" b="0" dirty="0">
              <a:solidFill>
                <a:srgbClr val="E6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3" name="Google Shape;233;g2bf727242c8_0_7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5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Пример заполнения</a:t>
            </a:r>
            <a:endParaRPr sz="2500" b="0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g2bf727242c8_0_7"/>
          <p:cNvSpPr txBox="1">
            <a:spLocks noGrp="1"/>
          </p:cNvSpPr>
          <p:nvPr>
            <p:ph type="body" idx="1"/>
          </p:nvPr>
        </p:nvSpPr>
        <p:spPr>
          <a:xfrm>
            <a:off x="435731" y="1922162"/>
            <a:ext cx="10082400" cy="12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ru-RU" sz="1800" b="1" u="sng" dirty="0">
                <a:latin typeface="Times New Roman"/>
                <a:ea typeface="Times New Roman"/>
                <a:cs typeface="Times New Roman"/>
                <a:sym typeface="Times New Roman"/>
              </a:rPr>
              <a:t>При оформлении отчетных материалов следует придерживаться действующих стандартов.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1462" lvl="0" indent="-263842" algn="just" rtl="0">
              <a:spcBef>
                <a:spcPts val="856"/>
              </a:spcBef>
              <a:spcAft>
                <a:spcPts val="0"/>
              </a:spcAft>
              <a:buSzPts val="2100"/>
              <a:buFont typeface="Times New Roman"/>
              <a:buChar char="•"/>
            </a:pPr>
            <a:r>
              <a:rPr lang="ru-RU" sz="1800" dirty="0">
                <a:latin typeface="Times New Roman"/>
                <a:ea typeface="Times New Roman"/>
                <a:cs typeface="Times New Roman"/>
                <a:sym typeface="Times New Roman"/>
              </a:rPr>
              <a:t>Список литературы должен включать все использованные источники. Сведения о книгах (монографиях, учебниках, пособиях, справочниках и т.д.) должны содержать: фамилию и инициалы автора, заглавие книги, место издания, издательство, год издания. При наличии трех и более авторов допускается указывать фамилию и инициалы только первого из них со словами «и др.». Издательство надо приводить полностью в именительном падеже: допускается сокращение названия только двух городов: Москва (М.) и Санкт-Петербург (СПб.).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1462" lvl="0" indent="-263842" algn="just" rtl="0">
              <a:spcBef>
                <a:spcPts val="856"/>
              </a:spcBef>
              <a:spcAft>
                <a:spcPts val="0"/>
              </a:spcAft>
              <a:buSzPts val="2100"/>
              <a:buFont typeface="Times New Roman"/>
              <a:buChar char="•"/>
            </a:pPr>
            <a:r>
              <a:rPr lang="ru-RU" sz="1800" dirty="0">
                <a:latin typeface="Times New Roman"/>
                <a:ea typeface="Times New Roman"/>
                <a:cs typeface="Times New Roman"/>
                <a:sym typeface="Times New Roman"/>
              </a:rPr>
              <a:t>Сведения о статье из периодического издания должны включать: фамилию и инициалы автора, наименование статьи, издания (журнала), серии (если она есть), год выпуска, том (если есть), номер издания (журнала) и номера страниц, на которых помещена статья.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1462" lvl="0" indent="-263842" algn="just" rtl="0">
              <a:spcBef>
                <a:spcPts val="856"/>
              </a:spcBef>
              <a:spcAft>
                <a:spcPts val="0"/>
              </a:spcAft>
              <a:buSzPts val="2100"/>
              <a:buFont typeface="Times New Roman"/>
              <a:buChar char="•"/>
            </a:pPr>
            <a:r>
              <a:rPr lang="ru-RU" sz="1800" dirty="0">
                <a:latin typeface="Times New Roman"/>
                <a:ea typeface="Times New Roman"/>
                <a:cs typeface="Times New Roman"/>
                <a:sym typeface="Times New Roman"/>
              </a:rPr>
              <a:t>При ссылке на источник из списка литературы (особенно при обзоре аналогов) надо указывать порядковый номер по списку литературы, заключенный в квадратные скобки; например: [5].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1462" lvl="0" indent="-130492" algn="l" rtl="0"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1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1700" b="1" u="sng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251595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bf727242c8_0_14"/>
          <p:cNvSpPr txBox="1">
            <a:spLocks noGrp="1"/>
          </p:cNvSpPr>
          <p:nvPr>
            <p:ph type="title"/>
          </p:nvPr>
        </p:nvSpPr>
        <p:spPr>
          <a:xfrm>
            <a:off x="396581" y="323591"/>
            <a:ext cx="10160700" cy="1481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Отчетный этап</a:t>
            </a:r>
            <a:b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</a:br>
            <a:r>
              <a:rPr lang="ru-RU" sz="36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0" name="Google Shape;240;g2bf727242c8_0_14"/>
          <p:cNvSpPr txBox="1">
            <a:spLocks noGrp="1"/>
          </p:cNvSpPr>
          <p:nvPr>
            <p:ph type="body" idx="2"/>
          </p:nvPr>
        </p:nvSpPr>
        <p:spPr>
          <a:xfrm>
            <a:off x="247157" y="697918"/>
            <a:ext cx="98250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87312" lvl="0" indent="0" algn="l" rtl="0"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1800"/>
              <a:buFont typeface="Arial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Выводы о результатах прохождения учебной практики: 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  <a:p>
            <a:pPr marL="87312" lvl="0" indent="0" algn="l" rtl="0">
              <a:spcBef>
                <a:spcPts val="856"/>
              </a:spcBef>
              <a:spcAft>
                <a:spcPts val="0"/>
              </a:spcAft>
              <a:buClr>
                <a:srgbClr val="E60000"/>
              </a:buClr>
              <a:buSzPts val="1800"/>
              <a:buFont typeface="Arial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выполняемая работа, приобретенные умения и навыки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  <a:p>
            <a:pPr marL="87312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endParaRPr sz="1300" dirty="0">
              <a:solidFill>
                <a:srgbClr val="E6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1" name="Google Shape;241;g2bf727242c8_0_14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500" b="0" cap="none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g2bf727242c8_0_14"/>
          <p:cNvSpPr txBox="1">
            <a:spLocks noGrp="1"/>
          </p:cNvSpPr>
          <p:nvPr>
            <p:ph type="body" idx="1"/>
          </p:nvPr>
        </p:nvSpPr>
        <p:spPr>
          <a:xfrm>
            <a:off x="434248" y="1713008"/>
            <a:ext cx="10082400" cy="98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ru-RU" sz="2100" b="1" u="sng" dirty="0">
                <a:latin typeface="Times New Roman"/>
                <a:ea typeface="Times New Roman"/>
                <a:cs typeface="Times New Roman"/>
                <a:sym typeface="Times New Roman"/>
              </a:rPr>
              <a:t>Подведите итоги прохождения учебной практики:</a:t>
            </a:r>
            <a:endParaRPr sz="2100" b="1" u="sng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В ходе прохождения учебной практики мной были получены освоены следующие </a:t>
            </a:r>
            <a:r>
              <a:rPr lang="ru-RU" dirty="0" smtClean="0">
                <a:latin typeface="Times New Roman"/>
                <a:ea typeface="Times New Roman"/>
                <a:cs typeface="Times New Roman"/>
                <a:sym typeface="Times New Roman"/>
              </a:rPr>
              <a:t>навыки:</a:t>
            </a:r>
            <a:endParaRPr smtClean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algn="just">
              <a:spcBef>
                <a:spcPts val="0"/>
              </a:spcBef>
              <a:buFont typeface="Times New Roman"/>
              <a:buAutoNum type="arabicPeriod"/>
            </a:pPr>
            <a:r>
              <a:rPr lang="ru-RU" smtClean="0"/>
              <a:t>Управление </a:t>
            </a:r>
            <a:r>
              <a:rPr lang="ru-RU"/>
              <a:t>заказами</a:t>
            </a:r>
            <a:endParaRPr dirty="0" smtClean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algn="just">
              <a:spcBef>
                <a:spcPts val="0"/>
              </a:spcBef>
              <a:buFont typeface="Times New Roman"/>
              <a:buAutoNum type="arabicPeriod"/>
            </a:pPr>
            <a:r>
              <a:rPr lang="ru-RU" dirty="0" smtClean="0"/>
              <a:t>Управление </a:t>
            </a:r>
            <a:r>
              <a:rPr lang="ru-RU" dirty="0"/>
              <a:t>персоналом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algn="just">
              <a:spcBef>
                <a:spcPts val="0"/>
              </a:spcBef>
              <a:buFont typeface="Times New Roman"/>
              <a:buAutoNum type="arabicPeriod"/>
            </a:pPr>
            <a:r>
              <a:rPr lang="ru-RU" dirty="0"/>
              <a:t>Управление складом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algn="just">
              <a:spcBef>
                <a:spcPts val="0"/>
              </a:spcBef>
              <a:buFont typeface="Times New Roman"/>
              <a:buAutoNum type="arabicPeriod"/>
            </a:pPr>
            <a:r>
              <a:rPr lang="ru-RU" dirty="0"/>
              <a:t>Финансовое управление</a:t>
            </a:r>
            <a:endParaRPr lang="ru-RU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100" b="1" u="sng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25888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"/>
          <p:cNvSpPr txBox="1">
            <a:spLocks noGrp="1"/>
          </p:cNvSpPr>
          <p:nvPr>
            <p:ph type="title"/>
          </p:nvPr>
        </p:nvSpPr>
        <p:spPr>
          <a:xfrm>
            <a:off x="532673" y="637466"/>
            <a:ext cx="9687193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Содержание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/>
            </a:endParaRPr>
          </a:p>
        </p:txBody>
      </p:sp>
      <p:sp>
        <p:nvSpPr>
          <p:cNvPr id="153" name="Google Shape;153;p2"/>
          <p:cNvSpPr txBox="1"/>
          <p:nvPr/>
        </p:nvSpPr>
        <p:spPr>
          <a:xfrm>
            <a:off x="131841" y="2010524"/>
            <a:ext cx="9687300" cy="4714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just"/>
            <a:r>
              <a:rPr lang="ru-RU" sz="2600" smtClean="0">
                <a:solidFill>
                  <a:srgbClr val="FF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1. </a:t>
            </a:r>
            <a:r>
              <a:rPr lang="ru-RU" sz="2300" dirty="0" smtClean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Инструктаж по соблюдению правил противопожарной безопасности, правил охраны труда, техники безопасности, санитарно-эпидемиологических правил и гигиенических нормативов</a:t>
            </a:r>
            <a:endParaRPr lang="ru-RU" sz="2300" dirty="0" smtClean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lvl="0" algn="just">
              <a:spcBef>
                <a:spcPts val="800"/>
              </a:spcBef>
              <a:buSzPts val="2500"/>
            </a:pPr>
            <a:r>
              <a:rPr lang="ru-RU" sz="2600" dirty="0" smtClean="0">
                <a:solidFill>
                  <a:srgbClr val="FF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2. </a:t>
            </a:r>
            <a:r>
              <a:rPr lang="ru-RU" sz="23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Ознакомление с инструментальными средствами</a:t>
            </a:r>
            <a:endParaRPr sz="2300" smtClean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algn="just">
              <a:spcBef>
                <a:spcPts val="800"/>
              </a:spcBef>
              <a:buSzPts val="2500"/>
            </a:pPr>
            <a:r>
              <a:rPr lang="ru-RU" sz="2600" smtClean="0">
                <a:solidFill>
                  <a:srgbClr val="FF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3. </a:t>
            </a:r>
            <a:r>
              <a:rPr lang="ru-RU" sz="23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Сбор информации об объекте практики и анализ содержания источников</a:t>
            </a:r>
            <a:endParaRPr sz="2300" smtClean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algn="just">
              <a:spcBef>
                <a:spcPts val="800"/>
              </a:spcBef>
              <a:buSzPts val="2500"/>
            </a:pPr>
            <a:r>
              <a:rPr lang="ru-RU" sz="2600" smtClean="0">
                <a:solidFill>
                  <a:srgbClr val="FF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4. </a:t>
            </a:r>
            <a:r>
              <a:rPr lang="ru-RU" sz="2300" b="0" i="0" u="none" strike="noStrike" cap="none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Экспериментально-практическая работа. Приобретение необходимых умений и первоначального практического опыта работы по специальности в рамках освоения вида деятельности ВД 2. Осуществление интеграции программных модулей </a:t>
            </a:r>
            <a:endParaRPr sz="2300" b="0" i="0" u="none" strike="noStrike" cap="none" smtClean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algn="just">
              <a:spcBef>
                <a:spcPts val="800"/>
              </a:spcBef>
              <a:buSzPts val="2500"/>
            </a:pPr>
            <a:r>
              <a:rPr lang="ru-RU" sz="2600" smtClean="0">
                <a:solidFill>
                  <a:srgbClr val="FF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5. </a:t>
            </a:r>
            <a:r>
              <a:rPr lang="ru-RU" sz="2300" b="0" i="0" u="none" strike="noStrike" cap="none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Обработка и систематизация полученного фактического материала</a:t>
            </a:r>
            <a:endParaRPr sz="2300" b="0" i="0" u="none" strike="noStrike" cap="none" smtClean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3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4"/>
          <p:cNvSpPr txBox="1">
            <a:spLocks noGrp="1"/>
          </p:cNvSpPr>
          <p:nvPr>
            <p:ph type="title"/>
          </p:nvPr>
        </p:nvSpPr>
        <p:spPr>
          <a:xfrm>
            <a:off x="463818" y="497981"/>
            <a:ext cx="9687193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Отчетный этап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/>
            </a:endParaRPr>
          </a:p>
        </p:txBody>
      </p:sp>
      <p:sp>
        <p:nvSpPr>
          <p:cNvPr id="287" name="Google Shape;287;p14"/>
          <p:cNvSpPr txBox="1">
            <a:spLocks noGrp="1"/>
          </p:cNvSpPr>
          <p:nvPr>
            <p:ph type="body" idx="1"/>
          </p:nvPr>
        </p:nvSpPr>
        <p:spPr>
          <a:xfrm>
            <a:off x="394962" y="1802983"/>
            <a:ext cx="9824904" cy="5522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 fontScale="92500" lnSpcReduction="20000"/>
          </a:bodyPr>
          <a:lstStyle/>
          <a:p>
            <a:pPr marL="361950" lvl="0" indent="-3619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AutoNum type="arabicPeriod"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Советов, Б. Я.  Базы данных : учебник для среднего профессионального образования / Б. Я. Советов, В. В. 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Цехановский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, В. Д. Чертовской. — 3-е изд., 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перераб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. и доп. — Москва : Издательство 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Юрайт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, 2023. — 420 с. — (Профессиональное образование). — ISBN 978-5-534-09324-7. — Текст : электронный // Образовательная платформа 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Юрайт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 [сайт]. — URL: </a:t>
            </a:r>
            <a:r>
              <a:rPr lang="ru-RU" u="sng" dirty="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https://urait.ru/bcode/514585</a:t>
            </a:r>
            <a:endParaRPr u="sng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61950" lvl="0" indent="-361950" algn="just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AutoNum type="arabicPeriod"/>
            </a:pP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Стружкин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, Н. П.  Базы данных: проектирование : учебник для среднего профессионального образования / Н. П. 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Стружкин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, В. В. Годин. — Москва : Издательство 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Юрайт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, 2023. — 477 с. — (Профессиональное образование). — ISBN 978-5-534-11635-9. — Текст : электронный // Образовательная платформа 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Юрайт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 [сайт]. — URL: </a:t>
            </a:r>
            <a:r>
              <a:rPr lang="ru-RU" u="sng" dirty="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https://urait.ru/bcode/518499</a:t>
            </a:r>
            <a:endParaRPr u="sng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61950" lvl="0" indent="-361950" algn="just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AutoNum type="arabicPeriod"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Нагаева, И.А. Основы алгоритмизации и программирования: практикум : [12+] / И.А. Нагаева, И.А. Кузнецов. – Москва ; Берлин : 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Директ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-Медиа, 2021. – 169 с. : схем. – Режим доступа: по подписке. – URL: </a:t>
            </a:r>
            <a:r>
              <a:rPr lang="ru-RU" u="sng" dirty="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/>
              </a:rPr>
              <a:t>https://biblioclub.ru/</a:t>
            </a:r>
            <a:endParaRPr u="sng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61950" lvl="0" indent="-361950" algn="just">
              <a:buSzPct val="100000"/>
              <a:buFont typeface="Times New Roman"/>
              <a:buAutoNum type="arabicPeriod"/>
            </a:pPr>
            <a:r>
              <a:rPr lang="ru-RU" sz="2100" b="1" dirty="0" smtClean="0"/>
              <a:t>Маркетинг в </a:t>
            </a:r>
            <a:r>
              <a:rPr lang="ru-RU" sz="2100" b="1" dirty="0"/>
              <a:t>ресторанном бизнесе"</a:t>
            </a:r>
            <a:r>
              <a:rPr lang="ru-RU" sz="2100" dirty="0"/>
              <a:t> — Р. А. Тихомиров.</a:t>
            </a:r>
            <a:br>
              <a:rPr lang="ru-RU" sz="2100" dirty="0"/>
            </a:br>
            <a:r>
              <a:rPr lang="ru-RU" sz="2100" dirty="0"/>
              <a:t/>
            </a:r>
            <a:br>
              <a:rPr lang="ru-RU" sz="2100" dirty="0"/>
            </a:br>
            <a:r>
              <a:rPr lang="ru-RU" sz="2100" dirty="0"/>
              <a:t>  </a:t>
            </a:r>
            <a:r>
              <a:rPr lang="ru-RU" sz="2100" dirty="0" smtClean="0"/>
              <a:t> </a:t>
            </a:r>
            <a:r>
              <a:rPr lang="ru-RU" sz="2100" dirty="0"/>
              <a:t>Изучение стратегий маркетинга, которые помогают привлечь клиентов и увеличить продажи.</a:t>
            </a:r>
            <a:endParaRPr sz="21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61950" lvl="0" indent="-361950" algn="just">
              <a:buSzPct val="100000"/>
              <a:buFont typeface="Times New Roman"/>
              <a:buAutoNum type="arabicPeriod"/>
            </a:pPr>
            <a:r>
              <a:rPr lang="en-US" sz="2100" b="1" dirty="0"/>
              <a:t>National Restaurant Association</a:t>
            </a:r>
            <a:r>
              <a:rPr lang="en-US" sz="2100" dirty="0"/>
              <a:t> — </a:t>
            </a:r>
            <a:r>
              <a:rPr lang="en-US" sz="2100" dirty="0">
                <a:hlinkClick r:id="rId6" tooltip="https://www.restaurant.org/"/>
              </a:rPr>
              <a:t>restaurant.org</a:t>
            </a:r>
            <a:endParaRPr sz="21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8" name="Google Shape;288;p14"/>
          <p:cNvSpPr txBox="1">
            <a:spLocks noGrp="1"/>
          </p:cNvSpPr>
          <p:nvPr>
            <p:ph type="body" idx="2"/>
          </p:nvPr>
        </p:nvSpPr>
        <p:spPr>
          <a:xfrm>
            <a:off x="305068" y="845783"/>
            <a:ext cx="9824904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87313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1800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Список используемой литературы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c00a3e1a9a_0_23"/>
          <p:cNvSpPr txBox="1">
            <a:spLocks noGrp="1"/>
          </p:cNvSpPr>
          <p:nvPr>
            <p:ph type="title"/>
          </p:nvPr>
        </p:nvSpPr>
        <p:spPr>
          <a:xfrm>
            <a:off x="463818" y="497982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Отчетный этап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/>
            </a:endParaRPr>
          </a:p>
        </p:txBody>
      </p:sp>
      <p:sp>
        <p:nvSpPr>
          <p:cNvPr id="295" name="Google Shape;295;g2c00a3e1a9a_0_23"/>
          <p:cNvSpPr txBox="1">
            <a:spLocks noGrp="1"/>
          </p:cNvSpPr>
          <p:nvPr>
            <p:ph type="body" idx="1"/>
          </p:nvPr>
        </p:nvSpPr>
        <p:spPr>
          <a:xfrm>
            <a:off x="305068" y="1952884"/>
            <a:ext cx="9825000" cy="48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/>
          <a:p>
            <a:pPr marL="76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1.1. Гит.docx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6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1.2. Гит.docx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6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1.3. Гит.docx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6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1.4. Гит.docx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6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1.5. Гит.docx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6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1.6. Гит.docx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6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1.7. Гит.docx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6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1.8. Гит.docx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6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1.9. Гит.docx</a:t>
            </a:r>
          </a:p>
          <a:p>
            <a:pPr marL="76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2. Гит.docx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just" rtl="0">
              <a:lnSpc>
                <a:spcPct val="100000"/>
              </a:lnSpc>
              <a:spcBef>
                <a:spcPts val="856"/>
              </a:spcBef>
              <a:spcAft>
                <a:spcPts val="0"/>
              </a:spcAft>
              <a:buSzPts val="2400"/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6" name="Google Shape;296;g2c00a3e1a9a_0_23"/>
          <p:cNvSpPr txBox="1">
            <a:spLocks noGrp="1"/>
          </p:cNvSpPr>
          <p:nvPr>
            <p:ph type="body" idx="2"/>
          </p:nvPr>
        </p:nvSpPr>
        <p:spPr>
          <a:xfrm>
            <a:off x="305068" y="845783"/>
            <a:ext cx="9825000" cy="56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87312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1800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Приложения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297" name="Google Shape;297;g2c00a3e1a9a_0_23"/>
          <p:cNvSpPr/>
          <p:nvPr/>
        </p:nvSpPr>
        <p:spPr>
          <a:xfrm>
            <a:off x="7434932" y="210982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0" i="0" u="none" strike="noStrike" cap="none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"/>
          <p:cNvSpPr txBox="1">
            <a:spLocks noGrp="1"/>
          </p:cNvSpPr>
          <p:nvPr>
            <p:ph type="body" idx="1"/>
          </p:nvPr>
        </p:nvSpPr>
        <p:spPr>
          <a:xfrm>
            <a:off x="0" y="1788501"/>
            <a:ext cx="9824904" cy="56223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 fontScale="92500" lnSpcReduction="10000"/>
          </a:bodyPr>
          <a:lstStyle/>
          <a:p>
            <a:pPr lv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Я,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Гилев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Тимофей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Денисович</a:t>
            </a:r>
            <a:r>
              <a:rPr lang="ru-RU" sz="1600" dirty="0" smtClean="0">
                <a:latin typeface="Times New Roman"/>
                <a:ea typeface="Times New Roman"/>
                <a:cs typeface="Times New Roman"/>
                <a:sym typeface="Times New Roman"/>
              </a:rPr>
              <a:t>, проходил </a:t>
            </a: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учебную практику в лабораторных условиях на базе Университета «Синергия». 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При выполнении индивидуального задания по практике решал(а) кейс № </a:t>
            </a:r>
            <a:r>
              <a:rPr lang="ru-RU" sz="1600" dirty="0" smtClean="0">
                <a:latin typeface="Times New Roman"/>
                <a:ea typeface="Times New Roman"/>
                <a:cs typeface="Times New Roman"/>
                <a:sym typeface="Times New Roman"/>
              </a:rPr>
              <a:t>24 по интеграции </a:t>
            </a:r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Сеть ресторанов быстрого питания: управление заказами, персоналом, складом, финансами</a:t>
            </a:r>
            <a:r>
              <a:rPr lang="ru-RU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Перед началом практики: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•	Принял(а) участие в организационном собрании по практике.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•	</a:t>
            </a:r>
            <a:r>
              <a:rPr lang="ru-RU" sz="1600" dirty="0" smtClean="0">
                <a:latin typeface="Times New Roman"/>
                <a:ea typeface="Times New Roman"/>
                <a:cs typeface="Times New Roman"/>
                <a:sym typeface="Times New Roman"/>
              </a:rPr>
              <a:t>Ознакомился </a:t>
            </a: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с комплектом шаблонов отчетной документации по практике.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 smtClean="0">
                <a:latin typeface="Times New Roman"/>
                <a:ea typeface="Times New Roman"/>
                <a:cs typeface="Times New Roman"/>
                <a:sym typeface="Times New Roman"/>
              </a:rPr>
              <a:t>•	Уточнил(а) контакты руководителя практики от Образовательной организации, а также правила в отношении субординации, внешнего вида, графика работы, техники безопасности.</a:t>
            </a:r>
            <a:endParaRPr sz="1600" dirty="0" smtClean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ru-RU" sz="1600" dirty="0" smtClean="0">
                <a:latin typeface="Times New Roman"/>
                <a:ea typeface="Times New Roman"/>
                <a:cs typeface="Times New Roman"/>
                <a:sym typeface="Times New Roman"/>
              </a:rPr>
              <a:t>Требования </a:t>
            </a: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к внешнему виду</a:t>
            </a:r>
            <a:r>
              <a:rPr lang="ru-RU" sz="1600" dirty="0" smtClean="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</a:p>
          <a:p>
            <a:pPr lv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ru-RU" sz="2100" dirty="0" smtClean="0">
                <a:latin typeface="Times New Roman"/>
                <a:ea typeface="Times New Roman"/>
                <a:cs typeface="Times New Roman"/>
                <a:sym typeface="Times New Roman"/>
              </a:rPr>
              <a:t> 1.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Ответ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 в формате .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pdf</a:t>
            </a:r>
            <a:r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ru-RU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ru-RU" sz="3100" dirty="0"/>
              <a:t>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поле «Ответ» в формате презентации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PowerPoint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 соответствующими приложениями №№ 1.1.-1.9., №2 в формате .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docx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sz="1800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График работы</a:t>
            </a:r>
            <a:r>
              <a:rPr lang="ru-RU" sz="1600" dirty="0" smtClean="0">
                <a:latin typeface="Times New Roman"/>
                <a:ea typeface="Times New Roman"/>
                <a:cs typeface="Times New Roman"/>
                <a:sym typeface="Times New Roman"/>
              </a:rPr>
              <a:t>: с 25.05.2025 до 25.06.2025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Круг </a:t>
            </a:r>
            <a:r>
              <a:rPr lang="ru-RU" sz="1600" dirty="0" smtClean="0">
                <a:latin typeface="Times New Roman"/>
                <a:ea typeface="Times New Roman"/>
                <a:cs typeface="Times New Roman"/>
                <a:sym typeface="Times New Roman"/>
              </a:rPr>
              <a:t>обязанностей</a:t>
            </a: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dirty="0" smtClean="0">
                <a:latin typeface="Times New Roman"/>
                <a:ea typeface="Times New Roman"/>
                <a:cs typeface="Times New Roman"/>
                <a:sym typeface="Times New Roman"/>
              </a:rPr>
              <a:t>–студент первого курса 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Доступ к данным</a:t>
            </a:r>
            <a:r>
              <a:rPr lang="ru-RU" sz="1600" dirty="0" smtClean="0">
                <a:latin typeface="Times New Roman"/>
                <a:ea typeface="Times New Roman"/>
                <a:cs typeface="Times New Roman"/>
                <a:sym typeface="Times New Roman"/>
              </a:rPr>
              <a:t>: преподаватель 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2" name="Google Shape;162;p3"/>
          <p:cNvSpPr/>
          <p:nvPr/>
        </p:nvSpPr>
        <p:spPr>
          <a:xfrm>
            <a:off x="7426719" y="292166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0" i="0" u="none" strike="noStrike" cap="none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158;p3"/>
          <p:cNvSpPr txBox="1">
            <a:spLocks noGrp="1"/>
          </p:cNvSpPr>
          <p:nvPr>
            <p:ph type="title"/>
          </p:nvPr>
        </p:nvSpPr>
        <p:spPr>
          <a:xfrm>
            <a:off x="424024" y="292166"/>
            <a:ext cx="9687193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Организационный этап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/>
            </a:endParaRPr>
          </a:p>
        </p:txBody>
      </p:sp>
      <p:sp>
        <p:nvSpPr>
          <p:cNvPr id="10" name="Google Shape;160;p3"/>
          <p:cNvSpPr txBox="1">
            <a:spLocks noGrp="1"/>
          </p:cNvSpPr>
          <p:nvPr>
            <p:ph type="body" idx="2"/>
          </p:nvPr>
        </p:nvSpPr>
        <p:spPr>
          <a:xfrm>
            <a:off x="286313" y="814574"/>
            <a:ext cx="9824904" cy="709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Autofit/>
          </a:bodyPr>
          <a:lstStyle/>
          <a:p>
            <a:pPr marL="87313" lvl="0" indent="0">
              <a:spcBef>
                <a:spcPts val="0"/>
              </a:spcBef>
              <a:buClr>
                <a:srgbClr val="E60000"/>
              </a:buClr>
            </a:pPr>
            <a:r>
              <a:rPr lang="ru-RU" b="0" dirty="0"/>
              <a:t>Сеть ресторанов быстрого питания: управление заказами, персоналом, складом, финансами.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02f423d887_0_0"/>
          <p:cNvSpPr txBox="1">
            <a:spLocks noGrp="1"/>
          </p:cNvSpPr>
          <p:nvPr>
            <p:ph type="title"/>
          </p:nvPr>
        </p:nvSpPr>
        <p:spPr>
          <a:xfrm>
            <a:off x="424024" y="342510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Подготовительный этап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/>
            </a:endParaRPr>
          </a:p>
        </p:txBody>
      </p:sp>
      <p:sp>
        <p:nvSpPr>
          <p:cNvPr id="168" name="Google Shape;168;g202f423d887_0_0"/>
          <p:cNvSpPr txBox="1">
            <a:spLocks noGrp="1"/>
          </p:cNvSpPr>
          <p:nvPr>
            <p:ph type="body" idx="1"/>
          </p:nvPr>
        </p:nvSpPr>
        <p:spPr>
          <a:xfrm>
            <a:off x="424024" y="1848462"/>
            <a:ext cx="9825000" cy="46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/>
          <a:p>
            <a:pPr marL="0" lvl="0" indent="719138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2000" dirty="0">
                <a:latin typeface="Times New Roman"/>
                <a:ea typeface="Times New Roman"/>
                <a:cs typeface="Times New Roman"/>
                <a:sym typeface="Times New Roman"/>
              </a:rPr>
              <a:t>Ознакомиться с инструментальными средствами для выполнения учебной практики и осуществить предустановку программного обеспечения</a:t>
            </a:r>
            <a:r>
              <a:rPr lang="ru-RU" sz="2000" dirty="0" smtClean="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  <a:p>
            <a:pPr marL="0" lvl="0" indent="719138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endParaRPr lang="ru-RU" sz="2000" dirty="0" smtClean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719138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9" name="Google Shape;169;g202f423d887_0_0"/>
          <p:cNvSpPr txBox="1">
            <a:spLocks noGrp="1"/>
          </p:cNvSpPr>
          <p:nvPr>
            <p:ph type="body" idx="2"/>
          </p:nvPr>
        </p:nvSpPr>
        <p:spPr>
          <a:xfrm>
            <a:off x="355174" y="623715"/>
            <a:ext cx="9825000" cy="7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E60000"/>
              </a:buClr>
              <a:buSzPts val="1800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Ознакомление с ПО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170" name="Google Shape;170;g202f423d887_0_0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0" i="0" u="none" strike="noStrike" cap="none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2518" y="2698986"/>
            <a:ext cx="5955511" cy="3758076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343" y="2698986"/>
            <a:ext cx="2162175" cy="28098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02f423d887_0_12"/>
          <p:cNvSpPr txBox="1">
            <a:spLocks noGrp="1"/>
          </p:cNvSpPr>
          <p:nvPr>
            <p:ph type="title"/>
          </p:nvPr>
        </p:nvSpPr>
        <p:spPr>
          <a:xfrm>
            <a:off x="424024" y="415964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Исследовательский этап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/>
            </a:endParaRPr>
          </a:p>
        </p:txBody>
      </p:sp>
      <p:sp>
        <p:nvSpPr>
          <p:cNvPr id="177" name="Google Shape;177;g202f423d887_0_12"/>
          <p:cNvSpPr txBox="1">
            <a:spLocks noGrp="1"/>
          </p:cNvSpPr>
          <p:nvPr>
            <p:ph type="body" idx="1"/>
          </p:nvPr>
        </p:nvSpPr>
        <p:spPr>
          <a:xfrm>
            <a:off x="424024" y="1908423"/>
            <a:ext cx="9825000" cy="46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/>
          <a:p>
            <a:pPr marL="0" lvl="0" indent="719138" algn="just">
              <a:lnSpc>
                <a:spcPct val="100000"/>
              </a:lnSpc>
              <a:spcBef>
                <a:spcPts val="1200"/>
              </a:spcBef>
              <a:buNone/>
            </a:pPr>
            <a:r>
              <a:rPr lang="ru-RU" sz="1800" dirty="0"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ru-RU" sz="2000" dirty="0">
                <a:latin typeface="Times New Roman"/>
                <a:ea typeface="Times New Roman"/>
                <a:cs typeface="Times New Roman"/>
              </a:rPr>
              <a:t>Спроектировать организационную структуру и описать выбранную предметную область</a:t>
            </a:r>
            <a:r>
              <a:rPr lang="ru-RU" sz="2000" dirty="0" smtClean="0">
                <a:latin typeface="Times New Roman"/>
                <a:ea typeface="Times New Roman"/>
                <a:cs typeface="Times New Roman"/>
              </a:rPr>
              <a:t>.</a:t>
            </a:r>
          </a:p>
          <a:p>
            <a:pPr marL="0" lvl="0" indent="719138" algn="just">
              <a:lnSpc>
                <a:spcPct val="100000"/>
              </a:lnSpc>
              <a:spcBef>
                <a:spcPts val="1200"/>
              </a:spcBef>
              <a:buNone/>
            </a:pP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86324" y="623715"/>
            <a:ext cx="9825000" cy="7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E60000"/>
              </a:buClr>
              <a:buSzPts val="1800"/>
              <a:buFont typeface="Arial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Сбор информации об объекте практики и анализ содержания источников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179" name="Google Shape;179;g202f423d887_0_12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ru-RU" sz="25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Пример заполнения</a:t>
            </a:r>
            <a:endParaRPr sz="2500" b="0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274" y="2754147"/>
            <a:ext cx="7524656" cy="433808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5"/>
          <p:cNvSpPr txBox="1">
            <a:spLocks noGrp="1"/>
          </p:cNvSpPr>
          <p:nvPr>
            <p:ph type="title"/>
          </p:nvPr>
        </p:nvSpPr>
        <p:spPr>
          <a:xfrm>
            <a:off x="368273" y="375733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Этап проектирования</a:t>
            </a:r>
            <a:endParaRPr sz="1800" b="0" kern="1200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186" name="Google Shape;186;p5"/>
          <p:cNvSpPr txBox="1"/>
          <p:nvPr/>
        </p:nvSpPr>
        <p:spPr>
          <a:xfrm>
            <a:off x="269443" y="1899815"/>
            <a:ext cx="10028756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indent="719138" algn="just">
              <a:buSzPts val="2000"/>
            </a:pPr>
            <a:r>
              <a:rPr lang="ru-RU" sz="2000" dirty="0">
                <a:latin typeface="Times New Roman"/>
                <a:ea typeface="Times New Roman"/>
                <a:cs typeface="Times New Roman"/>
                <a:sym typeface="Times New Roman"/>
              </a:rPr>
              <a:t>На данном слайде необходимо продемонстрировать 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скриншоты настройки пользователя, создания </a:t>
            </a:r>
            <a:r>
              <a:rPr lang="ru-RU" sz="20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репозитория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и </a:t>
            </a:r>
            <a:r>
              <a:rPr lang="ru-RU" sz="20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коммита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последнего изменения.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5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0" i="0" u="none" strike="noStrike" cap="none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69443" y="439191"/>
            <a:ext cx="80800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Использование системы контроля версий и методов для получения кода с заданной функциональностью и степенью качества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731" y="2722229"/>
            <a:ext cx="5343525" cy="1243715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731" y="4080358"/>
            <a:ext cx="4895850" cy="1148827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2731" y="5513426"/>
            <a:ext cx="4791075" cy="993699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57802" y="4306583"/>
            <a:ext cx="3569808" cy="92260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29572" y="3060272"/>
            <a:ext cx="1819950" cy="90567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c2613dc383_0_6"/>
          <p:cNvSpPr txBox="1"/>
          <p:nvPr/>
        </p:nvSpPr>
        <p:spPr>
          <a:xfrm>
            <a:off x="368272" y="1885676"/>
            <a:ext cx="9899989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indent="719138" algn="just">
              <a:buSzPts val="2000"/>
            </a:pPr>
            <a:r>
              <a:rPr lang="ru-RU" sz="2000" dirty="0">
                <a:latin typeface="Times New Roman"/>
                <a:ea typeface="Times New Roman"/>
                <a:cs typeface="Times New Roman"/>
                <a:sym typeface="Times New Roman"/>
              </a:rPr>
              <a:t>На данном слайде необходимо продемонстрировать 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скриншоты истории </a:t>
            </a:r>
            <a:r>
              <a:rPr lang="ru-RU" sz="20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коммитов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вашего проекта, </a:t>
            </a:r>
            <a:r>
              <a:rPr lang="ru-RU" sz="20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алиасов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и удаление тега.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g2c2613dc383_0_6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0" i="0" u="none" strike="noStrike" cap="none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185;p5"/>
          <p:cNvSpPr txBox="1">
            <a:spLocks noGrp="1"/>
          </p:cNvSpPr>
          <p:nvPr>
            <p:ph type="title"/>
          </p:nvPr>
        </p:nvSpPr>
        <p:spPr>
          <a:xfrm>
            <a:off x="368273" y="375733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Этап проектирования</a:t>
            </a:r>
            <a:endParaRPr sz="1800" b="0" kern="1200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10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69443" y="439191"/>
            <a:ext cx="80800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Использование системы контроля версий и методов для получения кода с заданной функциональностью и степенью качества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272" y="2809080"/>
            <a:ext cx="876300" cy="566737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559" y="4392411"/>
            <a:ext cx="3381375" cy="26670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2559" y="5211561"/>
            <a:ext cx="2790825" cy="32385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2559" y="3338808"/>
            <a:ext cx="847725" cy="52387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2559" y="3849486"/>
            <a:ext cx="1752600" cy="54292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8272" y="4668636"/>
            <a:ext cx="3200400" cy="533400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97550" y="2713856"/>
            <a:ext cx="4895850" cy="114882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c2613dc383_0_21"/>
          <p:cNvSpPr txBox="1"/>
          <p:nvPr/>
        </p:nvSpPr>
        <p:spPr>
          <a:xfrm>
            <a:off x="368272" y="1845425"/>
            <a:ext cx="9914979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indent="719138" algn="just">
              <a:buSzPts val="2000"/>
            </a:pPr>
            <a:r>
              <a:rPr lang="ru-RU" sz="2000" dirty="0">
                <a:latin typeface="Times New Roman"/>
                <a:ea typeface="Times New Roman"/>
                <a:cs typeface="Times New Roman"/>
                <a:sym typeface="Times New Roman"/>
              </a:rPr>
              <a:t>На данном слайде необходимо продемонстрировать 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скриншот файла конфигурации.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g2c2613dc383_0_21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0" i="0" u="none" strike="noStrike" cap="none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185;p5"/>
          <p:cNvSpPr txBox="1">
            <a:spLocks noGrp="1"/>
          </p:cNvSpPr>
          <p:nvPr>
            <p:ph type="title"/>
          </p:nvPr>
        </p:nvSpPr>
        <p:spPr>
          <a:xfrm>
            <a:off x="368273" y="375733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Этап проектирования</a:t>
            </a:r>
            <a:endParaRPr sz="1800" b="0" kern="1200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69443" y="439191"/>
            <a:ext cx="80800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Использование системы контроля версий и методов для получения кода с заданной функциональностью и степенью качества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272" y="2747057"/>
            <a:ext cx="3962315" cy="316464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c2613dc383_0_32"/>
          <p:cNvSpPr txBox="1"/>
          <p:nvPr/>
        </p:nvSpPr>
        <p:spPr>
          <a:xfrm>
            <a:off x="368272" y="1923277"/>
            <a:ext cx="10019911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indent="719138" algn="just">
              <a:buSzPts val="2000"/>
            </a:pPr>
            <a:r>
              <a:rPr lang="ru-RU" sz="2000" dirty="0">
                <a:latin typeface="Times New Roman"/>
                <a:ea typeface="Times New Roman"/>
                <a:cs typeface="Times New Roman"/>
                <a:sym typeface="Times New Roman"/>
              </a:rPr>
              <a:t>На данном слайде необходимо продемонстрировать 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скриншоты создания ветки, просмотра истории ветки </a:t>
            </a:r>
            <a:r>
              <a:rPr lang="ru-RU" sz="20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style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разрешения конфликтов.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g2c2613dc383_0_32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0" i="0" u="none" strike="noStrike" cap="none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185;p5"/>
          <p:cNvSpPr txBox="1">
            <a:spLocks noGrp="1"/>
          </p:cNvSpPr>
          <p:nvPr>
            <p:ph type="title"/>
          </p:nvPr>
        </p:nvSpPr>
        <p:spPr>
          <a:xfrm>
            <a:off x="368273" y="375733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Этап проектирования</a:t>
            </a:r>
            <a:endParaRPr sz="1800" b="0" kern="1200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10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69443" y="439191"/>
            <a:ext cx="80800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Использование системы контроля версий и методов для получения кода с заданной функциональностью и степенью качества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5449" y="3103084"/>
            <a:ext cx="3228975" cy="904875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5111" y="4582348"/>
            <a:ext cx="4333875" cy="923926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95449" y="3998268"/>
            <a:ext cx="2219325" cy="596496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9324" y="3115499"/>
            <a:ext cx="3286125" cy="146685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9324" y="4582349"/>
            <a:ext cx="4429125" cy="92392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9443" y="5515941"/>
            <a:ext cx="4895850" cy="114882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26051</TotalTime>
  <Words>972</Words>
  <Application>Microsoft Office PowerPoint</Application>
  <PresentationFormat>Произвольный</PresentationFormat>
  <Paragraphs>114</Paragraphs>
  <Slides>21</Slides>
  <Notes>21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6" baseType="lpstr">
      <vt:lpstr>Times New Roman</vt:lpstr>
      <vt:lpstr>Arial Black</vt:lpstr>
      <vt:lpstr>Calibri</vt:lpstr>
      <vt:lpstr>Arial</vt:lpstr>
      <vt:lpstr>Тема Office</vt:lpstr>
      <vt:lpstr>ОТЧЕТ  о прохождении учебной практики   по профессиональному модулю ПМ.02 Осуществление интеграции программных модулей  в период с «25» мая 2025 г. по «21» июня 2025 г.   Специальность 09.02.07 Информационные системы и программирование </vt:lpstr>
      <vt:lpstr>Содержание</vt:lpstr>
      <vt:lpstr>Организационный этап</vt:lpstr>
      <vt:lpstr>Подготовительный этап</vt:lpstr>
      <vt:lpstr>Исследовательский этап</vt:lpstr>
      <vt:lpstr>Этап проектирования</vt:lpstr>
      <vt:lpstr>Этап проектирования</vt:lpstr>
      <vt:lpstr>Этап проектирования</vt:lpstr>
      <vt:lpstr>Этап проектирования</vt:lpstr>
      <vt:lpstr>Этап проектирования</vt:lpstr>
      <vt:lpstr>Этап проектирования</vt:lpstr>
      <vt:lpstr>Этап проектирования</vt:lpstr>
      <vt:lpstr>Этап проектирования</vt:lpstr>
      <vt:lpstr>Этап проектирования</vt:lpstr>
      <vt:lpstr>Этап проектирования</vt:lpstr>
      <vt:lpstr>Этап проектирования</vt:lpstr>
      <vt:lpstr>Отчетный этап   </vt:lpstr>
      <vt:lpstr>Отчетный этап   </vt:lpstr>
      <vt:lpstr>Отчетный этап   </vt:lpstr>
      <vt:lpstr>Отчетный этап</vt:lpstr>
      <vt:lpstr>Отчетный этап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ОТЧЕТ  о прохождении учебной практики   по профессиональному модулю ПМ.01 Осуществление интеграции программных модулей  в период с «  »         2024 г. по «  »          2024 г.   Специальность 09.02.07 Информационные системы и программирование</dc:title>
  <dc:creator>Катя</dc:creator>
  <cp:lastModifiedBy>ля я хз</cp:lastModifiedBy>
  <cp:revision>25</cp:revision>
  <dcterms:created xsi:type="dcterms:W3CDTF">2020-03-27T22:15:06Z</dcterms:created>
  <dcterms:modified xsi:type="dcterms:W3CDTF">2025-05-30T11:45:31Z</dcterms:modified>
</cp:coreProperties>
</file>