
<file path=[Content_Types].xml><?xml version="1.0" encoding="utf-8"?>
<Types xmlns="http://schemas.openxmlformats.org/package/2006/content-types">
  <Default Extension="png" ContentType="image/png"/>
  <Default Extension="svg" ContentType="image/sv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50" r:id="rId3"/>
    <p:sldMasterId id="2147483651" r:id="rId4"/>
    <p:sldMasterId id="2147483654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  <p:sldMasterId id="2147483663" r:id="rId13"/>
  </p:sldMasterIdLst>
  <p:notesMasterIdLst>
    <p:notesMasterId r:id="rId29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70" r:id="rId27"/>
    <p:sldId id="269" r:id="rId28"/>
  </p:sldIdLst>
  <p:sldSz cx="13439775" cy="7559675"/>
  <p:notesSz cx="9928225" cy="67976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42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660" y="48"/>
      </p:cViewPr>
      <p:guideLst>
        <p:guide orient="horz" pos="2381"/>
        <p:guide pos="42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TT Norms Regular"/>
              </a:rPr>
              <a:t>Click to move the slide</a:t>
            </a: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dt" idx="3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44" name="PlaceHolder 5"/>
          <p:cNvSpPr>
            <a:spLocks noGrp="1"/>
          </p:cNvSpPr>
          <p:nvPr>
            <p:ph type="ftr" idx="3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45" name="PlaceHolder 6"/>
          <p:cNvSpPr>
            <a:spLocks noGrp="1"/>
          </p:cNvSpPr>
          <p:nvPr>
            <p:ph type="sldNum" idx="3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7809879-D437-406B-9A11-8587A345E26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954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48960" tIns="0" rIns="4896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50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48960" tIns="0" rIns="48960" bIns="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TT Norms Regular"/>
                <a:ea typeface="+mn-ea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666DB710-C94B-419B-A32E-FE1A724020BE}" type="slidenum">
              <a:rPr lang="en-US" sz="1800" b="0" strike="noStrike" spc="-1">
                <a:solidFill>
                  <a:schemeClr val="dk1"/>
                </a:solidFill>
                <a:latin typeface="TT Norms Regular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029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48960" tIns="0" rIns="4896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51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48960" tIns="0" rIns="48960" bIns="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TT Norms Regular"/>
                <a:ea typeface="+mn-ea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851FA94D-5D49-4CE9-93A0-70978247A5F9}" type="slidenum">
              <a:rPr lang="en-US" sz="1800" b="0" strike="noStrike" spc="-1">
                <a:solidFill>
                  <a:schemeClr val="dk1"/>
                </a:solidFill>
                <a:latin typeface="TT Norms Regular"/>
                <a:ea typeface="+mn-ea"/>
              </a:rPr>
              <a:t>15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764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-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F903298-18D4-4713-AA3C-65726AB2C65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9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2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3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80120" y="1237320"/>
            <a:ext cx="10079640" cy="263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1008000">
              <a:lnSpc>
                <a:spcPct val="90000"/>
              </a:lnSpc>
              <a:buNone/>
            </a:pPr>
            <a:r>
              <a:rPr lang="ru-RU" sz="6619" b="0" strike="noStrike" spc="-1">
                <a:solidFill>
                  <a:schemeClr val="dk1"/>
                </a:solidFill>
                <a:latin typeface="TT Norms Medium"/>
              </a:rPr>
              <a:t>Образец заголовка</a:t>
            </a:r>
            <a:endParaRPr lang="en-US" sz="6619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A0CA55B-9B9E-49D9-B9FA-56D748ADA402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06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07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08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24120" y="402480"/>
            <a:ext cx="11591280" cy="146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08000">
              <a:lnSpc>
                <a:spcPct val="90000"/>
              </a:lnSpc>
              <a:buNone/>
            </a:pPr>
            <a:r>
              <a:rPr lang="ru-RU" sz="4850" b="0" strike="noStrike" spc="-1">
                <a:solidFill>
                  <a:schemeClr val="dk1"/>
                </a:solidFill>
                <a:latin typeface="TT Norms Medium"/>
              </a:rPr>
              <a:t>Образец заголовка</a:t>
            </a:r>
            <a:endParaRPr lang="en-US" sz="485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dt" idx="23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ftr" idx="24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2" name="PlaceHolder 4"/>
          <p:cNvSpPr>
            <a:spLocks noGrp="1"/>
          </p:cNvSpPr>
          <p:nvPr>
            <p:ph type="sldNum" idx="25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C1320EA-7186-4B98-9411-F7B10EBEDC0F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14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15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16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117" name="PlaceHolder 1"/>
          <p:cNvSpPr>
            <a:spLocks noGrp="1"/>
          </p:cNvSpPr>
          <p:nvPr>
            <p:ph type="dt" idx="26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ftr" idx="27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sldNum" idx="28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E4D95C1-08CE-4C67-8A7B-45C6C290A405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21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22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23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925560" y="504000"/>
            <a:ext cx="4334400" cy="176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1008000">
              <a:lnSpc>
                <a:spcPct val="90000"/>
              </a:lnSpc>
              <a:buNone/>
            </a:pPr>
            <a:r>
              <a:rPr lang="ru-RU" sz="3530" b="0" strike="noStrike" spc="-1">
                <a:solidFill>
                  <a:schemeClr val="dk1"/>
                </a:solidFill>
                <a:latin typeface="TT Norms Medium"/>
              </a:rPr>
              <a:t>Образец заголовка</a:t>
            </a:r>
            <a:endParaRPr lang="en-US" sz="353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713560" y="1088280"/>
            <a:ext cx="6803640" cy="5371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1008000">
              <a:lnSpc>
                <a:spcPct val="90000"/>
              </a:lnSpc>
              <a:spcBef>
                <a:spcPts val="11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530" b="0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3530" b="0" strike="noStrike" spc="-1">
              <a:solidFill>
                <a:schemeClr val="dk1"/>
              </a:solidFill>
              <a:latin typeface="TT Norms Regular"/>
            </a:endParaRPr>
          </a:p>
          <a:p>
            <a:pPr marL="864000" lvl="1" indent="-324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080" b="0" strike="noStrike" spc="-1">
                <a:solidFill>
                  <a:schemeClr val="dk1"/>
                </a:solidFill>
                <a:latin typeface="TT Norms Regular"/>
              </a:rPr>
              <a:t>Второй уровень</a:t>
            </a:r>
            <a:endParaRPr lang="en-US" sz="3080" b="0" strike="noStrike" spc="-1">
              <a:solidFill>
                <a:schemeClr val="dk1"/>
              </a:solidFill>
              <a:latin typeface="TT Norms Regular"/>
            </a:endParaRPr>
          </a:p>
          <a:p>
            <a:pPr marL="1296000" lvl="2" indent="-288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40" b="0" strike="noStrike" spc="-1">
                <a:solidFill>
                  <a:schemeClr val="dk1"/>
                </a:solidFill>
                <a:latin typeface="TT Norms Regular"/>
              </a:rPr>
              <a:t>Третий уровень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  <a:p>
            <a:pPr marL="1728000" lvl="3" indent="-216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210" b="0" strike="noStrike" spc="-1">
                <a:solidFill>
                  <a:schemeClr val="dk1"/>
                </a:solidFill>
                <a:latin typeface="TT Norms Regular"/>
              </a:rPr>
              <a:t>Четвертый уровень</a:t>
            </a:r>
            <a:endParaRPr lang="en-US" sz="2210" b="0" strike="noStrike" spc="-1">
              <a:solidFill>
                <a:schemeClr val="dk1"/>
              </a:solidFill>
              <a:latin typeface="TT Norms Regular"/>
            </a:endParaRPr>
          </a:p>
          <a:p>
            <a:pPr marL="2160000" lvl="4" indent="-216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10" b="0" strike="noStrike" spc="-1">
                <a:solidFill>
                  <a:schemeClr val="dk1"/>
                </a:solidFill>
                <a:latin typeface="TT Norms Regular"/>
              </a:rPr>
              <a:t>Пятый уровень</a:t>
            </a:r>
            <a:endParaRPr lang="en-US" sz="221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925560" y="2268000"/>
            <a:ext cx="4334400" cy="420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1008000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ru-RU" sz="1770" b="0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177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 idx="29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 idx="30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 idx="31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A251764-12D0-44E9-869A-19A22BBC7ABC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31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32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33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25560" y="504000"/>
            <a:ext cx="4334400" cy="176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1008000">
              <a:lnSpc>
                <a:spcPct val="90000"/>
              </a:lnSpc>
              <a:buNone/>
            </a:pPr>
            <a:r>
              <a:rPr lang="ru-RU" sz="3530" b="0" strike="noStrike" spc="-1">
                <a:solidFill>
                  <a:schemeClr val="dk1"/>
                </a:solidFill>
                <a:latin typeface="TT Norms Medium"/>
              </a:rPr>
              <a:t>Образец заголовка</a:t>
            </a:r>
            <a:endParaRPr lang="en-US" sz="353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713560" y="1088280"/>
            <a:ext cx="6803640" cy="537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3530" b="0" strike="noStrike" spc="-1">
                <a:solidFill>
                  <a:schemeClr val="dk1"/>
                </a:solidFill>
                <a:latin typeface="TT Norms Regular"/>
              </a:rPr>
              <a:t>Вставка рисунка</a:t>
            </a:r>
            <a:endParaRPr lang="en-US" sz="353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925560" y="2268000"/>
            <a:ext cx="4334400" cy="420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1008000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ru-RU" sz="1770" b="0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177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dt" idx="32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ftr" idx="33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39" name="PlaceHolder 6"/>
          <p:cNvSpPr>
            <a:spLocks noGrp="1"/>
          </p:cNvSpPr>
          <p:nvPr>
            <p:ph type="sldNum" idx="34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20045FD-9F18-4D78-AC73-439F3F8864CC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9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0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1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24120" y="402480"/>
            <a:ext cx="11591280" cy="146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08000">
              <a:lnSpc>
                <a:spcPct val="90000"/>
              </a:lnSpc>
              <a:buNone/>
            </a:pPr>
            <a:r>
              <a:rPr lang="ru-RU" sz="4850" b="0" strike="noStrike" spc="-1">
                <a:solidFill>
                  <a:schemeClr val="dk1"/>
                </a:solidFill>
                <a:latin typeface="TT Norms Medium"/>
              </a:rPr>
              <a:t>Образец заголовка</a:t>
            </a:r>
            <a:endParaRPr lang="en-US" sz="485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24120" y="2012400"/>
            <a:ext cx="11591280" cy="47962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432000" indent="-324000" defTabSz="1008000">
              <a:lnSpc>
                <a:spcPct val="90000"/>
              </a:lnSpc>
              <a:spcBef>
                <a:spcPts val="11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80" b="0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3080" b="0" strike="noStrike" spc="-1">
              <a:solidFill>
                <a:schemeClr val="dk1"/>
              </a:solidFill>
              <a:latin typeface="TT Norms Regular"/>
            </a:endParaRPr>
          </a:p>
          <a:p>
            <a:pPr marL="864000" lvl="1" indent="-324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640" b="0" strike="noStrike" spc="-1">
                <a:solidFill>
                  <a:schemeClr val="dk1"/>
                </a:solidFill>
                <a:latin typeface="TT Norms Regular"/>
              </a:rPr>
              <a:t>Второй уровень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  <a:p>
            <a:pPr marL="1296000" lvl="2" indent="-288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10" b="0" strike="noStrike" spc="-1">
                <a:solidFill>
                  <a:schemeClr val="dk1"/>
                </a:solidFill>
                <a:latin typeface="TT Norms Regular"/>
              </a:rPr>
              <a:t>Третий уровень</a:t>
            </a:r>
            <a:endParaRPr lang="en-US" sz="2210" b="0" strike="noStrike" spc="-1">
              <a:solidFill>
                <a:schemeClr val="dk1"/>
              </a:solidFill>
              <a:latin typeface="TT Norms Regular"/>
            </a:endParaRPr>
          </a:p>
          <a:p>
            <a:pPr marL="1728000" lvl="3" indent="-216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Четвертый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  <a:p>
            <a:pPr marL="2160000" lvl="4" indent="-216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Пятый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057619F-9D24-4A24-8620-6FF4A6C199F6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8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19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20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617760" y="402480"/>
            <a:ext cx="2897640" cy="640620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 anchorCtr="1">
            <a:noAutofit/>
          </a:bodyPr>
          <a:lstStyle/>
          <a:p>
            <a:pPr indent="0" defTabSz="1008000">
              <a:lnSpc>
                <a:spcPct val="90000"/>
              </a:lnSpc>
              <a:buNone/>
            </a:pPr>
            <a:r>
              <a:rPr lang="ru-RU" sz="4850" b="0" strike="noStrike" spc="-1">
                <a:solidFill>
                  <a:schemeClr val="dk1"/>
                </a:solidFill>
                <a:latin typeface="TT Norms Medium"/>
              </a:rPr>
              <a:t>Образец заголовка</a:t>
            </a:r>
            <a:endParaRPr lang="en-US" sz="485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24120" y="402480"/>
            <a:ext cx="8525520" cy="640620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432000" indent="-324000" defTabSz="1008000">
              <a:lnSpc>
                <a:spcPct val="90000"/>
              </a:lnSpc>
              <a:spcBef>
                <a:spcPts val="11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80" b="0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3080" b="0" strike="noStrike" spc="-1">
              <a:solidFill>
                <a:schemeClr val="dk1"/>
              </a:solidFill>
              <a:latin typeface="TT Norms Regular"/>
            </a:endParaRPr>
          </a:p>
          <a:p>
            <a:pPr marL="864000" lvl="1" indent="-324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640" b="0" strike="noStrike" spc="-1">
                <a:solidFill>
                  <a:schemeClr val="dk1"/>
                </a:solidFill>
                <a:latin typeface="TT Norms Regular"/>
              </a:rPr>
              <a:t>Второй уровень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  <a:p>
            <a:pPr marL="1296000" lvl="2" indent="-288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10" b="0" strike="noStrike" spc="-1">
                <a:solidFill>
                  <a:schemeClr val="dk1"/>
                </a:solidFill>
                <a:latin typeface="TT Norms Regular"/>
              </a:rPr>
              <a:t>Третий уровень</a:t>
            </a:r>
            <a:endParaRPr lang="en-US" sz="2210" b="0" strike="noStrike" spc="-1">
              <a:solidFill>
                <a:schemeClr val="dk1"/>
              </a:solidFill>
              <a:latin typeface="TT Norms Regular"/>
            </a:endParaRPr>
          </a:p>
          <a:p>
            <a:pPr marL="1728000" lvl="3" indent="-216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Четвертый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  <a:p>
            <a:pPr marL="2160000" lvl="4" indent="-216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Пятый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7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8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5" name="PlaceHolder 5"/>
          <p:cNvSpPr>
            <a:spLocks noGrp="1"/>
          </p:cNvSpPr>
          <p:nvPr>
            <p:ph type="sldNum" idx="9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430BA74-DF41-4257-882D-6254440726CA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27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28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29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30" name="Прямая соединительная линия 1"/>
          <p:cNvCxnSpPr/>
          <p:nvPr/>
        </p:nvCxnSpPr>
        <p:spPr>
          <a:xfrm flipH="1">
            <a:off x="-1673640" y="6357600"/>
            <a:ext cx="15962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31" name="TextBox 7"/>
          <p:cNvSpPr/>
          <p:nvPr/>
        </p:nvSpPr>
        <p:spPr>
          <a:xfrm>
            <a:off x="2517840" y="-491400"/>
            <a:ext cx="328356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457200">
              <a:lnSpc>
                <a:spcPct val="100000"/>
              </a:lnSpc>
            </a:pP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ШАБЛОН ЗАГОЛОВОЧНОГО СЛАЙДА</a:t>
            </a:r>
            <a:endParaRPr lang="en-US" sz="11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TextBox 8"/>
          <p:cNvSpPr/>
          <p:nvPr/>
        </p:nvSpPr>
        <p:spPr>
          <a:xfrm>
            <a:off x="-1281600" y="-488520"/>
            <a:ext cx="202752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457200">
              <a:lnSpc>
                <a:spcPct val="100000"/>
              </a:lnSpc>
            </a:pP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Пустое поле </a:t>
            </a:r>
            <a:endParaRPr lang="en-US" sz="113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" name="Прямая со стрелкой 10"/>
          <p:cNvCxnSpPr/>
          <p:nvPr/>
        </p:nvCxnSpPr>
        <p:spPr>
          <a:xfrm>
            <a:off x="-642960" y="-250920"/>
            <a:ext cx="138960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  <a:tailEnd type="triangle" w="med" len="med"/>
          </a:ln>
        </p:spPr>
      </p:cxnSp>
      <p:cxnSp>
        <p:nvCxnSpPr>
          <p:cNvPr id="34" name="Прямая соединительная линия 12"/>
          <p:cNvCxnSpPr/>
          <p:nvPr/>
        </p:nvCxnSpPr>
        <p:spPr>
          <a:xfrm>
            <a:off x="746280" y="-816120"/>
            <a:ext cx="360" cy="81648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35" name="Прямая соединительная линия 13"/>
          <p:cNvCxnSpPr/>
          <p:nvPr/>
        </p:nvCxnSpPr>
        <p:spPr>
          <a:xfrm flipH="1">
            <a:off x="751320" y="-44208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  <a:tailEnd type="triangle" w="med" len="med"/>
          </a:ln>
        </p:spPr>
      </p:cxnSp>
      <p:sp>
        <p:nvSpPr>
          <p:cNvPr id="36" name="TextBox 14"/>
          <p:cNvSpPr/>
          <p:nvPr/>
        </p:nvSpPr>
        <p:spPr>
          <a:xfrm>
            <a:off x="1022040" y="-626760"/>
            <a:ext cx="2027520" cy="43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линия выравнивания заголовка</a:t>
            </a:r>
            <a:endParaRPr lang="en-US" sz="11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TT Norms Regular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80" b="0" strike="noStrike" spc="-1">
                <a:solidFill>
                  <a:schemeClr val="dk1"/>
                </a:solidFill>
                <a:latin typeface="TT Norms Regular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10" b="0" strike="noStrike" spc="-1">
                <a:solidFill>
                  <a:schemeClr val="dk1"/>
                </a:solidFill>
                <a:latin typeface="TT Norms Regular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79" b="0" strike="noStrike" spc="-1">
                <a:solidFill>
                  <a:schemeClr val="dk1"/>
                </a:solidFill>
                <a:latin typeface="TT Norms Regular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79" b="0" strike="noStrike" spc="-1">
                <a:solidFill>
                  <a:schemeClr val="dk1"/>
                </a:solidFill>
                <a:latin typeface="TT Norms Regular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TT Norms Regular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TT Norms Regular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TT Norms Regular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42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43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44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720" y="290160"/>
            <a:ext cx="9574560" cy="53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TT Norms Regular"/>
              </a:rPr>
              <a:t>Click to edit the title text format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sldNum" idx="10"/>
          </p:nvPr>
        </p:nvSpPr>
        <p:spPr>
          <a:xfrm>
            <a:off x="12611520" y="7219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CF847AC-7145-46CE-A1FF-CC1E15E61F01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‹#›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47" name="Прямая соединительная линия 3"/>
          <p:cNvCxnSpPr/>
          <p:nvPr/>
        </p:nvCxnSpPr>
        <p:spPr>
          <a:xfrm flipV="1">
            <a:off x="518760" y="-621000"/>
            <a:ext cx="360" cy="5439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48" name="Прямая соединительная линия 5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  <a:headEnd type="triangle" w="med" len="med"/>
          </a:ln>
        </p:spPr>
      </p:cxnSp>
      <p:cxnSp>
        <p:nvCxnSpPr>
          <p:cNvPr id="49" name="Прямая соединительная линия 10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  <a:headEnd type="triangle" w="med" len="med"/>
          </a:ln>
        </p:spPr>
      </p:cxnSp>
      <p:cxnSp>
        <p:nvCxnSpPr>
          <p:cNvPr id="50" name="Прямая соединительная линия 12"/>
          <p:cNvCxnSpPr/>
          <p:nvPr/>
        </p:nvCxnSpPr>
        <p:spPr>
          <a:xfrm flipV="1">
            <a:off x="-15840" y="-621000"/>
            <a:ext cx="360" cy="5439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51" name="Прямая со стрелкой 13"/>
          <p:cNvCxnSpPr/>
          <p:nvPr/>
        </p:nvCxnSpPr>
        <p:spPr>
          <a:xfrm>
            <a:off x="-15840" y="-327600"/>
            <a:ext cx="534960" cy="360"/>
          </a:xfrm>
          <a:prstGeom prst="straightConnector1">
            <a:avLst/>
          </a:prstGeom>
          <a:ln w="6480">
            <a:solidFill>
              <a:schemeClr val="lt1">
                <a:lumMod val="50000"/>
              </a:schemeClr>
            </a:solidFill>
            <a:miter/>
            <a:headEnd type="triangle" w="med" len="med"/>
            <a:tailEnd type="triangle" w="med" len="med"/>
          </a:ln>
        </p:spPr>
      </p:cxnSp>
      <p:sp>
        <p:nvSpPr>
          <p:cNvPr id="52" name="TextBox 14"/>
          <p:cNvSpPr/>
          <p:nvPr/>
        </p:nvSpPr>
        <p:spPr>
          <a:xfrm>
            <a:off x="-119160" y="-903240"/>
            <a:ext cx="908640" cy="60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Левое поле (пустое)</a:t>
            </a:r>
            <a:endParaRPr lang="en-US" sz="113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3" name="Прямая соединительная линия 15"/>
          <p:cNvCxnSpPr/>
          <p:nvPr/>
        </p:nvCxnSpPr>
        <p:spPr>
          <a:xfrm flipV="1">
            <a:off x="13431960" y="-621000"/>
            <a:ext cx="360" cy="5439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54" name="Прямая соединительная линия 16"/>
          <p:cNvCxnSpPr/>
          <p:nvPr/>
        </p:nvCxnSpPr>
        <p:spPr>
          <a:xfrm flipV="1">
            <a:off x="12916080" y="-621000"/>
            <a:ext cx="360" cy="5439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55" name="Прямая со стрелкой 17"/>
          <p:cNvCxnSpPr/>
          <p:nvPr/>
        </p:nvCxnSpPr>
        <p:spPr>
          <a:xfrm>
            <a:off x="12897000" y="-327600"/>
            <a:ext cx="535320" cy="360"/>
          </a:xfrm>
          <a:prstGeom prst="straightConnector1">
            <a:avLst/>
          </a:prstGeom>
          <a:ln w="6480">
            <a:solidFill>
              <a:schemeClr val="lt1">
                <a:lumMod val="50000"/>
              </a:schemeClr>
            </a:solidFill>
            <a:miter/>
            <a:headEnd type="triangle" w="med" len="med"/>
            <a:tailEnd type="triangle" w="med" len="med"/>
          </a:ln>
        </p:spPr>
      </p:cxnSp>
      <p:sp>
        <p:nvSpPr>
          <p:cNvPr id="56" name="TextBox 18"/>
          <p:cNvSpPr/>
          <p:nvPr/>
        </p:nvSpPr>
        <p:spPr>
          <a:xfrm>
            <a:off x="12794040" y="-903240"/>
            <a:ext cx="908640" cy="60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Правое поле (пустое)</a:t>
            </a:r>
            <a:endParaRPr lang="en-US" sz="113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7" name="Прямая соединительная линия 19"/>
          <p:cNvCxnSpPr/>
          <p:nvPr/>
        </p:nvCxnSpPr>
        <p:spPr>
          <a:xfrm flipH="1">
            <a:off x="518760" y="-327600"/>
            <a:ext cx="113868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  <a:tailEnd type="triangle" w="med" len="med"/>
          </a:ln>
        </p:spPr>
      </p:cxnSp>
      <p:cxnSp>
        <p:nvCxnSpPr>
          <p:cNvPr id="58" name="Прямая соединительная линия 20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  <a:headEnd type="triangle" w="med" len="med"/>
          </a:ln>
        </p:spPr>
      </p:cxnSp>
      <p:sp>
        <p:nvSpPr>
          <p:cNvPr id="59" name="TextBox 21"/>
          <p:cNvSpPr/>
          <p:nvPr/>
        </p:nvSpPr>
        <p:spPr>
          <a:xfrm>
            <a:off x="-2147040" y="338040"/>
            <a:ext cx="2027520" cy="43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457200">
              <a:lnSpc>
                <a:spcPct val="100000"/>
              </a:lnSpc>
            </a:pP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Базовая линия </a:t>
            </a:r>
            <a:r>
              <a:rPr sz="1130"/>
              <a:t/>
            </a:r>
            <a:br>
              <a:rPr sz="1130"/>
            </a:b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первой строки заголовка</a:t>
            </a:r>
            <a:endParaRPr lang="en-US" sz="11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22"/>
          <p:cNvSpPr/>
          <p:nvPr/>
        </p:nvSpPr>
        <p:spPr>
          <a:xfrm>
            <a:off x="-2147040" y="988920"/>
            <a:ext cx="2027520" cy="43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457200">
              <a:lnSpc>
                <a:spcPct val="100000"/>
              </a:lnSpc>
            </a:pP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Базовая линия </a:t>
            </a:r>
            <a:r>
              <a:rPr sz="1130"/>
              <a:t/>
            </a:r>
            <a:br>
              <a:rPr sz="1130"/>
            </a:b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второй строки заголовка</a:t>
            </a:r>
            <a:endParaRPr lang="en-US" sz="11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23"/>
          <p:cNvSpPr/>
          <p:nvPr/>
        </p:nvSpPr>
        <p:spPr>
          <a:xfrm>
            <a:off x="875880" y="-375840"/>
            <a:ext cx="328356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457200">
              <a:lnSpc>
                <a:spcPct val="100000"/>
              </a:lnSpc>
            </a:pP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ШАБЛОН СЛАЙДА 1</a:t>
            </a:r>
            <a:endParaRPr lang="en-US" sz="11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24"/>
          <p:cNvSpPr/>
          <p:nvPr/>
        </p:nvSpPr>
        <p:spPr>
          <a:xfrm>
            <a:off x="789480" y="-512640"/>
            <a:ext cx="2027520" cy="43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130" b="0" strike="noStrike" spc="-1">
                <a:solidFill>
                  <a:schemeClr val="dk1"/>
                </a:solidFill>
                <a:latin typeface="Arial"/>
              </a:rPr>
              <a:t>линия выравнивания заголовка</a:t>
            </a:r>
            <a:endParaRPr lang="en-US" sz="113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Рисунок 25"/>
          <p:cNvPicPr/>
          <p:nvPr/>
        </p:nvPicPr>
        <p:blipFill>
          <a:blip r:embed="rId3"/>
          <a:srcRect r="89615" b="8203"/>
          <a:stretch/>
        </p:blipFill>
        <p:spPr>
          <a:xfrm>
            <a:off x="12637080" y="338040"/>
            <a:ext cx="313560" cy="288360"/>
          </a:xfrm>
          <a:prstGeom prst="rect">
            <a:avLst/>
          </a:prstGeom>
          <a:ln w="0">
            <a:noFill/>
          </a:ln>
        </p:spPr>
      </p:pic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80" b="0" strike="noStrike" spc="-1">
                <a:solidFill>
                  <a:schemeClr val="dk1"/>
                </a:solidFill>
                <a:latin typeface="TT Norms Regular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10" b="0" strike="noStrike" spc="-1">
                <a:solidFill>
                  <a:schemeClr val="dk1"/>
                </a:solidFill>
                <a:latin typeface="TT Norms Regular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79" b="0" strike="noStrike" spc="-1">
                <a:solidFill>
                  <a:schemeClr val="dk1"/>
                </a:solidFill>
                <a:latin typeface="TT Norms Regular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79" b="0" strike="noStrike" spc="-1">
                <a:solidFill>
                  <a:schemeClr val="dk1"/>
                </a:solidFill>
                <a:latin typeface="TT Norms Regular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TT Norms Regular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TT Norms Regular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TT Norms Regular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66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67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68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24120" y="402480"/>
            <a:ext cx="11591280" cy="146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08000">
              <a:lnSpc>
                <a:spcPct val="90000"/>
              </a:lnSpc>
              <a:buNone/>
            </a:pPr>
            <a:r>
              <a:rPr lang="ru-RU" sz="4850" b="0" strike="noStrike" spc="-1">
                <a:solidFill>
                  <a:schemeClr val="dk1"/>
                </a:solidFill>
                <a:latin typeface="TT Norms Medium"/>
              </a:rPr>
              <a:t>Образец заголовка</a:t>
            </a:r>
            <a:endParaRPr lang="en-US" sz="485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24120" y="2012400"/>
            <a:ext cx="11591280" cy="479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1008000">
              <a:lnSpc>
                <a:spcPct val="90000"/>
              </a:lnSpc>
              <a:spcBef>
                <a:spcPts val="11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80" b="0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3080" b="0" strike="noStrike" spc="-1">
              <a:solidFill>
                <a:schemeClr val="dk1"/>
              </a:solidFill>
              <a:latin typeface="TT Norms Regular"/>
            </a:endParaRPr>
          </a:p>
          <a:p>
            <a:pPr marL="864000" lvl="1" indent="-324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640" b="0" strike="noStrike" spc="-1">
                <a:solidFill>
                  <a:schemeClr val="dk1"/>
                </a:solidFill>
                <a:latin typeface="TT Norms Regular"/>
              </a:rPr>
              <a:t>Второй уровень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  <a:p>
            <a:pPr marL="1296000" lvl="2" indent="-288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10" b="0" strike="noStrike" spc="-1">
                <a:solidFill>
                  <a:schemeClr val="dk1"/>
                </a:solidFill>
                <a:latin typeface="TT Norms Regular"/>
              </a:rPr>
              <a:t>Третий уровень</a:t>
            </a:r>
            <a:endParaRPr lang="en-US" sz="2210" b="0" strike="noStrike" spc="-1">
              <a:solidFill>
                <a:schemeClr val="dk1"/>
              </a:solidFill>
              <a:latin typeface="TT Norms Regular"/>
            </a:endParaRPr>
          </a:p>
          <a:p>
            <a:pPr marL="1728000" lvl="3" indent="-216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Четвертый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  <a:p>
            <a:pPr marL="2160000" lvl="4" indent="-216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Пятый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dt" idx="1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ftr" idx="1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3" name="PlaceHolder 5"/>
          <p:cNvSpPr>
            <a:spLocks noGrp="1"/>
          </p:cNvSpPr>
          <p:nvPr>
            <p:ph type="sldNum" idx="1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7C040ED-D71E-4CF6-BDD5-34710DBBA215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75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76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77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16920" y="1884600"/>
            <a:ext cx="11591280" cy="314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1008000">
              <a:lnSpc>
                <a:spcPct val="90000"/>
              </a:lnSpc>
              <a:buNone/>
            </a:pPr>
            <a:r>
              <a:rPr lang="ru-RU" sz="6619" b="0" strike="noStrike" spc="-1">
                <a:solidFill>
                  <a:schemeClr val="dk1"/>
                </a:solidFill>
                <a:latin typeface="TT Norms Medium"/>
              </a:rPr>
              <a:t>Образец заголовка</a:t>
            </a:r>
            <a:endParaRPr lang="en-US" sz="6619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16920" y="5059080"/>
            <a:ext cx="11591280" cy="1653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1008000">
              <a:lnSpc>
                <a:spcPct val="90000"/>
              </a:lnSpc>
              <a:spcBef>
                <a:spcPts val="110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64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Образец текста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1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 idx="1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 idx="1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F3EBD55-4132-4BD5-B61D-99D8E535E162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84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85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86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24120" y="402480"/>
            <a:ext cx="11591280" cy="146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08000">
              <a:lnSpc>
                <a:spcPct val="90000"/>
              </a:lnSpc>
              <a:buNone/>
            </a:pPr>
            <a:r>
              <a:rPr lang="ru-RU" sz="4850" b="0" strike="noStrike" spc="-1">
                <a:solidFill>
                  <a:schemeClr val="dk1"/>
                </a:solidFill>
                <a:latin typeface="TT Norms Medium"/>
              </a:rPr>
              <a:t>Образец заголовка</a:t>
            </a:r>
            <a:endParaRPr lang="en-US" sz="485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24120" y="2012400"/>
            <a:ext cx="5711400" cy="479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1008000">
              <a:lnSpc>
                <a:spcPct val="90000"/>
              </a:lnSpc>
              <a:spcBef>
                <a:spcPts val="11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80" b="0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3080" b="0" strike="noStrike" spc="-1">
              <a:solidFill>
                <a:schemeClr val="dk1"/>
              </a:solidFill>
              <a:latin typeface="TT Norms Regular"/>
            </a:endParaRPr>
          </a:p>
          <a:p>
            <a:pPr marL="864000" lvl="1" indent="-324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640" b="0" strike="noStrike" spc="-1">
                <a:solidFill>
                  <a:schemeClr val="dk1"/>
                </a:solidFill>
                <a:latin typeface="TT Norms Regular"/>
              </a:rPr>
              <a:t>Второй уровень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  <a:p>
            <a:pPr marL="1296000" lvl="2" indent="-288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10" b="0" strike="noStrike" spc="-1">
                <a:solidFill>
                  <a:schemeClr val="dk1"/>
                </a:solidFill>
                <a:latin typeface="TT Norms Regular"/>
              </a:rPr>
              <a:t>Третий уровень</a:t>
            </a:r>
            <a:endParaRPr lang="en-US" sz="2210" b="0" strike="noStrike" spc="-1">
              <a:solidFill>
                <a:schemeClr val="dk1"/>
              </a:solidFill>
              <a:latin typeface="TT Norms Regular"/>
            </a:endParaRPr>
          </a:p>
          <a:p>
            <a:pPr marL="1728000" lvl="3" indent="-216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Четвертый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  <a:p>
            <a:pPr marL="2160000" lvl="4" indent="-216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Пятый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804000" y="2012400"/>
            <a:ext cx="5711400" cy="479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52000" indent="-252000" defTabSz="1008000">
              <a:lnSpc>
                <a:spcPct val="90000"/>
              </a:lnSpc>
              <a:spcBef>
                <a:spcPts val="1103"/>
              </a:spcBef>
              <a:buClr>
                <a:srgbClr val="000000"/>
              </a:buClr>
              <a:buFont typeface="Arial"/>
              <a:buChar char="•"/>
            </a:pPr>
            <a:r>
              <a:rPr lang="ru-RU" sz="3080" b="0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3080" b="0" strike="noStrike" spc="-1">
              <a:solidFill>
                <a:schemeClr val="dk1"/>
              </a:solidFill>
              <a:latin typeface="TT Norms Regular"/>
            </a:endParaRPr>
          </a:p>
          <a:p>
            <a:pPr marL="756000" lvl="1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640" b="0" strike="noStrike" spc="-1">
                <a:solidFill>
                  <a:schemeClr val="dk1"/>
                </a:solidFill>
                <a:latin typeface="TT Norms Regular"/>
              </a:rPr>
              <a:t>Второй уровень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  <a:p>
            <a:pPr marL="1260000" lvl="2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210" b="0" strike="noStrike" spc="-1">
                <a:solidFill>
                  <a:schemeClr val="dk1"/>
                </a:solidFill>
                <a:latin typeface="TT Norms Regular"/>
              </a:rPr>
              <a:t>Третий уровень</a:t>
            </a:r>
            <a:endParaRPr lang="en-US" sz="2210" b="0" strike="noStrike" spc="-1">
              <a:solidFill>
                <a:schemeClr val="dk1"/>
              </a:solidFill>
              <a:latin typeface="TT Norms Regular"/>
            </a:endParaRPr>
          </a:p>
          <a:p>
            <a:pPr marL="1764000" lvl="3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Четвертый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  <a:p>
            <a:pPr marL="2268000" lvl="4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Пятый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17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 idx="18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2" name="PlaceHolder 6"/>
          <p:cNvSpPr>
            <a:spLocks noGrp="1"/>
          </p:cNvSpPr>
          <p:nvPr>
            <p:ph type="sldNum" idx="19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164E953-8524-443B-9FD9-8293D4DCB9C9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Прямая соединительная линия 6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94" name="Прямая соединительная линия 7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95" name="Прямая соединительная линия 8"/>
          <p:cNvCxnSpPr/>
          <p:nvPr/>
        </p:nvCxnSpPr>
        <p:spPr>
          <a:xfrm flipH="1">
            <a:off x="-1257840" y="75564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cxnSp>
        <p:nvCxnSpPr>
          <p:cNvPr id="96" name="Прямая соединительная линия 9"/>
          <p:cNvCxnSpPr/>
          <p:nvPr/>
        </p:nvCxnSpPr>
        <p:spPr>
          <a:xfrm flipH="1">
            <a:off x="-1257840" y="1366560"/>
            <a:ext cx="1139040" cy="360"/>
          </a:xfrm>
          <a:prstGeom prst="straightConnector1">
            <a:avLst/>
          </a:prstGeom>
          <a:ln w="6480">
            <a:solidFill>
              <a:schemeClr val="dk1">
                <a:lumMod val="50000"/>
                <a:lumOff val="50000"/>
              </a:schemeClr>
            </a:solidFill>
            <a:miter/>
          </a:ln>
        </p:spPr>
      </p:cxn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25560" y="402480"/>
            <a:ext cx="11591280" cy="146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08000">
              <a:lnSpc>
                <a:spcPct val="90000"/>
              </a:lnSpc>
              <a:buNone/>
            </a:pPr>
            <a:r>
              <a:rPr lang="ru-RU" sz="4850" b="0" strike="noStrike" spc="-1">
                <a:solidFill>
                  <a:schemeClr val="dk1"/>
                </a:solidFill>
                <a:latin typeface="TT Norms Medium"/>
              </a:rPr>
              <a:t>Образец заголовка</a:t>
            </a:r>
            <a:endParaRPr lang="en-US" sz="485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925560" y="1853280"/>
            <a:ext cx="5685120" cy="90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marL="432000" indent="-324000" defTabSz="1008000">
              <a:lnSpc>
                <a:spcPct val="90000"/>
              </a:lnSpc>
              <a:spcBef>
                <a:spcPts val="110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640" b="1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925560" y="2761560"/>
            <a:ext cx="5685120" cy="4061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52000" indent="-252000" defTabSz="1008000">
              <a:lnSpc>
                <a:spcPct val="90000"/>
              </a:lnSpc>
              <a:spcBef>
                <a:spcPts val="1103"/>
              </a:spcBef>
              <a:buClr>
                <a:srgbClr val="000000"/>
              </a:buClr>
              <a:buFont typeface="Arial"/>
              <a:buChar char="•"/>
            </a:pPr>
            <a:r>
              <a:rPr lang="ru-RU" sz="3080" b="0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3080" b="0" strike="noStrike" spc="-1">
              <a:solidFill>
                <a:schemeClr val="dk1"/>
              </a:solidFill>
              <a:latin typeface="TT Norms Regular"/>
            </a:endParaRPr>
          </a:p>
          <a:p>
            <a:pPr marL="756000" lvl="1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640" b="0" strike="noStrike" spc="-1">
                <a:solidFill>
                  <a:schemeClr val="dk1"/>
                </a:solidFill>
                <a:latin typeface="TT Norms Regular"/>
              </a:rPr>
              <a:t>Второй уровень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  <a:p>
            <a:pPr marL="1260000" lvl="2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210" b="0" strike="noStrike" spc="-1">
                <a:solidFill>
                  <a:schemeClr val="dk1"/>
                </a:solidFill>
                <a:latin typeface="TT Norms Regular"/>
              </a:rPr>
              <a:t>Третий уровень</a:t>
            </a:r>
            <a:endParaRPr lang="en-US" sz="2210" b="0" strike="noStrike" spc="-1">
              <a:solidFill>
                <a:schemeClr val="dk1"/>
              </a:solidFill>
              <a:latin typeface="TT Norms Regular"/>
            </a:endParaRPr>
          </a:p>
          <a:p>
            <a:pPr marL="1764000" lvl="3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Четвертый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  <a:p>
            <a:pPr marL="2268000" lvl="4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Пятый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804000" y="1853280"/>
            <a:ext cx="5713200" cy="90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1008000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ru-RU" sz="2640" b="1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804000" y="2761560"/>
            <a:ext cx="5713200" cy="4061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52000" indent="-252000" defTabSz="1008000">
              <a:lnSpc>
                <a:spcPct val="90000"/>
              </a:lnSpc>
              <a:spcBef>
                <a:spcPts val="1103"/>
              </a:spcBef>
              <a:buClr>
                <a:srgbClr val="000000"/>
              </a:buClr>
              <a:buFont typeface="Arial"/>
              <a:buChar char="•"/>
            </a:pPr>
            <a:r>
              <a:rPr lang="ru-RU" sz="3080" b="0" strike="noStrike" spc="-1">
                <a:solidFill>
                  <a:schemeClr val="dk1"/>
                </a:solidFill>
                <a:latin typeface="TT Norms Regular"/>
              </a:rPr>
              <a:t>Образец текста</a:t>
            </a:r>
            <a:endParaRPr lang="en-US" sz="3080" b="0" strike="noStrike" spc="-1">
              <a:solidFill>
                <a:schemeClr val="dk1"/>
              </a:solidFill>
              <a:latin typeface="TT Norms Regular"/>
            </a:endParaRPr>
          </a:p>
          <a:p>
            <a:pPr marL="756000" lvl="1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640" b="0" strike="noStrike" spc="-1">
                <a:solidFill>
                  <a:schemeClr val="dk1"/>
                </a:solidFill>
                <a:latin typeface="TT Norms Regular"/>
              </a:rPr>
              <a:t>Второй уровень</a:t>
            </a:r>
            <a:endParaRPr lang="en-US" sz="2640" b="0" strike="noStrike" spc="-1">
              <a:solidFill>
                <a:schemeClr val="dk1"/>
              </a:solidFill>
              <a:latin typeface="TT Norms Regular"/>
            </a:endParaRPr>
          </a:p>
          <a:p>
            <a:pPr marL="1260000" lvl="2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210" b="0" strike="noStrike" spc="-1">
                <a:solidFill>
                  <a:schemeClr val="dk1"/>
                </a:solidFill>
                <a:latin typeface="TT Norms Regular"/>
              </a:rPr>
              <a:t>Третий уровень</a:t>
            </a:r>
            <a:endParaRPr lang="en-US" sz="2210" b="0" strike="noStrike" spc="-1">
              <a:solidFill>
                <a:schemeClr val="dk1"/>
              </a:solidFill>
              <a:latin typeface="TT Norms Regular"/>
            </a:endParaRPr>
          </a:p>
          <a:p>
            <a:pPr marL="1764000" lvl="3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Четвертый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  <a:p>
            <a:pPr marL="2268000" lvl="4" indent="-252000" defTabSz="1008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979" b="0" strike="noStrike" spc="-1">
                <a:solidFill>
                  <a:schemeClr val="dk1"/>
                </a:solidFill>
                <a:latin typeface="TT Norms Regular"/>
              </a:rPr>
              <a:t>Пятый уровень</a:t>
            </a:r>
            <a:endParaRPr lang="en-US" sz="1979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dt" idx="20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&lt;date/time&gt;</a:t>
            </a:r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ftr" idx="21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" name="PlaceHolder 8"/>
          <p:cNvSpPr>
            <a:spLocks noGrp="1"/>
          </p:cNvSpPr>
          <p:nvPr>
            <p:ph type="sldNum" idx="22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20885A7-A523-4576-B004-AB378FD4EA20}" type="slidenum">
              <a:rPr lang="en-US" sz="1320" b="0" strike="noStrike" spc="-1">
                <a:solidFill>
                  <a:schemeClr val="dk1">
                    <a:tint val="75000"/>
                  </a:schemeClr>
                </a:solidFill>
                <a:latin typeface="TT Norms Regular"/>
              </a:rPr>
              <a:t>‹#›</a:t>
            </a:fld>
            <a:endParaRPr lang="en-US" sz="132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Рисунок 1"/>
          <p:cNvPicPr/>
          <p:nvPr/>
        </p:nvPicPr>
        <p:blipFill>
          <a:blip r:embed="rId3"/>
          <a:stretch/>
        </p:blipFill>
        <p:spPr>
          <a:xfrm>
            <a:off x="745560" y="477720"/>
            <a:ext cx="3699000" cy="384120"/>
          </a:xfrm>
          <a:prstGeom prst="rect">
            <a:avLst/>
          </a:prstGeom>
          <a:ln w="0">
            <a:noFill/>
          </a:ln>
        </p:spPr>
      </p:pic>
      <p:cxnSp>
        <p:nvCxnSpPr>
          <p:cNvPr id="147" name="Прямая соединительная линия 11"/>
          <p:cNvCxnSpPr/>
          <p:nvPr/>
        </p:nvCxnSpPr>
        <p:spPr>
          <a:xfrm>
            <a:off x="744120" y="6170040"/>
            <a:ext cx="12695760" cy="360"/>
          </a:xfrm>
          <a:prstGeom prst="straightConnector1">
            <a:avLst/>
          </a:prstGeom>
          <a:ln w="28440">
            <a:solidFill>
              <a:srgbClr val="FF0040"/>
            </a:solidFill>
            <a:miter/>
          </a:ln>
        </p:spPr>
      </p:cxnSp>
      <p:sp>
        <p:nvSpPr>
          <p:cNvPr id="148" name="Text 0"/>
          <p:cNvSpPr/>
          <p:nvPr/>
        </p:nvSpPr>
        <p:spPr>
          <a:xfrm>
            <a:off x="622080" y="2531520"/>
            <a:ext cx="10493280" cy="552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457200">
              <a:lnSpc>
                <a:spcPct val="80000"/>
              </a:lnSpc>
            </a:pPr>
            <a:r>
              <a:rPr lang="ru-RU" sz="7000" b="0" strike="noStrike" spc="-301">
                <a:solidFill>
                  <a:schemeClr val="dk1"/>
                </a:solidFill>
                <a:latin typeface="TT Norms Regular"/>
                <a:ea typeface="TT Norms Regular"/>
              </a:rPr>
              <a:t>Дипломный </a:t>
            </a:r>
            <a:endParaRPr lang="en-US" sz="7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80000"/>
              </a:lnSpc>
            </a:pPr>
            <a:r>
              <a:rPr lang="ru-RU" sz="7000" b="0" strike="noStrike" spc="-301">
                <a:solidFill>
                  <a:schemeClr val="dk1"/>
                </a:solidFill>
                <a:latin typeface="TT Norms Regular"/>
                <a:ea typeface="TT Norms Regular"/>
              </a:rPr>
              <a:t>проект на тему</a:t>
            </a:r>
            <a:endParaRPr lang="en-US" sz="7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80000"/>
              </a:lnSpc>
            </a:pPr>
            <a:r>
              <a:rPr lang="ru-RU" sz="5400" b="0" strike="noStrike" spc="-301">
                <a:solidFill>
                  <a:srgbClr val="FF0040"/>
                </a:solidFill>
                <a:latin typeface="TT Norms Regular"/>
                <a:ea typeface="TT Norms Regular"/>
              </a:rPr>
              <a:t>«</a:t>
            </a:r>
            <a:r>
              <a:rPr lang="ru-RU" sz="5400" b="1" strike="noStrike" cap="all" spc="-1">
                <a:solidFill>
                  <a:schemeClr val="dk1"/>
                </a:solidFill>
                <a:latin typeface="TT Norms Regular"/>
                <a:ea typeface="TT Norms Regular"/>
              </a:rPr>
              <a:t>АВТОМАТИЗАЦИЯ АНАЛИЗА ПРОДАЖ ТОВАРОВ “</a:t>
            </a:r>
            <a:r>
              <a:rPr lang="en-US" sz="5400" b="1" strike="noStrike" cap="all" spc="-1">
                <a:solidFill>
                  <a:schemeClr val="dk1"/>
                </a:solidFill>
                <a:latin typeface="TT Norms Regular"/>
                <a:ea typeface="TT Norms Regular"/>
              </a:rPr>
              <a:t>cOFIX</a:t>
            </a:r>
            <a:r>
              <a:rPr lang="ru-RU" sz="5400" b="1" strike="noStrike" cap="all" spc="-1">
                <a:solidFill>
                  <a:schemeClr val="dk1"/>
                </a:solidFill>
                <a:latin typeface="TT Norms Regular"/>
                <a:ea typeface="TT Norms Regular"/>
              </a:rPr>
              <a:t>”</a:t>
            </a:r>
            <a:r>
              <a:rPr lang="ru-RU" sz="5400" b="0" strike="noStrike" spc="-301">
                <a:solidFill>
                  <a:srgbClr val="FF0000"/>
                </a:solidFill>
                <a:latin typeface="TT Norms Regular"/>
                <a:ea typeface="TT Norms Regular"/>
              </a:rPr>
              <a:t>»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 1"/>
          <p:cNvSpPr/>
          <p:nvPr/>
        </p:nvSpPr>
        <p:spPr>
          <a:xfrm>
            <a:off x="1321920" y="6309720"/>
            <a:ext cx="9098280" cy="110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ru-RU" sz="2500" b="0" strike="noStrike" spc="-1">
                <a:solidFill>
                  <a:schemeClr val="dk1"/>
                </a:solidFill>
                <a:latin typeface="TT Norms Regular"/>
              </a:rPr>
              <a:t>Обучающийся: Фёдоров Егор Антонович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ru-RU" sz="2500" b="0" strike="noStrike" spc="-1">
                <a:solidFill>
                  <a:schemeClr val="dk1"/>
                </a:solidFill>
                <a:latin typeface="TT Norms Regular"/>
              </a:rPr>
              <a:t>Руководитель: Сибирев Иван Валерьевич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Image 4" descr="preencoded.png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:mc="http://schemas.openxmlformats.org/markup-compatibility/2006" xmlns:p15="http://schemas.microsoft.com/office/powerpoint/2012/main" xmlns:p14="http://schemas.microsoft.com/office/powerpoint/2010/main" xmlns="" r:embed="rId5"/>
              </a:ext>
            </a:extLst>
          </a:blip>
          <a:stretch/>
        </p:blipFill>
        <p:spPr>
          <a:xfrm>
            <a:off x="731520" y="6525360"/>
            <a:ext cx="363240" cy="363240"/>
          </a:xfrm>
          <a:prstGeom prst="rect">
            <a:avLst/>
          </a:prstGeom>
          <a:ln w="0">
            <a:noFill/>
          </a:ln>
        </p:spPr>
      </p:pic>
      <p:sp>
        <p:nvSpPr>
          <p:cNvPr id="151" name="Freeform 5"/>
          <p:cNvSpPr/>
          <p:nvPr/>
        </p:nvSpPr>
        <p:spPr>
          <a:xfrm>
            <a:off x="10235880" y="0"/>
            <a:ext cx="3203640" cy="6169680"/>
          </a:xfrm>
          <a:custGeom>
            <a:avLst/>
            <a:gdLst>
              <a:gd name="textAreaLeft" fmla="*/ 0 w 3203640"/>
              <a:gd name="textAreaRight" fmla="*/ 3204000 w 3203640"/>
              <a:gd name="textAreaTop" fmla="*/ 0 h 6169680"/>
              <a:gd name="textAreaBottom" fmla="*/ 6170040 h 6169680"/>
            </a:gdLst>
            <a:ahLst/>
            <a:cxnLst/>
            <a:rect l="textAreaLeft" t="textAreaTop" r="textAreaRight" b="textAreaBottom"/>
            <a:pathLst>
              <a:path w="1549" h="3034">
                <a:moveTo>
                  <a:pt x="1549" y="2031"/>
                </a:moveTo>
                <a:lnTo>
                  <a:pt x="1049" y="1517"/>
                </a:lnTo>
                <a:lnTo>
                  <a:pt x="1549" y="1003"/>
                </a:lnTo>
                <a:lnTo>
                  <a:pt x="1549" y="0"/>
                </a:lnTo>
                <a:lnTo>
                  <a:pt x="0" y="1517"/>
                </a:lnTo>
                <a:lnTo>
                  <a:pt x="1549" y="3034"/>
                </a:lnTo>
                <a:lnTo>
                  <a:pt x="1549" y="2031"/>
                </a:lnTo>
                <a:close/>
              </a:path>
            </a:pathLst>
          </a:custGeom>
          <a:noFill/>
          <a:ln w="6480">
            <a:solidFill>
              <a:srgbClr val="FF0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endParaRPr lang="ru-RU" sz="1800" b="0" strike="noStrike" spc="-1">
              <a:solidFill>
                <a:schemeClr val="dk1"/>
              </a:solidFill>
              <a:latin typeface="TT Norms Regular"/>
            </a:endParaRPr>
          </a:p>
        </p:txBody>
      </p:sp>
      <p:sp>
        <p:nvSpPr>
          <p:cNvPr id="152" name="Прямоугольник 2"/>
          <p:cNvSpPr/>
          <p:nvPr/>
        </p:nvSpPr>
        <p:spPr>
          <a:xfrm>
            <a:off x="622080" y="1101600"/>
            <a:ext cx="839484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TT Norms Regular"/>
              </a:rPr>
              <a:t>Специальность: 09.02.07 Информационные системы и программирование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Проектная 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1"/>
          <p:cNvSpPr>
            <a:spLocks noGrp="1"/>
          </p:cNvSpPr>
          <p:nvPr>
            <p:ph type="sldNum" idx="46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07FE9A8-43D8-4C02-8D06-E28183857F55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10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00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pic>
        <p:nvPicPr>
          <p:cNvPr id="201" name="Рисунок 200"/>
          <p:cNvPicPr/>
          <p:nvPr/>
        </p:nvPicPr>
        <p:blipFill>
          <a:blip r:embed="rId2"/>
          <a:stretch/>
        </p:blipFill>
        <p:spPr>
          <a:xfrm>
            <a:off x="914400" y="2281680"/>
            <a:ext cx="5257800" cy="38325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201"/>
          <p:cNvPicPr/>
          <p:nvPr/>
        </p:nvPicPr>
        <p:blipFill>
          <a:blip r:embed="rId3"/>
          <a:stretch/>
        </p:blipFill>
        <p:spPr>
          <a:xfrm>
            <a:off x="6858000" y="1588320"/>
            <a:ext cx="5739480" cy="5269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Проектная 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sldNum" idx="47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61C1F0A-69C6-4379-B769-83F673F34C34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11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05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pic>
        <p:nvPicPr>
          <p:cNvPr id="206" name="Рисунок 205"/>
          <p:cNvPicPr/>
          <p:nvPr/>
        </p:nvPicPr>
        <p:blipFill>
          <a:blip r:embed="rId2"/>
          <a:stretch/>
        </p:blipFill>
        <p:spPr>
          <a:xfrm>
            <a:off x="914400" y="2514600"/>
            <a:ext cx="4995360" cy="3603600"/>
          </a:xfrm>
          <a:prstGeom prst="rect">
            <a:avLst/>
          </a:prstGeom>
          <a:ln w="0">
            <a:noFill/>
          </a:ln>
        </p:spPr>
      </p:pic>
      <p:pic>
        <p:nvPicPr>
          <p:cNvPr id="207" name="Рисунок 206"/>
          <p:cNvPicPr/>
          <p:nvPr/>
        </p:nvPicPr>
        <p:blipFill>
          <a:blip r:embed="rId3"/>
          <a:stretch/>
        </p:blipFill>
        <p:spPr>
          <a:xfrm>
            <a:off x="7086600" y="1588320"/>
            <a:ext cx="5437440" cy="5269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Проектная 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1"/>
          <p:cNvSpPr>
            <a:spLocks noGrp="1"/>
          </p:cNvSpPr>
          <p:nvPr>
            <p:ph type="sldNum" idx="48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9736A20-CCD4-4FA9-A88E-4BC1F81822B2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12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10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pic>
        <p:nvPicPr>
          <p:cNvPr id="211" name="Рисунок 210"/>
          <p:cNvPicPr/>
          <p:nvPr/>
        </p:nvPicPr>
        <p:blipFill>
          <a:blip r:embed="rId2"/>
          <a:stretch/>
        </p:blipFill>
        <p:spPr>
          <a:xfrm>
            <a:off x="685800" y="2777400"/>
            <a:ext cx="5549760" cy="2937600"/>
          </a:xfrm>
          <a:prstGeom prst="rect">
            <a:avLst/>
          </a:prstGeom>
          <a:ln w="0">
            <a:noFill/>
          </a:ln>
        </p:spPr>
      </p:pic>
      <p:pic>
        <p:nvPicPr>
          <p:cNvPr id="212" name="Рисунок 211"/>
          <p:cNvPicPr/>
          <p:nvPr/>
        </p:nvPicPr>
        <p:blipFill>
          <a:blip r:embed="rId3"/>
          <a:stretch/>
        </p:blipFill>
        <p:spPr>
          <a:xfrm>
            <a:off x="6762960" y="2971800"/>
            <a:ext cx="6267240" cy="274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Проектная 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sldNum" idx="49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75CAD31-3945-479B-9D8E-A29E8CFE7387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13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15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pic>
        <p:nvPicPr>
          <p:cNvPr id="216" name="Рисунок 215"/>
          <p:cNvPicPr/>
          <p:nvPr/>
        </p:nvPicPr>
        <p:blipFill>
          <a:blip r:embed="rId2"/>
          <a:stretch/>
        </p:blipFill>
        <p:spPr>
          <a:xfrm>
            <a:off x="228600" y="3155040"/>
            <a:ext cx="5943600" cy="2559960"/>
          </a:xfrm>
          <a:prstGeom prst="rect">
            <a:avLst/>
          </a:prstGeom>
          <a:ln w="0">
            <a:noFill/>
          </a:ln>
        </p:spPr>
      </p:pic>
      <p:pic>
        <p:nvPicPr>
          <p:cNvPr id="217" name="Рисунок 216"/>
          <p:cNvPicPr/>
          <p:nvPr/>
        </p:nvPicPr>
        <p:blipFill>
          <a:blip r:embed="rId3"/>
          <a:stretch/>
        </p:blipFill>
        <p:spPr>
          <a:xfrm>
            <a:off x="6629400" y="2971800"/>
            <a:ext cx="6650640" cy="304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Заголовок 8"/>
          <p:cNvSpPr/>
          <p:nvPr/>
        </p:nvSpPr>
        <p:spPr>
          <a:xfrm>
            <a:off x="230039" y="164160"/>
            <a:ext cx="10666311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spc="-222" dirty="0" smtClean="0">
                <a:solidFill>
                  <a:srgbClr val="FF0000"/>
                </a:solidFill>
                <a:latin typeface="TT Norms Regular"/>
              </a:rPr>
              <a:t>Экономическая эффективность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sldNum" idx="4294967295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75CAD31-3945-479B-9D8E-A29E8CFE7387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14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15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10367"/>
              </p:ext>
            </p:extLst>
          </p:nvPr>
        </p:nvGraphicFramePr>
        <p:xfrm>
          <a:off x="7577414" y="2123653"/>
          <a:ext cx="5231924" cy="4899660"/>
        </p:xfrm>
        <a:graphic>
          <a:graphicData uri="http://schemas.openxmlformats.org/drawingml/2006/table">
            <a:tbl>
              <a:tblPr/>
              <a:tblGrid>
                <a:gridCol w="1415500"/>
                <a:gridCol w="1008112"/>
                <a:gridCol w="1008112"/>
                <a:gridCol w="864096"/>
                <a:gridCol w="93610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effectLst/>
                        </a:rPr>
                        <a:t>Документ</a:t>
                      </a:r>
                      <a:endParaRPr lang="ru-RU" b="1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До (</a:t>
                      </a:r>
                      <a:r>
                        <a:rPr lang="en-US" b="1" dirty="0">
                          <a:effectLst/>
                        </a:rPr>
                        <a:t>T0)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После (</a:t>
                      </a:r>
                      <a:r>
                        <a:rPr lang="en-US" b="1">
                          <a:effectLst/>
                        </a:rPr>
                        <a:t>T1)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Снижение (</a:t>
                      </a:r>
                      <a:r>
                        <a:rPr lang="el-GR" b="1" dirty="0">
                          <a:effectLst/>
                        </a:rPr>
                        <a:t>Δ</a:t>
                      </a:r>
                      <a:r>
                        <a:rPr lang="en-US" b="1" dirty="0">
                          <a:effectLst/>
                        </a:rPr>
                        <a:t>T)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% Снижения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b="1" smtClean="0">
                          <a:effectLst/>
                        </a:rPr>
                        <a:t>Чек</a:t>
                      </a:r>
                      <a:endParaRPr lang="ru-RU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304.2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273.78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30.42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10%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b="1" smtClean="0">
                          <a:effectLst/>
                        </a:rPr>
                        <a:t>Отчет за смену</a:t>
                      </a:r>
                      <a:endParaRPr lang="ru-RU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30.4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26.752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3.65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12%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b="1" smtClean="0">
                          <a:effectLst/>
                        </a:rPr>
                        <a:t>Запрос аналитики</a:t>
                      </a:r>
                      <a:endParaRPr lang="ru-RU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2.0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1.8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90%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b="1" smtClean="0">
                          <a:effectLst/>
                        </a:rPr>
                        <a:t>Отчет по продажам</a:t>
                      </a:r>
                      <a:endParaRPr lang="ru-RU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6.0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0.9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5.1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85%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b="1" smtClean="0">
                          <a:effectLst/>
                        </a:rPr>
                        <a:t>Отчет по остаткам</a:t>
                      </a:r>
                      <a:endParaRPr lang="ru-RU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3.0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2.4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80%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b="1" dirty="0" smtClean="0">
                          <a:effectLst/>
                        </a:rPr>
                        <a:t>ВСЕГО</a:t>
                      </a:r>
                      <a:endParaRPr lang="ru-RU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411.7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367.3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44.4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effectLst/>
                        </a:rPr>
                        <a:t>10.8%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69116" y="1665120"/>
            <a:ext cx="583264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  <a:cs typeface="Arial" pitchFamily="34" charset="0"/>
              </a:rPr>
              <a:t>Таблица 1: Снижение Трудозатрат (час/год)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9207" y="2420829"/>
            <a:ext cx="67183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/>
              <a:t>Ключевые Показатели: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b="1" dirty="0"/>
              <a:t>Экономия трудозатрат:</a:t>
            </a:r>
            <a:r>
              <a:rPr lang="ru-RU" sz="2000" dirty="0"/>
              <a:t> </a:t>
            </a:r>
            <a:r>
              <a:rPr lang="ru-RU" sz="2000" b="1" dirty="0"/>
              <a:t>44.4</a:t>
            </a:r>
            <a:r>
              <a:rPr lang="ru-RU" sz="2000" dirty="0"/>
              <a:t> час/год (</a:t>
            </a:r>
            <a:r>
              <a:rPr lang="ru-RU" sz="2000" b="1" dirty="0"/>
              <a:t>10.8%</a:t>
            </a:r>
            <a:r>
              <a:rPr lang="ru-RU" sz="2000" dirty="0"/>
              <a:t>)</a:t>
            </a:r>
          </a:p>
          <a:p>
            <a:pPr>
              <a:lnSpc>
                <a:spcPct val="150000"/>
              </a:lnSpc>
            </a:pPr>
            <a:r>
              <a:rPr lang="ru-RU" sz="2000" b="1" dirty="0"/>
              <a:t>Прямая экономия:</a:t>
            </a:r>
            <a:r>
              <a:rPr lang="ru-RU" sz="2000" dirty="0"/>
              <a:t> </a:t>
            </a:r>
            <a:r>
              <a:rPr lang="ru-RU" sz="2000" b="1" dirty="0"/>
              <a:t>$666</a:t>
            </a:r>
            <a:r>
              <a:rPr lang="ru-RU" sz="2000" dirty="0"/>
              <a:t>/год</a:t>
            </a:r>
          </a:p>
          <a:p>
            <a:pPr>
              <a:lnSpc>
                <a:spcPct val="150000"/>
              </a:lnSpc>
            </a:pPr>
            <a:r>
              <a:rPr lang="ru-RU" sz="2000" b="1" dirty="0"/>
              <a:t>Затраты на проект (KП):</a:t>
            </a:r>
            <a:r>
              <a:rPr lang="ru-RU" sz="2000" dirty="0"/>
              <a:t> </a:t>
            </a:r>
            <a:r>
              <a:rPr lang="ru-RU" sz="2000" b="1" dirty="0"/>
              <a:t>$9,200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b="1" dirty="0"/>
              <a:t>Срок окупаемости (только прямая):</a:t>
            </a:r>
            <a:r>
              <a:rPr lang="ru-RU" sz="2000" dirty="0"/>
              <a:t> </a:t>
            </a:r>
            <a:r>
              <a:rPr lang="ru-RU" sz="2000" b="1" dirty="0"/>
              <a:t>~13.8 лет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b="1" dirty="0"/>
              <a:t>Косвенная экономия (пример):</a:t>
            </a:r>
            <a:r>
              <a:rPr lang="ru-RU" sz="2000" dirty="0"/>
              <a:t> </a:t>
            </a:r>
            <a:r>
              <a:rPr lang="ru-RU" sz="2000" b="1" dirty="0"/>
              <a:t>$13,600</a:t>
            </a:r>
            <a:r>
              <a:rPr lang="ru-RU" sz="2000" dirty="0"/>
              <a:t>/год (0.5% запасов)</a:t>
            </a:r>
          </a:p>
          <a:p>
            <a:pPr>
              <a:lnSpc>
                <a:spcPct val="150000"/>
              </a:lnSpc>
            </a:pPr>
            <a:r>
              <a:rPr lang="ru-RU" sz="2000" b="1" dirty="0"/>
              <a:t>Реальный срок окупаемости:</a:t>
            </a:r>
            <a:r>
              <a:rPr lang="ru-RU" sz="2000" dirty="0"/>
              <a:t> </a:t>
            </a:r>
            <a:r>
              <a:rPr lang="ru-RU" sz="2000" b="1" dirty="0"/>
              <a:t>~0.64 года</a:t>
            </a:r>
            <a:r>
              <a:rPr lang="ru-RU" sz="2000" dirty="0"/>
              <a:t> (~7.7 </a:t>
            </a:r>
            <a:r>
              <a:rPr lang="ru-RU" sz="2000" dirty="0" err="1"/>
              <a:t>мес</a:t>
            </a:r>
            <a:r>
              <a:rPr lang="ru-R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161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Прямая соединительная линия 11"/>
          <p:cNvCxnSpPr/>
          <p:nvPr/>
        </p:nvCxnSpPr>
        <p:spPr>
          <a:xfrm>
            <a:off x="744120" y="6170040"/>
            <a:ext cx="12695760" cy="360"/>
          </a:xfrm>
          <a:prstGeom prst="straightConnector1">
            <a:avLst/>
          </a:prstGeom>
          <a:ln w="28440">
            <a:solidFill>
              <a:srgbClr val="FF0040"/>
            </a:solidFill>
            <a:miter/>
          </a:ln>
        </p:spPr>
      </p:cxnSp>
      <p:sp>
        <p:nvSpPr>
          <p:cNvPr id="219" name="Text 0"/>
          <p:cNvSpPr/>
          <p:nvPr/>
        </p:nvSpPr>
        <p:spPr>
          <a:xfrm>
            <a:off x="675360" y="4140000"/>
            <a:ext cx="7759080" cy="183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457200">
              <a:lnSpc>
                <a:spcPct val="80000"/>
              </a:lnSpc>
            </a:pPr>
            <a:r>
              <a:rPr lang="ru-RU" sz="7000" b="0" strike="noStrike" spc="-301">
                <a:solidFill>
                  <a:schemeClr val="dk1"/>
                </a:solidFill>
                <a:latin typeface="TT Norms Regular"/>
                <a:ea typeface="TT Norms Regular"/>
              </a:rPr>
              <a:t> </a:t>
            </a:r>
            <a:endParaRPr lang="en-US" sz="7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80000"/>
              </a:lnSpc>
            </a:pPr>
            <a:r>
              <a:rPr lang="ru-RU" sz="7000" b="0" strike="noStrike" spc="-301">
                <a:solidFill>
                  <a:srgbClr val="FF0040"/>
                </a:solidFill>
                <a:latin typeface="TT Norms Regular"/>
                <a:ea typeface="TT Norms Regular"/>
              </a:rPr>
              <a:t>Вопросы</a:t>
            </a:r>
            <a:endParaRPr lang="en-US" sz="7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Image 4" descr="preencoded.png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:mc="http://schemas.openxmlformats.org/markup-compatibility/2006" xmlns:p15="http://schemas.microsoft.com/office/powerpoint/2012/main" xmlns:p14="http://schemas.microsoft.com/office/powerpoint/2010/main" xmlns="" r:embed="rId4"/>
              </a:ext>
            </a:extLst>
          </a:blip>
          <a:stretch/>
        </p:blipFill>
        <p:spPr>
          <a:xfrm>
            <a:off x="731520" y="6502320"/>
            <a:ext cx="363240" cy="363240"/>
          </a:xfrm>
          <a:prstGeom prst="rect">
            <a:avLst/>
          </a:prstGeom>
          <a:ln w="0">
            <a:noFill/>
          </a:ln>
        </p:spPr>
      </p:pic>
      <p:sp>
        <p:nvSpPr>
          <p:cNvPr id="221" name="Freeform 5"/>
          <p:cNvSpPr/>
          <p:nvPr/>
        </p:nvSpPr>
        <p:spPr>
          <a:xfrm>
            <a:off x="8434800" y="-1049760"/>
            <a:ext cx="5004720" cy="9802800"/>
          </a:xfrm>
          <a:custGeom>
            <a:avLst/>
            <a:gdLst>
              <a:gd name="textAreaLeft" fmla="*/ 0 w 5004720"/>
              <a:gd name="textAreaRight" fmla="*/ 5005080 w 5004720"/>
              <a:gd name="textAreaTop" fmla="*/ 0 h 9802800"/>
              <a:gd name="textAreaBottom" fmla="*/ 9803160 h 9802800"/>
            </a:gdLst>
            <a:ahLst/>
            <a:cxnLst/>
            <a:rect l="textAreaLeft" t="textAreaTop" r="textAreaRight" b="textAreaBottom"/>
            <a:pathLst>
              <a:path w="1549" h="3034">
                <a:moveTo>
                  <a:pt x="1549" y="2031"/>
                </a:moveTo>
                <a:lnTo>
                  <a:pt x="1049" y="1517"/>
                </a:lnTo>
                <a:lnTo>
                  <a:pt x="1549" y="1003"/>
                </a:lnTo>
                <a:lnTo>
                  <a:pt x="1549" y="0"/>
                </a:lnTo>
                <a:lnTo>
                  <a:pt x="0" y="1517"/>
                </a:lnTo>
                <a:lnTo>
                  <a:pt x="1549" y="3034"/>
                </a:lnTo>
                <a:lnTo>
                  <a:pt x="1549" y="2031"/>
                </a:lnTo>
                <a:close/>
              </a:path>
            </a:pathLst>
          </a:custGeom>
          <a:solidFill>
            <a:schemeClr val="lt1">
              <a:lumMod val="95000"/>
            </a:schemeClr>
          </a:soli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endParaRPr lang="ru-RU" sz="1800" b="0" strike="noStrike" spc="-1">
              <a:solidFill>
                <a:schemeClr val="dk1"/>
              </a:solidFill>
              <a:latin typeface="TT Norms Regular"/>
            </a:endParaRPr>
          </a:p>
        </p:txBody>
      </p:sp>
      <p:pic>
        <p:nvPicPr>
          <p:cNvPr id="222" name="Рисунок 8"/>
          <p:cNvPicPr/>
          <p:nvPr/>
        </p:nvPicPr>
        <p:blipFill>
          <a:blip r:embed="rId5"/>
          <a:stretch/>
        </p:blipFill>
        <p:spPr>
          <a:xfrm>
            <a:off x="745560" y="477720"/>
            <a:ext cx="2869920" cy="29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40"/>
                </a:solidFill>
                <a:latin typeface="TT Norms Regular"/>
                <a:ea typeface="TT Norms Regular"/>
              </a:rPr>
              <a:t>Проблематика и актуальность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sldNum" idx="38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B2BE9C8-91C4-460F-831D-E2A55234A430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2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55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sp>
        <p:nvSpPr>
          <p:cNvPr id="156" name="TextBox 2"/>
          <p:cNvSpPr/>
          <p:nvPr/>
        </p:nvSpPr>
        <p:spPr>
          <a:xfrm>
            <a:off x="859680" y="1936440"/>
            <a:ext cx="1159416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ru-RU" sz="2400" b="1" strike="noStrike" spc="-1">
                <a:solidFill>
                  <a:schemeClr val="dk1"/>
                </a:solidFill>
                <a:latin typeface="TT Norms Regular"/>
              </a:rPr>
              <a:t>Проблема:</a:t>
            </a:r>
            <a:r>
              <a:rPr lang="ru-RU" sz="2400" b="0" strike="noStrike" spc="-1">
                <a:solidFill>
                  <a:schemeClr val="dk1"/>
                </a:solidFill>
                <a:latin typeface="TT Norms Regular"/>
              </a:rPr>
              <a:t> Сеть Cofix страдает от неэффективного ручного анализа данных о продажах.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50000"/>
              </a:lnSpc>
            </a:pPr>
            <a:r>
              <a:rPr lang="ru-RU" sz="2400" b="1" strike="noStrike" spc="-1">
                <a:solidFill>
                  <a:schemeClr val="dk1"/>
                </a:solidFill>
                <a:latin typeface="TT Norms Regular"/>
              </a:rPr>
              <a:t>Цель дипломного проекта:</a:t>
            </a:r>
            <a:r>
              <a:rPr lang="ru-RU" sz="2400" b="0" strike="noStrike" spc="-1">
                <a:solidFill>
                  <a:schemeClr val="dk1"/>
                </a:solidFill>
                <a:latin typeface="TT Norms Regular"/>
              </a:rPr>
              <a:t> Разработать и обосновать систему автоматизации анализа продаж для Cofix.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Аналитическая</a:t>
            </a:r>
            <a:r>
              <a:rPr lang="ru-RU" sz="6000" b="1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 </a:t>
            </a: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sldNum" idx="39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5594FF6-934E-4577-AEFE-1885CCF5CD8A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3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59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sp>
        <p:nvSpPr>
          <p:cNvPr id="160" name="Прямоугольник 1"/>
          <p:cNvSpPr/>
          <p:nvPr/>
        </p:nvSpPr>
        <p:spPr>
          <a:xfrm>
            <a:off x="3139200" y="1508400"/>
            <a:ext cx="67179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TT Norms Regular"/>
              </a:rPr>
              <a:t>Количественно-стоимостные оценки и ограничения функционирования сети Cofix (данные за 2024 год)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1" name="Таблица 2"/>
          <p:cNvGraphicFramePr/>
          <p:nvPr/>
        </p:nvGraphicFramePr>
        <p:xfrm>
          <a:off x="3139200" y="2201040"/>
          <a:ext cx="6564960" cy="4539577"/>
        </p:xfrm>
        <a:graphic>
          <a:graphicData uri="http://schemas.openxmlformats.org/drawingml/2006/table">
            <a:tbl>
              <a:tblPr/>
              <a:tblGrid>
                <a:gridCol w="982440"/>
                <a:gridCol w="3424680"/>
                <a:gridCol w="2157840"/>
              </a:tblGrid>
              <a:tr h="385920"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№ п/п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Наименование характеристики (показателя)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Значение показателя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1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Количество стран присутствия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8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2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Количество городов присутствия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85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3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Общее количество торговых точек (кофеен/супермаркетов)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320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4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Годовая выручка сети (USD)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125 000 000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5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Среднее количество транзакций (чеков) в день на 1 точку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550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6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Средний чек (USD)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4.20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81760"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7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Общее количество уникальных товарных позиций (SKU) в ассортименте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150 (напитки: 45, закуски: 65, товары: 40)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8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Средний товарный запас на точке (тыс. USD)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8.5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9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Общая численность сотрудников сети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1008000">
                        <a:lnSpc>
                          <a:spcPct val="107000"/>
                        </a:lnSpc>
                        <a:tabLst>
                          <a:tab pos="900360" algn="l"/>
                          <a:tab pos="99072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4200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040" marR="9504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Аналитическая</a:t>
            </a:r>
            <a:r>
              <a:rPr lang="ru-RU" sz="6000" b="1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 </a:t>
            </a: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1"/>
          <p:cNvSpPr>
            <a:spLocks noGrp="1"/>
          </p:cNvSpPr>
          <p:nvPr>
            <p:ph type="sldNum" idx="40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1D85DA5-0F39-42C6-B090-10C94561B9A4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4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64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sp>
        <p:nvSpPr>
          <p:cNvPr id="165" name="TextBox 10"/>
          <p:cNvSpPr/>
          <p:nvPr/>
        </p:nvSpPr>
        <p:spPr>
          <a:xfrm>
            <a:off x="4438080" y="6209640"/>
            <a:ext cx="36694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Times New Roman"/>
                <a:ea typeface="Calibri"/>
              </a:rPr>
              <a:t>Схема организационной структуры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Рисунок 7"/>
          <p:cNvPicPr/>
          <p:nvPr/>
        </p:nvPicPr>
        <p:blipFill>
          <a:blip r:embed="rId2"/>
          <a:stretch/>
        </p:blipFill>
        <p:spPr>
          <a:xfrm>
            <a:off x="2806560" y="1662120"/>
            <a:ext cx="6932880" cy="429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Аналитическая 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sldNum" idx="41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B97389E-D1A2-4E19-86E0-7D7BD996A32F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5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69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sp>
        <p:nvSpPr>
          <p:cNvPr id="170" name="TextBox 7"/>
          <p:cNvSpPr/>
          <p:nvPr/>
        </p:nvSpPr>
        <p:spPr>
          <a:xfrm>
            <a:off x="806400" y="4881960"/>
            <a:ext cx="4887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Times New Roman"/>
                <a:ea typeface="Calibri"/>
              </a:rPr>
              <a:t>Схема технической архитектуры (как есть)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Box 10"/>
          <p:cNvSpPr/>
          <p:nvPr/>
        </p:nvSpPr>
        <p:spPr>
          <a:xfrm>
            <a:off x="7048080" y="6026040"/>
            <a:ext cx="4590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Times New Roman"/>
                <a:ea typeface="Calibri"/>
              </a:rPr>
              <a:t>Схема программной архитектуры (как есть)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Рисунок 11"/>
          <p:cNvPicPr/>
          <p:nvPr/>
        </p:nvPicPr>
        <p:blipFill>
          <a:blip r:embed="rId2"/>
          <a:stretch/>
        </p:blipFill>
        <p:spPr>
          <a:xfrm>
            <a:off x="399240" y="2666520"/>
            <a:ext cx="5702040" cy="1893240"/>
          </a:xfrm>
          <a:prstGeom prst="rect">
            <a:avLst/>
          </a:prstGeom>
          <a:ln w="0">
            <a:noFill/>
          </a:ln>
        </p:spPr>
      </p:pic>
      <p:pic>
        <p:nvPicPr>
          <p:cNvPr id="173" name="Рисунок 12"/>
          <p:cNvPicPr/>
          <p:nvPr/>
        </p:nvPicPr>
        <p:blipFill>
          <a:blip r:embed="rId3"/>
          <a:stretch/>
        </p:blipFill>
        <p:spPr>
          <a:xfrm>
            <a:off x="6373080" y="2351520"/>
            <a:ext cx="5940000" cy="3674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Аналитическая 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sldNum" idx="42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0A88FAE-9AD7-4271-A1BB-A0CDA7D80732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6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76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sp>
        <p:nvSpPr>
          <p:cNvPr id="177" name="TextBox 10"/>
          <p:cNvSpPr/>
          <p:nvPr/>
        </p:nvSpPr>
        <p:spPr>
          <a:xfrm>
            <a:off x="2977920" y="5584680"/>
            <a:ext cx="19155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Times New Roman"/>
                <a:ea typeface="Calibri"/>
              </a:rPr>
              <a:t>Схема </a:t>
            </a:r>
            <a:r>
              <a:rPr lang="en-US" sz="1800" b="0" strike="noStrike" spc="-1">
                <a:solidFill>
                  <a:schemeClr val="dk1"/>
                </a:solidFill>
                <a:latin typeface="Times New Roman"/>
                <a:ea typeface="Calibri"/>
              </a:rPr>
              <a:t>IEDF0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Box 12"/>
          <p:cNvSpPr/>
          <p:nvPr/>
        </p:nvSpPr>
        <p:spPr>
          <a:xfrm>
            <a:off x="7854480" y="6880680"/>
            <a:ext cx="239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Times New Roman"/>
                <a:ea typeface="Calibri"/>
              </a:rPr>
              <a:t>Схема </a:t>
            </a:r>
            <a:r>
              <a:rPr lang="en-US" sz="1800" b="0" strike="noStrike" spc="-1">
                <a:solidFill>
                  <a:schemeClr val="dk1"/>
                </a:solidFill>
                <a:latin typeface="Times New Roman"/>
                <a:ea typeface="Calibri"/>
              </a:rPr>
              <a:t>IEDF</a:t>
            </a:r>
            <a:r>
              <a:rPr lang="ru-RU" sz="1800" b="0" strike="noStrike" spc="-1">
                <a:solidFill>
                  <a:schemeClr val="dk1"/>
                </a:solidFill>
                <a:latin typeface="Times New Roman"/>
                <a:ea typeface="Calibri"/>
              </a:rPr>
              <a:t>0 </a:t>
            </a:r>
            <a:r>
              <a:rPr lang="en-US" sz="1800" b="0" strike="noStrike" spc="-1">
                <a:solidFill>
                  <a:schemeClr val="dk1"/>
                </a:solidFill>
                <a:latin typeface="Times New Roman"/>
                <a:ea typeface="Calibri"/>
              </a:rPr>
              <a:t>A</a:t>
            </a:r>
            <a:r>
              <a:rPr lang="ru-RU" sz="1800" b="0" strike="noStrike" spc="-1">
                <a:solidFill>
                  <a:schemeClr val="dk1"/>
                </a:solidFill>
                <a:latin typeface="Times New Roman"/>
                <a:ea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Рисунок 9"/>
          <p:cNvPicPr/>
          <p:nvPr/>
        </p:nvPicPr>
        <p:blipFill>
          <a:blip r:embed="rId2"/>
          <a:stretch/>
        </p:blipFill>
        <p:spPr>
          <a:xfrm>
            <a:off x="1778760" y="2433240"/>
            <a:ext cx="4314600" cy="2692800"/>
          </a:xfrm>
          <a:prstGeom prst="rect">
            <a:avLst/>
          </a:prstGeom>
          <a:ln w="0">
            <a:noFill/>
          </a:ln>
        </p:spPr>
      </p:pic>
      <p:pic>
        <p:nvPicPr>
          <p:cNvPr id="180" name="Рисунок 11"/>
          <p:cNvPicPr/>
          <p:nvPr/>
        </p:nvPicPr>
        <p:blipFill>
          <a:blip r:embed="rId3"/>
          <a:stretch/>
        </p:blipFill>
        <p:spPr>
          <a:xfrm>
            <a:off x="7244280" y="1658160"/>
            <a:ext cx="3614760" cy="4849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Аналитическая 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sldNum" idx="43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B07166F-03C3-4808-B451-FA8BDA6BF5FA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7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83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sp>
        <p:nvSpPr>
          <p:cNvPr id="184" name="TextBox 7"/>
          <p:cNvSpPr/>
          <p:nvPr/>
        </p:nvSpPr>
        <p:spPr>
          <a:xfrm>
            <a:off x="1959120" y="6658560"/>
            <a:ext cx="3339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TT Norms Regular"/>
              </a:rPr>
              <a:t>Схема документооборота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Box 9"/>
          <p:cNvSpPr/>
          <p:nvPr/>
        </p:nvSpPr>
        <p:spPr>
          <a:xfrm>
            <a:off x="7992720" y="7017120"/>
            <a:ext cx="38836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TT Norms Regular"/>
              </a:rPr>
              <a:t>Оценка потока информации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Рисунок 10"/>
          <p:cNvPicPr/>
          <p:nvPr/>
        </p:nvPicPr>
        <p:blipFill>
          <a:blip r:embed="rId2"/>
          <a:stretch/>
        </p:blipFill>
        <p:spPr>
          <a:xfrm>
            <a:off x="1086480" y="1767240"/>
            <a:ext cx="5084280" cy="47613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7" name="Таблица 5"/>
          <p:cNvGraphicFramePr/>
          <p:nvPr/>
        </p:nvGraphicFramePr>
        <p:xfrm>
          <a:off x="7229520" y="1767240"/>
          <a:ext cx="5687280" cy="5024487"/>
        </p:xfrm>
        <a:graphic>
          <a:graphicData uri="http://schemas.openxmlformats.org/drawingml/2006/table">
            <a:tbl>
              <a:tblPr/>
              <a:tblGrid>
                <a:gridCol w="1682280"/>
                <a:gridCol w="1371600"/>
                <a:gridCol w="1371600"/>
                <a:gridCol w="1261800"/>
              </a:tblGrid>
              <a:tr h="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Документ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Количество документов за год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Трудовые затраты на 1 документ, мин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Трудовые затраты за год, час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Чек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36,500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0.5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304.2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Отчет за смену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365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30.4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Акт приема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150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25.0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Накладная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150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5.0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Запрос данных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52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2.6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Журнал учета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365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12.2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944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Отчет по остаткам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3.0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Запрос аналитики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24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2.0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944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Отчет по продажам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6.0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Заявка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52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4.3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Заказ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52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4.3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944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Утверждение заказа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52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1.7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Акт сверки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20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4.0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Корректировка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3.0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944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Отчет по расхождениям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12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20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4.0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1" strike="noStrike" spc="-1">
                          <a:solidFill>
                            <a:schemeClr val="lt1"/>
                          </a:solidFill>
                          <a:latin typeface="TT Norms Regular"/>
                        </a:rPr>
                        <a:t>Итого: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38,625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-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defTabSz="1008000">
                        <a:lnSpc>
                          <a:spcPct val="107000"/>
                        </a:lnSpc>
                      </a:pPr>
                      <a:r>
                        <a:rPr lang="ru-RU" sz="800" b="0" strike="noStrike" spc="-1">
                          <a:solidFill>
                            <a:schemeClr val="dk1"/>
                          </a:solidFill>
                          <a:latin typeface="TT Norms Regular"/>
                        </a:rPr>
                        <a:t>411.7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1920" marR="6192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Проектная 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sldNum" idx="44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676AA3A-CF11-4687-81BA-73AAF8551DEB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8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90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pic>
        <p:nvPicPr>
          <p:cNvPr id="191" name="Рисунок 13"/>
          <p:cNvPicPr/>
          <p:nvPr/>
        </p:nvPicPr>
        <p:blipFill>
          <a:blip r:embed="rId2"/>
          <a:stretch/>
        </p:blipFill>
        <p:spPr>
          <a:xfrm>
            <a:off x="4395960" y="2137320"/>
            <a:ext cx="4918680" cy="5099400"/>
          </a:xfrm>
          <a:prstGeom prst="rect">
            <a:avLst/>
          </a:prstGeom>
          <a:ln w="0">
            <a:noFill/>
          </a:ln>
        </p:spPr>
      </p:pic>
      <p:sp>
        <p:nvSpPr>
          <p:cNvPr id="192" name="Прямоугольник 5"/>
          <p:cNvSpPr/>
          <p:nvPr/>
        </p:nvSpPr>
        <p:spPr>
          <a:xfrm>
            <a:off x="5151240" y="1767960"/>
            <a:ext cx="30114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1800" b="1" strike="noStrike" spc="-1">
                <a:solidFill>
                  <a:schemeClr val="dk1"/>
                </a:solidFill>
                <a:latin typeface="TT Norms Regular"/>
              </a:rPr>
              <a:t>Построение ER-модели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Заголовок 8"/>
          <p:cNvSpPr/>
          <p:nvPr/>
        </p:nvSpPr>
        <p:spPr>
          <a:xfrm>
            <a:off x="230040" y="164160"/>
            <a:ext cx="9736560" cy="128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1008000">
              <a:lnSpc>
                <a:spcPct val="68000"/>
              </a:lnSpc>
            </a:pPr>
            <a:r>
              <a:rPr lang="ru-RU" sz="6000" b="0" strike="noStrike" spc="-222">
                <a:solidFill>
                  <a:srgbClr val="FF0000"/>
                </a:solidFill>
                <a:latin typeface="TT Norms Regular"/>
                <a:ea typeface="TT Norms Regular"/>
              </a:rPr>
              <a:t>Проектная часть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sldNum" idx="45"/>
          </p:nvPr>
        </p:nvSpPr>
        <p:spPr>
          <a:xfrm>
            <a:off x="12917160" y="7237440"/>
            <a:ext cx="313560" cy="12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2C79AB9-0FE7-4E1D-BF86-67BE1F4F7822}" type="slidenum">
              <a:rPr lang="ru-RU" sz="880" b="0" strike="noStrike" spc="-55">
                <a:solidFill>
                  <a:schemeClr val="dk1"/>
                </a:solidFill>
                <a:latin typeface="TT Norms Regular"/>
                <a:ea typeface="TT Norms Regular"/>
              </a:rPr>
              <a:t>9</a:t>
            </a:fld>
            <a:endParaRPr lang="en-US" sz="88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95" name="Прямая соединительная линия 3"/>
          <p:cNvCxnSpPr/>
          <p:nvPr/>
        </p:nvCxnSpPr>
        <p:spPr>
          <a:xfrm flipH="1">
            <a:off x="161280" y="1453320"/>
            <a:ext cx="12991680" cy="360"/>
          </a:xfrm>
          <a:prstGeom prst="straightConnector1">
            <a:avLst/>
          </a:prstGeom>
          <a:ln w="12600">
            <a:solidFill>
              <a:srgbClr val="FF0000"/>
            </a:solidFill>
            <a:miter/>
          </a:ln>
        </p:spPr>
      </p:cxnSp>
      <p:pic>
        <p:nvPicPr>
          <p:cNvPr id="196" name="Рисунок 195"/>
          <p:cNvPicPr/>
          <p:nvPr/>
        </p:nvPicPr>
        <p:blipFill>
          <a:blip r:embed="rId2"/>
          <a:stretch/>
        </p:blipFill>
        <p:spPr>
          <a:xfrm>
            <a:off x="767160" y="2971800"/>
            <a:ext cx="5633640" cy="2971800"/>
          </a:xfrm>
          <a:prstGeom prst="rect">
            <a:avLst/>
          </a:prstGeom>
          <a:ln w="0">
            <a:noFill/>
          </a:ln>
        </p:spPr>
      </p:pic>
      <p:pic>
        <p:nvPicPr>
          <p:cNvPr id="197" name="Рисунок 196"/>
          <p:cNvPicPr/>
          <p:nvPr/>
        </p:nvPicPr>
        <p:blipFill>
          <a:blip r:embed="rId3"/>
          <a:stretch/>
        </p:blipFill>
        <p:spPr>
          <a:xfrm>
            <a:off x="7086600" y="1588320"/>
            <a:ext cx="5406840" cy="5269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8549</TotalTime>
  <Words>390</Words>
  <Application>Microsoft Office PowerPoint</Application>
  <PresentationFormat>Произвольный</PresentationFormat>
  <Paragraphs>188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13</vt:i4>
      </vt:variant>
      <vt:variant>
        <vt:lpstr>Заголовки слайдов</vt:lpstr>
      </vt:variant>
      <vt:variant>
        <vt:i4>15</vt:i4>
      </vt:variant>
    </vt:vector>
  </HeadingPairs>
  <TitlesOfParts>
    <vt:vector size="37" baseType="lpstr">
      <vt:lpstr>Arial</vt:lpstr>
      <vt:lpstr>Calibri</vt:lpstr>
      <vt:lpstr>DejaVu Sans</vt:lpstr>
      <vt:lpstr>quote-cjk-patch</vt:lpstr>
      <vt:lpstr>Symbol</vt:lpstr>
      <vt:lpstr>Times New Roman</vt:lpstr>
      <vt:lpstr>TT Norms Medium</vt:lpstr>
      <vt:lpstr>TT Norms Regular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dc:description/>
  <cp:lastModifiedBy>SibNout2023</cp:lastModifiedBy>
  <cp:revision>726</cp:revision>
  <cp:lastPrinted>2025-06-10T21:09:44Z</cp:lastPrinted>
  <dcterms:created xsi:type="dcterms:W3CDTF">2022-08-02T06:53:33Z</dcterms:created>
  <dcterms:modified xsi:type="dcterms:W3CDTF">2025-06-16T00:30:48Z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22</vt:r8>
  </property>
  <property fmtid="{D5CDD505-2E9C-101B-9397-08002B2CF9AE}" pid="3" name="PresentationFormat">
    <vt:lpwstr>Произвольный</vt:lpwstr>
  </property>
  <property fmtid="{D5CDD505-2E9C-101B-9397-08002B2CF9AE}" pid="4" name="Slides">
    <vt:r8>22</vt:r8>
  </property>
</Properties>
</file>