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76" r:id="rId8"/>
    <p:sldId id="279" r:id="rId9"/>
    <p:sldId id="280" r:id="rId10"/>
    <p:sldId id="281" r:id="rId11"/>
    <p:sldId id="275" r:id="rId12"/>
    <p:sldId id="278" r:id="rId13"/>
    <p:sldId id="282" r:id="rId14"/>
    <p:sldId id="277" r:id="rId15"/>
    <p:sldId id="273" r:id="rId16"/>
  </p:sldIdLst>
  <p:sldSz cx="10693400" cy="7561263"/>
  <p:notesSz cx="6669088" cy="9928225"/>
  <p:embeddedFontLst>
    <p:embeddedFont>
      <p:font typeface="Arial Black" panose="020B0A04020102020204" pitchFamily="34" charset="0"/>
      <p:regular r:id="rId18"/>
      <p:bold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1498" y="43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C29D6117-0C63-D58F-02BB-284FFFD59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>
            <a:extLst>
              <a:ext uri="{FF2B5EF4-FFF2-40B4-BE49-F238E27FC236}">
                <a16:creationId xmlns:a16="http://schemas.microsoft.com/office/drawing/2014/main" id="{FBE5439F-ADCF-7C36-577B-AC0DFBE71C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>
            <a:extLst>
              <a:ext uri="{FF2B5EF4-FFF2-40B4-BE49-F238E27FC236}">
                <a16:creationId xmlns:a16="http://schemas.microsoft.com/office/drawing/2014/main" id="{B7189098-6641-3508-80B4-BEEC1C248C1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1300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bf727242c8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2bf727242c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8551117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EC14105B-61F6-ADCC-95A6-8EC962109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>
            <a:extLst>
              <a:ext uri="{FF2B5EF4-FFF2-40B4-BE49-F238E27FC236}">
                <a16:creationId xmlns:a16="http://schemas.microsoft.com/office/drawing/2014/main" id="{83486FDD-5306-2156-407C-8DED0EEC8D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>
            <a:extLst>
              <a:ext uri="{FF2B5EF4-FFF2-40B4-BE49-F238E27FC236}">
                <a16:creationId xmlns:a16="http://schemas.microsoft.com/office/drawing/2014/main" id="{930E20DC-EE04-26D5-69F6-5020292AA4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3099349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D89B903F-5A96-6EC5-649B-E00AE93A47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>
            <a:extLst>
              <a:ext uri="{FF2B5EF4-FFF2-40B4-BE49-F238E27FC236}">
                <a16:creationId xmlns:a16="http://schemas.microsoft.com/office/drawing/2014/main" id="{7AD20404-468F-7174-2F3D-1A32E6E0503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>
            <a:extLst>
              <a:ext uri="{FF2B5EF4-FFF2-40B4-BE49-F238E27FC236}">
                <a16:creationId xmlns:a16="http://schemas.microsoft.com/office/drawing/2014/main" id="{A3F5AC87-68D0-E12A-60D5-80AD5F495E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603975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2266068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F2357BD1-0F22-7510-1E97-EB6C65DDE6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>
            <a:extLst>
              <a:ext uri="{FF2B5EF4-FFF2-40B4-BE49-F238E27FC236}">
                <a16:creationId xmlns:a16="http://schemas.microsoft.com/office/drawing/2014/main" id="{64465E94-6D86-A01E-EA3C-63210768601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>
            <a:extLst>
              <a:ext uri="{FF2B5EF4-FFF2-40B4-BE49-F238E27FC236}">
                <a16:creationId xmlns:a16="http://schemas.microsoft.com/office/drawing/2014/main" id="{7DDFC758-975D-AA01-230C-E5539E69CD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104978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>
          <a:extLst>
            <a:ext uri="{FF2B5EF4-FFF2-40B4-BE49-F238E27FC236}">
              <a16:creationId xmlns:a16="http://schemas.microsoft.com/office/drawing/2014/main" id="{BAB64430-032C-C703-DE09-8C0B80578B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bf727242c8_0_7:notes">
            <a:extLst>
              <a:ext uri="{FF2B5EF4-FFF2-40B4-BE49-F238E27FC236}">
                <a16:creationId xmlns:a16="http://schemas.microsoft.com/office/drawing/2014/main" id="{015209EA-2FA7-5C9A-542F-7C69553E51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g2bf727242c8_0_7:notes">
            <a:extLst>
              <a:ext uri="{FF2B5EF4-FFF2-40B4-BE49-F238E27FC236}">
                <a16:creationId xmlns:a16="http://schemas.microsoft.com/office/drawing/2014/main" id="{4C250309-95BE-9309-785B-00B0B8DCCD8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214289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производственной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«08» июня 2025 г. по «21»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Киор Пётр </a:t>
            </a:r>
            <a:r>
              <a:rPr lang="ru-RU" sz="2000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Ивановчи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Иван Валерьевич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СИНЕРГИЯ</a:t>
            </a:r>
            <a:r>
              <a:rPr lang="en-US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»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Факультет Информационных технологий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Кафедра Цифровой экономики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77B2B5D7-6A05-09CE-AB04-7D87733A00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>
            <a:extLst>
              <a:ext uri="{FF2B5EF4-FFF2-40B4-BE49-F238E27FC236}">
                <a16:creationId xmlns:a16="http://schemas.microsoft.com/office/drawing/2014/main" id="{A8027585-4856-BB8A-2B83-B8E4388073C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>
            <a:extLst>
              <a:ext uri="{FF2B5EF4-FFF2-40B4-BE49-F238E27FC236}">
                <a16:creationId xmlns:a16="http://schemas.microsoft.com/office/drawing/2014/main" id="{1FA95A84-291D-5D81-73D5-F5F5B81922E6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77B4F2-99FD-EE4C-037C-275A3E7E9648}"/>
              </a:ext>
            </a:extLst>
          </p:cNvPr>
          <p:cNvSpPr txBox="1"/>
          <p:nvPr/>
        </p:nvSpPr>
        <p:spPr>
          <a:xfrm>
            <a:off x="396580" y="1922162"/>
            <a:ext cx="937606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данном слайде показана часть</a:t>
            </a:r>
            <a:r>
              <a:rPr lang="en-US" sz="1600" dirty="0"/>
              <a:t> </a:t>
            </a:r>
            <a:r>
              <a:rPr lang="ru-RU" sz="1600" dirty="0"/>
              <a:t>класса который подсвечивает</a:t>
            </a:r>
            <a:r>
              <a:rPr lang="en-US" sz="1600" dirty="0"/>
              <a:t> </a:t>
            </a:r>
            <a:r>
              <a:rPr lang="ru-RU" sz="1600" dirty="0"/>
              <a:t>устройства если они подключены или не подключены к </a:t>
            </a:r>
            <a:r>
              <a:rPr lang="en-US" sz="1600" dirty="0"/>
              <a:t>IP</a:t>
            </a:r>
            <a:r>
              <a:rPr lang="ru-RU" sz="1600" dirty="0"/>
              <a:t>-серверу</a:t>
            </a:r>
            <a:r>
              <a:rPr lang="en-US" sz="1600" dirty="0"/>
              <a:t> 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6AF6DA6-CC86-28E1-61C9-78D7F1F0A3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2" y="2506937"/>
            <a:ext cx="5420481" cy="4193901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85A13F50-55F5-1236-536D-0E02E457DE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17061" y="2506936"/>
            <a:ext cx="4127681" cy="4193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06176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bf727242c8_0_0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4" name="Google Shape;224;g2bf727242c8_0_0"/>
          <p:cNvSpPr txBox="1">
            <a:spLocks noGrp="1"/>
          </p:cNvSpPr>
          <p:nvPr>
            <p:ph type="body" idx="2"/>
          </p:nvPr>
        </p:nvSpPr>
        <p:spPr>
          <a:xfrm>
            <a:off x="242841" y="373262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6" name="Google Shape;226;g2bf727242c8_0_0"/>
          <p:cNvSpPr txBox="1">
            <a:spLocks noGrp="1"/>
          </p:cNvSpPr>
          <p:nvPr>
            <p:ph type="body" idx="1"/>
          </p:nvPr>
        </p:nvSpPr>
        <p:spPr>
          <a:xfrm>
            <a:off x="396581" y="1936872"/>
            <a:ext cx="10082400" cy="4504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В соответствии с ГОСТ 2.105-79 «Общие требования к текстовым документам» иллюстрации (графики, схемы, диаграммы) могут быть приведены как в основном тексте, так и в приложении. Все иллюстрации именуют рисунками. Все рисунки, таблицы и формулы нумеруют арабскими цифрами последовательно (сквозная нумерация) или в пределах раздела (относительная нумерация). В приложении - в пределах приложения. Каждый рисунок должен иметь подрисуночную подпись - название, помещаемую под рисунком.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Рисунки следует размещать так, чтобы их можно было рассматривать без поворота страницы. Если такое размещение невозможно, рисунки следует располагать так, чтобы для просмотра надо было повернуть страницу по часовой стрелке. В этом случае верхним краем является левый край страницы. Расположение и размеры полей сохраняются.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8922" algn="just" rtl="0">
              <a:spcBef>
                <a:spcPts val="856"/>
              </a:spcBef>
              <a:spcAft>
                <a:spcPts val="0"/>
              </a:spcAft>
              <a:buSzPts val="20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Номер таблицы размещают в правом верхнем углу или перед заголовком таблицы, если он есть. Заголовок, кроме первой буквы, выполняют строчными буквами. Ссылки на таблицы в тексте пояснительной записки указывают в виде слова «табл.» и номера таблицы. </a:t>
            </a:r>
            <a:r>
              <a:rPr lang="ru-RU" sz="1800" i="1" dirty="0">
                <a:latin typeface="Times New Roman"/>
                <a:ea typeface="Times New Roman"/>
                <a:cs typeface="Times New Roman"/>
                <a:sym typeface="Times New Roman"/>
              </a:rPr>
              <a:t>Например: Результаты тестов приведены в табл. 4.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4192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600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124603174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A6A3D9FD-1CF0-B3CA-AC4E-538F353202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>
            <a:extLst>
              <a:ext uri="{FF2B5EF4-FFF2-40B4-BE49-F238E27FC236}">
                <a16:creationId xmlns:a16="http://schemas.microsoft.com/office/drawing/2014/main" id="{F4B3BEA8-4D05-68D3-D6B6-087C233B3B6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>
            <a:extLst>
              <a:ext uri="{FF2B5EF4-FFF2-40B4-BE49-F238E27FC236}">
                <a16:creationId xmlns:a16="http://schemas.microsoft.com/office/drawing/2014/main" id="{CE228639-252A-19FE-0607-021D6A38329A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5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Формирование отчетной документации по результатам работ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4" name="Google Shape;234;g2bf727242c8_0_7">
            <a:extLst>
              <a:ext uri="{FF2B5EF4-FFF2-40B4-BE49-F238E27FC236}">
                <a16:creationId xmlns:a16="http://schemas.microsoft.com/office/drawing/2014/main" id="{48A66DB7-4696-727B-1070-8D8BCCF0B0E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435731" y="1922162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lang="ru-RU" sz="1800" b="1" u="sng" dirty="0">
                <a:latin typeface="Times New Roman"/>
                <a:ea typeface="Times New Roman"/>
                <a:cs typeface="Times New Roman"/>
                <a:sym typeface="Times New Roman"/>
              </a:rPr>
              <a:t>При оформлении отчетных материалов следует придерживаться действующих стандартов.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Список литературы должен включать все использованные источники. Сведения о книгах (монографиях, учебниках, пособиях, справочниках и т.д.) должны содержать: фамилию и инициалы автора, заглавие книги, место издания, издательство, год издания. При наличии трех и более авторов допускается указывать фамилию и инициалы только первого из них со словами «и др.». Издательство надо приводить полностью в именительном падеже: допускается сокращение названия только двух городов: Москва (М.) и Санкт-Петербург (СПб.).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Сведения о статье из периодического издания должны включать: фамилию и инициалы автора, наименование статьи, издания (журнала), серии (если она есть), год выпуска, том (если есть), номер издания (журнала) и номера страниц, на которых помещена статья.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263842" algn="just" rtl="0">
              <a:spcBef>
                <a:spcPts val="856"/>
              </a:spcBef>
              <a:spcAft>
                <a:spcPts val="0"/>
              </a:spcAft>
              <a:buSzPts val="2100"/>
              <a:buFont typeface="Times New Roman"/>
              <a:buChar char="•"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При ссылке на источник из списка литературы (особенно при обзоре аналогов) надо указывать порядковый номер по списку литературы, заключенный в квадратные скобки; например: [5].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71462" lvl="0" indent="-130492" algn="l" rtl="0"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1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endParaRPr sz="17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30441983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B70C7C87-DCC9-E349-6B3B-21EC39A54F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>
            <a:extLst>
              <a:ext uri="{FF2B5EF4-FFF2-40B4-BE49-F238E27FC236}">
                <a16:creationId xmlns:a16="http://schemas.microsoft.com/office/drawing/2014/main" id="{4CC94AD0-8E5B-769C-AAA3-C764001D6B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Итог работы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4675925-3D84-453E-50F9-5E0B6D7D06F8}"/>
              </a:ext>
            </a:extLst>
          </p:cNvPr>
          <p:cNvSpPr txBox="1"/>
          <p:nvPr/>
        </p:nvSpPr>
        <p:spPr>
          <a:xfrm>
            <a:off x="484094" y="1990164"/>
            <a:ext cx="99871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В итоге все работает, все компьютеры получили совой индивидуальный </a:t>
            </a:r>
            <a:r>
              <a:rPr lang="en-US" dirty="0"/>
              <a:t>IP</a:t>
            </a:r>
            <a:r>
              <a:rPr lang="ru-RU" dirty="0"/>
              <a:t>-адрес и горят зеленым, что означает что они подключены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AB9970E1-8741-B3DF-20E1-525505DEE7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" y="2513385"/>
            <a:ext cx="6615953" cy="3693778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AB9F58D0-4251-20F3-B587-46DB58A2BBD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5371" y="3056630"/>
            <a:ext cx="3334215" cy="144800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9AA52A51-135C-567F-7632-3C9672BE6742}"/>
              </a:ext>
            </a:extLst>
          </p:cNvPr>
          <p:cNvSpPr txBox="1"/>
          <p:nvPr/>
        </p:nvSpPr>
        <p:spPr>
          <a:xfrm>
            <a:off x="7218382" y="4614741"/>
            <a:ext cx="278623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На изображении видно что </a:t>
            </a:r>
            <a:r>
              <a:rPr lang="en-US" dirty="0"/>
              <a:t>IP </a:t>
            </a:r>
            <a:r>
              <a:rPr lang="ru-RU" dirty="0"/>
              <a:t>после остановки программы освободились</a:t>
            </a:r>
          </a:p>
        </p:txBody>
      </p:sp>
    </p:spTree>
    <p:extLst>
      <p:ext uri="{BB962C8B-B14F-4D97-AF65-F5344CB8AC3E}">
        <p14:creationId xmlns:p14="http://schemas.microsoft.com/office/powerpoint/2010/main" val="56735847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производственной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118457" y="1805535"/>
            <a:ext cx="10082400" cy="120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b="1" u="sng" dirty="0">
                <a:latin typeface="Times New Roman"/>
                <a:ea typeface="Times New Roman"/>
                <a:cs typeface="Times New Roman"/>
                <a:sym typeface="Times New Roman"/>
              </a:rPr>
              <a:t>Подведите итоги прохождения производственной практики:</a:t>
            </a:r>
            <a:endParaRPr b="1"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производственной практики мной были освоены следующие навыки: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b="1" dirty="0"/>
              <a:t>Освоение разработки в </a:t>
            </a:r>
            <a:r>
              <a:rPr lang="en-US" b="1" dirty="0"/>
              <a:t>Unity</a:t>
            </a:r>
            <a:r>
              <a:rPr lang="ru-RU" b="1" dirty="0"/>
              <a:t>.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b="1" dirty="0"/>
              <a:t>Создание классов.</a:t>
            </a: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b="1" dirty="0"/>
              <a:t>Реализация автоматической выдачи </a:t>
            </a:r>
            <a:r>
              <a:rPr lang="en-US" b="1" dirty="0"/>
              <a:t>IP</a:t>
            </a:r>
            <a:r>
              <a:rPr lang="ru-RU" b="1" dirty="0"/>
              <a:t> адресов.</a:t>
            </a:r>
            <a:endParaRPr lang="ru-RU" dirty="0"/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b="1" dirty="0"/>
              <a:t>Работа с сетевыми технологиями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0"/>
              </a:spcBef>
              <a:buFont typeface="Times New Roman"/>
              <a:buAutoNum type="arabicPeriod"/>
            </a:pPr>
            <a:r>
              <a:rPr lang="ru-RU" b="1" dirty="0"/>
              <a:t>Документирование и тестирование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300" b="1"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Киор Петр Иванович, проходил производственную практику на базе ООО СИМУЛТЕХ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Выполнил 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задачу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“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Создайте класс, который автоматически назначает IP-адрес устройству, как это делает DHCP-сервер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”</a:t>
            </a:r>
            <a:r>
              <a:rPr lang="ru-RU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sz="16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Профильной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Официально-деловой стиль</a:t>
            </a:r>
          </a:p>
          <a:p>
            <a:pPr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Пн-Пт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 15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:00-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20</a:t>
            </a:r>
            <a:r>
              <a:rPr lang="en-US" sz="1600" dirty="0">
                <a:latin typeface="Times New Roman"/>
                <a:ea typeface="Times New Roman"/>
                <a:cs typeface="Times New Roman"/>
                <a:sym typeface="Times New Roman"/>
              </a:rPr>
              <a:t>:00</a:t>
            </a: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практикант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ограниченный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производственной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5329DC2-73FD-7A36-1910-94EA72ABD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9636" y="2799418"/>
            <a:ext cx="4777064" cy="11856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08F6DB6-A785-6C96-8BFB-F49EE29E68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4183" y="4683442"/>
            <a:ext cx="4792518" cy="1029359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D37EFB4-4567-ED92-736F-69D45ED0227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92312" y="4680595"/>
            <a:ext cx="4662362" cy="1022641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62E2739-94E6-5F53-AC7B-B657C49232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517812" y="2799418"/>
            <a:ext cx="4662362" cy="120860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Изображение 1">
            <a:extLst>
              <a:ext uri="{FF2B5EF4-FFF2-40B4-BE49-F238E27FC236}">
                <a16:creationId xmlns:a16="http://schemas.microsoft.com/office/drawing/2014/main" id="{AE2EDE9A-3915-FF21-4CE3-95C85D595B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2081" y="2650649"/>
            <a:ext cx="6189237" cy="3866374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368273" y="1897385"/>
            <a:ext cx="9944960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итоговый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отладки разработанных модулей.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Отладка программных модулей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DA766369-3730-F316-5681-EA8046027B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0074" y="2638522"/>
            <a:ext cx="7164387" cy="174064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E834A2D-B943-01D8-C1AB-2A4C70CA2DBD}"/>
              </a:ext>
            </a:extLst>
          </p:cNvPr>
          <p:cNvSpPr txBox="1"/>
          <p:nvPr/>
        </p:nvSpPr>
        <p:spPr>
          <a:xfrm>
            <a:off x="368273" y="2605231"/>
            <a:ext cx="27146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12FB92-B35B-A07E-7CC2-14A8FF34CA92}"/>
              </a:ext>
            </a:extLst>
          </p:cNvPr>
          <p:cNvSpPr txBox="1"/>
          <p:nvPr/>
        </p:nvSpPr>
        <p:spPr>
          <a:xfrm>
            <a:off x="8015289" y="2638522"/>
            <a:ext cx="25012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2. Ошибка в коде, недопустимые символы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65946407-BCBF-98C3-D7BC-0191C96340B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15289" y="3236764"/>
            <a:ext cx="2381582" cy="28579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0BE1135D-4E1E-FCF0-0ACC-DD5569C1C005}"/>
              </a:ext>
            </a:extLst>
          </p:cNvPr>
          <p:cNvSpPr txBox="1"/>
          <p:nvPr/>
        </p:nvSpPr>
        <p:spPr>
          <a:xfrm>
            <a:off x="368274" y="5043488"/>
            <a:ext cx="13176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3</a:t>
            </a:r>
            <a:r>
              <a:rPr lang="en-US" dirty="0"/>
              <a:t>. </a:t>
            </a:r>
            <a:r>
              <a:rPr lang="ru-RU" dirty="0"/>
              <a:t>Программа работает</a:t>
            </a:r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51C3077C-A8BD-9691-2A9A-900DB7B3616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612976" y="4440705"/>
            <a:ext cx="5138581" cy="225200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/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C394F8-7A1F-66F1-1E89-D77E00C01D9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2" y="1161825"/>
            <a:ext cx="9825000" cy="52376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51595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C129B7EC-1B79-7FBA-FCC2-3D2F8A615F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>
            <a:extLst>
              <a:ext uri="{FF2B5EF4-FFF2-40B4-BE49-F238E27FC236}">
                <a16:creationId xmlns:a16="http://schemas.microsoft.com/office/drawing/2014/main" id="{B082F2AA-D92F-EB17-71CD-BB88D245C7F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>
            <a:extLst>
              <a:ext uri="{FF2B5EF4-FFF2-40B4-BE49-F238E27FC236}">
                <a16:creationId xmlns:a16="http://schemas.microsoft.com/office/drawing/2014/main" id="{F5E4D47F-0BF3-6A6C-1A0E-768979E10C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A4551C1-6546-FC38-4325-9C5FED7D9087}"/>
              </a:ext>
            </a:extLst>
          </p:cNvPr>
          <p:cNvSpPr txBox="1"/>
          <p:nvPr/>
        </p:nvSpPr>
        <p:spPr>
          <a:xfrm>
            <a:off x="396581" y="1922162"/>
            <a:ext cx="84037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данном слайде </a:t>
            </a:r>
            <a:r>
              <a:rPr lang="ru-RU" sz="1600" dirty="0" err="1"/>
              <a:t>показанна</a:t>
            </a:r>
            <a:r>
              <a:rPr lang="ru-RU" sz="1600" dirty="0"/>
              <a:t> ветка </a:t>
            </a:r>
            <a:r>
              <a:rPr lang="en-US" sz="1600" dirty="0"/>
              <a:t>&lt;&lt;Kior-Petr&gt;&gt; 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и структура проекта + коммиты,</a:t>
            </a:r>
            <a:r>
              <a:rPr lang="en-US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 </a:t>
            </a:r>
            <a:r>
              <a:rPr lang="ru-RU" altLang="ru-RU" sz="1600" dirty="0"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rPr>
              <a:t>которые были разработаны в ходе проекта.</a:t>
            </a:r>
            <a:endParaRPr lang="ru-RU" sz="1600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0B2E333-4441-5AF1-5DCC-8439D3E773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776" y="2506937"/>
            <a:ext cx="8403712" cy="4154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29728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>
          <a:extLst>
            <a:ext uri="{FF2B5EF4-FFF2-40B4-BE49-F238E27FC236}">
              <a16:creationId xmlns:a16="http://schemas.microsoft.com/office/drawing/2014/main" id="{72D932D9-EB24-DAEB-4F8A-E4236F76D8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bf727242c8_0_7">
            <a:extLst>
              <a:ext uri="{FF2B5EF4-FFF2-40B4-BE49-F238E27FC236}">
                <a16:creationId xmlns:a16="http://schemas.microsoft.com/office/drawing/2014/main" id="{515DF045-AB99-30A7-DDA8-20EADFE1E21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Проектный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2" name="Google Shape;232;g2bf727242c8_0_7">
            <a:extLst>
              <a:ext uri="{FF2B5EF4-FFF2-40B4-BE49-F238E27FC236}">
                <a16:creationId xmlns:a16="http://schemas.microsoft.com/office/drawing/2014/main" id="{70923D09-90DF-C9ED-1D11-69FFB1096FC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xfrm>
            <a:off x="234132" y="4402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b="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BE49FAD-E4F0-59BC-D46F-9189630D826C}"/>
              </a:ext>
            </a:extLst>
          </p:cNvPr>
          <p:cNvSpPr txBox="1"/>
          <p:nvPr/>
        </p:nvSpPr>
        <p:spPr>
          <a:xfrm>
            <a:off x="396580" y="1922162"/>
            <a:ext cx="93760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dirty="0"/>
              <a:t>На данном слайде показана часть</a:t>
            </a:r>
            <a:r>
              <a:rPr lang="en-US" sz="1600" dirty="0"/>
              <a:t> </a:t>
            </a:r>
            <a:r>
              <a:rPr lang="ru-RU" sz="1600" dirty="0"/>
              <a:t>класса который выдает </a:t>
            </a:r>
            <a:r>
              <a:rPr lang="en-US" sz="1600" dirty="0"/>
              <a:t>IP </a:t>
            </a:r>
            <a:r>
              <a:rPr lang="ru-RU" sz="1600" dirty="0"/>
              <a:t>устройствам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8694947C-FE76-DB4C-452E-DD28E9D69E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4132" y="2377343"/>
            <a:ext cx="6380981" cy="3909157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F246D2B-9A8E-150C-25B6-DFF1CABD2F1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5113" y="2377343"/>
            <a:ext cx="4166133" cy="39091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92678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26304</TotalTime>
  <Words>1131</Words>
  <Application>Microsoft Office PowerPoint</Application>
  <PresentationFormat>Произвольный</PresentationFormat>
  <Paragraphs>81</Paragraphs>
  <Slides>15</Slides>
  <Notes>15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0" baseType="lpstr">
      <vt:lpstr>Calibri</vt:lpstr>
      <vt:lpstr>Arial Black</vt:lpstr>
      <vt:lpstr>Times New Roman</vt:lpstr>
      <vt:lpstr>Arial</vt:lpstr>
      <vt:lpstr>Тема Office</vt:lpstr>
      <vt:lpstr>ОТЧЕТ  о прохождении производственной практики   по профессиональному модулю ПМ.02 Осуществление интеграции программных модулей  в период с «08» июня 2025 г. по «21»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Организационный этап</vt:lpstr>
      <vt:lpstr>Организационный этап</vt:lpstr>
      <vt:lpstr>Этап проектирования</vt:lpstr>
      <vt:lpstr>Проектный этап   </vt:lpstr>
      <vt:lpstr>Проектный этап   </vt:lpstr>
      <vt:lpstr>Проектный этап   </vt:lpstr>
      <vt:lpstr>Проектный этап   </vt:lpstr>
      <vt:lpstr>Проектный этап   </vt:lpstr>
      <vt:lpstr>Проектный этап   </vt:lpstr>
      <vt:lpstr>Итог работы   </vt:lpstr>
      <vt:lpstr>Отчетный этап   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Petruha K</cp:lastModifiedBy>
  <cp:revision>31</cp:revision>
  <dcterms:created xsi:type="dcterms:W3CDTF">2020-03-27T22:15:06Z</dcterms:created>
  <dcterms:modified xsi:type="dcterms:W3CDTF">2025-06-19T17:20:07Z</dcterms:modified>
</cp:coreProperties>
</file>