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64" r:id="rId13"/>
    <p:sldId id="265" r:id="rId14"/>
    <p:sldId id="273" r:id="rId15"/>
    <p:sldId id="267" r:id="rId16"/>
  </p:sldIdLst>
  <p:sldSz cx="13439775" cy="7559675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3303">
          <p15:clr>
            <a:srgbClr val="A4A3A4"/>
          </p15:clr>
        </p15:guide>
        <p15:guide id="3" orient="horz" pos="4422">
          <p15:clr>
            <a:srgbClr val="A4A3A4"/>
          </p15:clr>
        </p15:guide>
        <p15:guide id="4" pos="4687">
          <p15:clr>
            <a:srgbClr val="A4A3A4"/>
          </p15:clr>
        </p15:guide>
        <p15:guide id="5" pos="2986">
          <p15:clr>
            <a:srgbClr val="A4A3A4"/>
          </p15:clr>
        </p15:guide>
        <p15:guide id="6" orient="horz" pos="2154">
          <p15:clr>
            <a:srgbClr val="A4A3A4"/>
          </p15:clr>
        </p15:guide>
        <p15:guide id="7" orient="horz" pos="1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7BA673-6C93-40BF-8303-E5BA8334FD2C}">
  <a:tblStyle styleId="{FE7BA673-6C93-40BF-8303-E5BA8334FD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12" autoAdjust="0"/>
  </p:normalViewPr>
  <p:slideViewPr>
    <p:cSldViewPr snapToGrid="0">
      <p:cViewPr varScale="1">
        <p:scale>
          <a:sx n="52" d="100"/>
          <a:sy n="52" d="100"/>
        </p:scale>
        <p:origin x="1004" y="92"/>
      </p:cViewPr>
      <p:guideLst>
        <p:guide orient="horz" pos="1224"/>
        <p:guide pos="3303"/>
        <p:guide orient="horz" pos="4422"/>
        <p:guide pos="4687"/>
        <p:guide pos="2986"/>
        <p:guide orient="horz" pos="2154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600"/>
            <a:ext cx="4532000" cy="3723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69957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25" tIns="24450" rIns="48925" bIns="2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Сделано!</a:t>
            </a:r>
            <a:endParaRPr sz="501">
              <a:solidFill>
                <a:schemeClr val="dk1"/>
              </a:solidFill>
            </a:endParaRPr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25" tIns="24450" rIns="48925" bIns="2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64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030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28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Сделано!!!</a:t>
            </a:r>
            <a:endParaRPr sz="7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54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Сделано! </a:t>
            </a:r>
            <a:endParaRPr sz="50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701">
              <a:solidFill>
                <a:schemeClr val="dk1"/>
              </a:solidFill>
            </a:endParaRPr>
          </a:p>
        </p:txBody>
      </p:sp>
      <p:sp>
        <p:nvSpPr>
          <p:cNvPr id="325" name="Google Shape;325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113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Сделано! </a:t>
            </a:r>
            <a:endParaRPr sz="50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701">
              <a:solidFill>
                <a:schemeClr val="dk1"/>
              </a:solidFill>
            </a:endParaRPr>
          </a:p>
        </p:txBody>
      </p:sp>
      <p:sp>
        <p:nvSpPr>
          <p:cNvPr id="325" name="Google Shape;325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32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25" tIns="24450" rIns="48925" bIns="2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Сделано!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925" tIns="24450" rIns="48925" bIns="2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97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33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91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6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39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869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83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24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97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"/>
          <p:cNvCxnSpPr/>
          <p:nvPr/>
        </p:nvCxnSpPr>
        <p:spPr>
          <a:xfrm rot="10800000">
            <a:off x="-1673905" y="6357905"/>
            <a:ext cx="159579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/>
          <p:cNvSpPr txBox="1"/>
          <p:nvPr/>
        </p:nvSpPr>
        <p:spPr>
          <a:xfrm>
            <a:off x="2517765" y="-491224"/>
            <a:ext cx="3284045" cy="2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ЗАГОЛОВОЧНОГО СЛАЙДА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-1281524" y="-488377"/>
            <a:ext cx="2027846" cy="2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Пустое поле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-643126" y="-251203"/>
            <a:ext cx="138944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" name="Google Shape;20;p2"/>
          <p:cNvCxnSpPr/>
          <p:nvPr/>
        </p:nvCxnSpPr>
        <p:spPr>
          <a:xfrm>
            <a:off x="746322" y="-816429"/>
            <a:ext cx="0" cy="8164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 rot="10800000">
            <a:off x="751453" y="-442211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22;p2"/>
          <p:cNvSpPr txBox="1"/>
          <p:nvPr/>
        </p:nvSpPr>
        <p:spPr>
          <a:xfrm>
            <a:off x="1022206" y="-626877"/>
            <a:ext cx="2027846" cy="44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линия выравнивания заголовка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7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None/>
              <a:defRPr sz="352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5713655" y="1088454"/>
            <a:ext cx="6803886" cy="53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2564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7"/>
              <a:buChar char="•"/>
              <a:defRPr sz="3527"/>
            </a:lvl1pPr>
            <a:lvl2pPr marL="914400" lvl="1" indent="-424561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6"/>
              <a:buChar char="•"/>
              <a:defRPr sz="3086"/>
            </a:lvl2pPr>
            <a:lvl3pPr marL="1371600" lvl="2" indent="-39662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Char char="•"/>
              <a:defRPr sz="2646"/>
            </a:lvl3pPr>
            <a:lvl4pPr marL="1828800" lvl="3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4pPr>
            <a:lvl5pPr marL="2286000" lvl="4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5pPr>
            <a:lvl6pPr marL="2743200" lvl="5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6pPr>
            <a:lvl7pPr marL="3200400" lvl="6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7pPr>
            <a:lvl8pPr marL="3657600" lvl="7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8pPr>
            <a:lvl9pPr marL="4114800" lvl="8" indent="-368617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2"/>
          </p:nvPr>
        </p:nvSpPr>
        <p:spPr>
          <a:xfrm>
            <a:off x="925736" y="2267902"/>
            <a:ext cx="4334677" cy="42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None/>
              <a:defRPr sz="352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>
            <a:spLocks noGrp="1"/>
          </p:cNvSpPr>
          <p:nvPr>
            <p:ph type="pic" idx="2"/>
          </p:nvPr>
        </p:nvSpPr>
        <p:spPr>
          <a:xfrm>
            <a:off x="5713655" y="1088454"/>
            <a:ext cx="6803886" cy="5372269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 txBox="1">
            <a:spLocks noGrp="1"/>
          </p:cNvSpPr>
          <p:nvPr>
            <p:ph type="body" idx="1"/>
          </p:nvPr>
        </p:nvSpPr>
        <p:spPr>
          <a:xfrm>
            <a:off x="925736" y="2267902"/>
            <a:ext cx="4334677" cy="42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 rot="5400000">
            <a:off x="4321616" y="-1385217"/>
            <a:ext cx="4796544" cy="1159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 rot="5400000">
            <a:off x="7863577" y="2156745"/>
            <a:ext cx="6406475" cy="289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 rot="5400000">
            <a:off x="1983676" y="-657208"/>
            <a:ext cx="6406475" cy="852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СТРОЧНЫЙ ЗАГОЛОВОК">
  <p:cSld name="1-СТРОЧНЫЙ ЗАГОЛОВОК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04869" y="290289"/>
            <a:ext cx="9574963" cy="53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42"/>
              <a:buFont typeface="Arial"/>
              <a:buNone/>
              <a:defRPr sz="7542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2611383" y="7219479"/>
            <a:ext cx="313974" cy="12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"/>
              <a:buFont typeface="Arial"/>
              <a:buNone/>
              <a:defRPr sz="88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rot="10800000">
            <a:off x="518833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 rot="10800000">
            <a:off x="-1257850" y="755762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 rot="10800000">
            <a:off x="-1257850" y="1366838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9" name="Google Shape;29;p3"/>
          <p:cNvCxnSpPr/>
          <p:nvPr/>
        </p:nvCxnSpPr>
        <p:spPr>
          <a:xfrm rot="10800000">
            <a:off x="-16115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" name="Google Shape;30;p3"/>
          <p:cNvCxnSpPr/>
          <p:nvPr/>
        </p:nvCxnSpPr>
        <p:spPr>
          <a:xfrm>
            <a:off x="-16115" y="-327804"/>
            <a:ext cx="53494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1" name="Google Shape;31;p3"/>
          <p:cNvSpPr txBox="1"/>
          <p:nvPr/>
        </p:nvSpPr>
        <p:spPr>
          <a:xfrm>
            <a:off x="-119279" y="-903323"/>
            <a:ext cx="908865" cy="6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Левое поле (пустое)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3"/>
          <p:cNvCxnSpPr/>
          <p:nvPr/>
        </p:nvCxnSpPr>
        <p:spPr>
          <a:xfrm rot="10800000">
            <a:off x="13432082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3"/>
          <p:cNvCxnSpPr/>
          <p:nvPr/>
        </p:nvCxnSpPr>
        <p:spPr>
          <a:xfrm rot="10800000">
            <a:off x="12916356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3"/>
          <p:cNvCxnSpPr/>
          <p:nvPr/>
        </p:nvCxnSpPr>
        <p:spPr>
          <a:xfrm>
            <a:off x="12897134" y="-327804"/>
            <a:ext cx="53494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5" name="Google Shape;35;p3"/>
          <p:cNvSpPr txBox="1"/>
          <p:nvPr/>
        </p:nvSpPr>
        <p:spPr>
          <a:xfrm>
            <a:off x="12793969" y="-903323"/>
            <a:ext cx="908865" cy="6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Правое поле (пустое)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3"/>
          <p:cNvCxnSpPr/>
          <p:nvPr/>
        </p:nvCxnSpPr>
        <p:spPr>
          <a:xfrm rot="10800000">
            <a:off x="518834" y="-327804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" name="Google Shape;37;p3"/>
          <p:cNvCxnSpPr/>
          <p:nvPr/>
        </p:nvCxnSpPr>
        <p:spPr>
          <a:xfrm rot="10800000">
            <a:off x="-1257850" y="1366838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38" name="Google Shape;38;p3"/>
          <p:cNvSpPr txBox="1"/>
          <p:nvPr/>
        </p:nvSpPr>
        <p:spPr>
          <a:xfrm>
            <a:off x="-2147126" y="338091"/>
            <a:ext cx="2027846" cy="44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Базовая линия </a:t>
            </a:r>
            <a:b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первой строки заголовка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-2147125" y="988770"/>
            <a:ext cx="2027846" cy="44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Базовая линия </a:t>
            </a:r>
            <a:b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второй строки заголовка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875743" y="-375808"/>
            <a:ext cx="3284045" cy="2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СЛАЙДА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89586" y="-512470"/>
            <a:ext cx="2027846" cy="44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lang="ru-RU" sz="113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линия выравнивания заголовка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"/>
          <p:cNvPicPr preferRelativeResize="0"/>
          <p:nvPr/>
        </p:nvPicPr>
        <p:blipFill rotWithShape="1">
          <a:blip r:embed="rId2">
            <a:alphaModFix/>
          </a:blip>
          <a:srcRect t="1" r="89613" b="8195"/>
          <a:stretch/>
        </p:blipFill>
        <p:spPr>
          <a:xfrm>
            <a:off x="12636982" y="338091"/>
            <a:ext cx="313974" cy="28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  <p15:guide id="2" pos="8139">
          <p15:clr>
            <a:srgbClr val="FBAE40"/>
          </p15:clr>
        </p15:guide>
        <p15:guide id="3" pos="327">
          <p15:clr>
            <a:srgbClr val="FBAE40"/>
          </p15:clr>
        </p15:guide>
        <p15:guide id="4" orient="horz" pos="86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СТРОЧНЫЙ ЗАГОЛОВОК">
  <p:cSld name="2-СТРОЧНЫЙ ЗАГОЛОВОК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79274" y="317539"/>
            <a:ext cx="246376" cy="19551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2611383" y="7219479"/>
            <a:ext cx="313974" cy="12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7" name="Google Shape;47;p4"/>
          <p:cNvCxnSpPr/>
          <p:nvPr/>
        </p:nvCxnSpPr>
        <p:spPr>
          <a:xfrm rot="10800000">
            <a:off x="518833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4"/>
          <p:cNvCxnSpPr/>
          <p:nvPr/>
        </p:nvCxnSpPr>
        <p:spPr>
          <a:xfrm rot="10800000">
            <a:off x="-1257850" y="755762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49;p4"/>
          <p:cNvCxnSpPr/>
          <p:nvPr/>
        </p:nvCxnSpPr>
        <p:spPr>
          <a:xfrm rot="10800000">
            <a:off x="-1257850" y="1366838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50;p4"/>
          <p:cNvCxnSpPr/>
          <p:nvPr/>
        </p:nvCxnSpPr>
        <p:spPr>
          <a:xfrm rot="10800000">
            <a:off x="-16115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" name="Google Shape;51;p4"/>
          <p:cNvCxnSpPr/>
          <p:nvPr/>
        </p:nvCxnSpPr>
        <p:spPr>
          <a:xfrm rot="10800000">
            <a:off x="518833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52;p4"/>
          <p:cNvCxnSpPr/>
          <p:nvPr/>
        </p:nvCxnSpPr>
        <p:spPr>
          <a:xfrm rot="10800000">
            <a:off x="-16115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53;p4"/>
          <p:cNvCxnSpPr/>
          <p:nvPr/>
        </p:nvCxnSpPr>
        <p:spPr>
          <a:xfrm>
            <a:off x="-16115" y="-327804"/>
            <a:ext cx="53494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4" name="Google Shape;54;p4"/>
          <p:cNvSpPr txBox="1"/>
          <p:nvPr/>
        </p:nvSpPr>
        <p:spPr>
          <a:xfrm>
            <a:off x="-119279" y="-903323"/>
            <a:ext cx="908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Левое поле (пустое)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4"/>
          <p:cNvCxnSpPr/>
          <p:nvPr/>
        </p:nvCxnSpPr>
        <p:spPr>
          <a:xfrm rot="10800000">
            <a:off x="13432082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4"/>
          <p:cNvCxnSpPr/>
          <p:nvPr/>
        </p:nvCxnSpPr>
        <p:spPr>
          <a:xfrm rot="10800000">
            <a:off x="12916356" y="-621102"/>
            <a:ext cx="0" cy="54346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p4"/>
          <p:cNvCxnSpPr/>
          <p:nvPr/>
        </p:nvCxnSpPr>
        <p:spPr>
          <a:xfrm>
            <a:off x="12897134" y="-327804"/>
            <a:ext cx="53494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8" name="Google Shape;58;p4"/>
          <p:cNvSpPr txBox="1"/>
          <p:nvPr/>
        </p:nvSpPr>
        <p:spPr>
          <a:xfrm>
            <a:off x="12793969" y="-903323"/>
            <a:ext cx="908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Правое поле (пустое)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-2147126" y="338090"/>
            <a:ext cx="2027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Базовая линия </a:t>
            </a:r>
            <a:b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первой строки заголовка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-2147125" y="988769"/>
            <a:ext cx="2027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Базовая линия </a:t>
            </a:r>
            <a:b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второй строки заголовка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875743" y="-375808"/>
            <a:ext cx="32840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СЛАЙДА 2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4"/>
          <p:cNvCxnSpPr/>
          <p:nvPr/>
        </p:nvCxnSpPr>
        <p:spPr>
          <a:xfrm rot="10800000">
            <a:off x="518834" y="-327804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Google Shape;63;p4"/>
          <p:cNvSpPr txBox="1"/>
          <p:nvPr/>
        </p:nvSpPr>
        <p:spPr>
          <a:xfrm>
            <a:off x="789586" y="-512470"/>
            <a:ext cx="202784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линия выравнивания заголовка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1">
          <p15:clr>
            <a:srgbClr val="FBAE40"/>
          </p15:clr>
        </p15:guide>
        <p15:guide id="2" pos="260">
          <p15:clr>
            <a:srgbClr val="FBAE40"/>
          </p15:clr>
        </p15:guide>
        <p15:guide id="3" pos="6475">
          <p15:clr>
            <a:srgbClr val="FBAE40"/>
          </p15:clr>
        </p15:guide>
        <p15:guide id="4" orient="horz" pos="4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None/>
              <a:defRPr sz="661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None/>
              <a:defRPr sz="661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5"/>
              <a:buNone/>
              <a:defRPr sz="220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4"/>
              <a:buNone/>
              <a:defRPr sz="198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923985" y="2012414"/>
            <a:ext cx="5711904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6803886" y="2012414"/>
            <a:ext cx="5711904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 b="1"/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925736" y="2761381"/>
            <a:ext cx="5685654" cy="406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3"/>
          </p:nvPr>
        </p:nvSpPr>
        <p:spPr>
          <a:xfrm>
            <a:off x="6803886" y="1853171"/>
            <a:ext cx="5713655" cy="90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1pPr>
            <a:lvl2pPr marL="914400" lvl="1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 b="1"/>
            </a:lvl2pPr>
            <a:lvl3pPr marL="1371600" lvl="2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3pPr>
            <a:lvl4pPr marL="1828800" lvl="3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4pPr>
            <a:lvl5pPr marL="2286000" lvl="4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4"/>
          </p:nvPr>
        </p:nvSpPr>
        <p:spPr>
          <a:xfrm>
            <a:off x="6803886" y="2761381"/>
            <a:ext cx="5713655" cy="406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Arial"/>
              <a:buNone/>
              <a:defRPr sz="48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4561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sz="308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621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sz="264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617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3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-1257850" y="755762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 rot="10800000">
            <a:off x="-1257850" y="1366838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 rot="10800000">
            <a:off x="-1257850" y="755762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 rot="10800000">
            <a:off x="-1257850" y="1366838"/>
            <a:ext cx="1138571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76">
          <p15:clr>
            <a:srgbClr val="F26B43"/>
          </p15:clr>
        </p15:guide>
        <p15:guide id="2" orient="horz" pos="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398" y="477896"/>
            <a:ext cx="3699279" cy="384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6"/>
          <p:cNvCxnSpPr/>
          <p:nvPr/>
        </p:nvCxnSpPr>
        <p:spPr>
          <a:xfrm>
            <a:off x="744193" y="6170068"/>
            <a:ext cx="12695582" cy="0"/>
          </a:xfrm>
          <a:prstGeom prst="straightConnector1">
            <a:avLst/>
          </a:prstGeom>
          <a:noFill/>
          <a:ln w="28575" cap="flat" cmpd="sng">
            <a:solidFill>
              <a:srgbClr val="FF004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16"/>
          <p:cNvSpPr/>
          <p:nvPr/>
        </p:nvSpPr>
        <p:spPr>
          <a:xfrm>
            <a:off x="731500" y="2331000"/>
            <a:ext cx="12195900" cy="59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ru-RU" sz="7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Дипломный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ru-RU" sz="7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</a:t>
            </a:r>
            <a:endParaRPr sz="7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0" i="0" u="none" strike="noStrike" cap="none" dirty="0">
                <a:solidFill>
                  <a:srgbClr val="FF0040"/>
                </a:solidFill>
                <a:latin typeface="Arial"/>
                <a:ea typeface="Arial"/>
                <a:cs typeface="Arial"/>
                <a:sym typeface="Arial"/>
              </a:rPr>
              <a:t>на тему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buSzPts val="5400"/>
            </a:pPr>
            <a:r>
              <a:rPr lang="ru-RU" sz="5400" dirty="0">
                <a:solidFill>
                  <a:srgbClr val="FF0040"/>
                </a:solidFill>
              </a:rPr>
              <a:t>«Автоматизация управления проектами "Почта России"»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321773" y="6409225"/>
            <a:ext cx="79701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Обучающийся: </a:t>
            </a:r>
            <a:r>
              <a:rPr lang="ru-RU" sz="25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Заболотний</a:t>
            </a:r>
            <a:r>
              <a:rPr lang="ru-RU" sz="2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Давид Александрович</a:t>
            </a:r>
            <a:endParaRPr lang="en-US" sz="25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Руководитель: </a:t>
            </a:r>
            <a:r>
              <a:rPr lang="ru-RU" sz="25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Сибирев</a:t>
            </a:r>
            <a:r>
              <a:rPr lang="ru-RU" sz="25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5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Иван Валерьевич</a:t>
            </a: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494" y="6525258"/>
            <a:ext cx="363457" cy="36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/>
          <p:nvPr/>
        </p:nvSpPr>
        <p:spPr>
          <a:xfrm>
            <a:off x="10235821" y="0"/>
            <a:ext cx="3203954" cy="6170068"/>
          </a:xfrm>
          <a:custGeom>
            <a:avLst/>
            <a:gdLst/>
            <a:ahLst/>
            <a:cxnLst/>
            <a:rect l="l" t="t" r="r" b="b"/>
            <a:pathLst>
              <a:path w="1549" h="3034" extrusionOk="0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noFill/>
          <a:ln w="9525" cap="flat" cmpd="sng">
            <a:solidFill>
              <a:srgbClr val="FF0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621947" y="1101722"/>
            <a:ext cx="83953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Специальность: 09.02.07 Информационные системы и программирование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22"/>
          <p:cNvCxnSpPr/>
          <p:nvPr/>
        </p:nvCxnSpPr>
        <p:spPr>
          <a:xfrm rot="10800000">
            <a:off x="4441111" y="1392397"/>
            <a:ext cx="899866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4800" dirty="0" smtClean="0">
                <a:solidFill>
                  <a:srgbClr val="FF0040"/>
                </a:solidFill>
              </a:rPr>
              <a:t>Проектирование и разработка. </a:t>
            </a:r>
            <a:r>
              <a:rPr lang="ru-RU" sz="4800" dirty="0" smtClean="0">
                <a:solidFill>
                  <a:schemeClr val="tx1"/>
                </a:solidFill>
              </a:rPr>
              <a:t>ИС. Пример работы</a:t>
            </a:r>
            <a:endParaRPr sz="4800" dirty="0">
              <a:solidFill>
                <a:srgbClr val="FF0040"/>
              </a:solidFill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>
            <a:off x="1786731" y="-95777"/>
            <a:ext cx="0" cy="62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Прямоугольник 2"/>
          <p:cNvSpPr/>
          <p:nvPr/>
        </p:nvSpPr>
        <p:spPr>
          <a:xfrm>
            <a:off x="1786731" y="6168501"/>
            <a:ext cx="3223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Форма управления сотрудниками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8596" y="1601752"/>
            <a:ext cx="6880695" cy="4428658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8046209" y="1601752"/>
            <a:ext cx="5241290" cy="40767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389100" y="6047636"/>
            <a:ext cx="2555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 управления задачами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54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22"/>
          <p:cNvCxnSpPr/>
          <p:nvPr/>
        </p:nvCxnSpPr>
        <p:spPr>
          <a:xfrm rot="10800000">
            <a:off x="4441111" y="1392397"/>
            <a:ext cx="899866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4800" dirty="0" smtClean="0">
                <a:solidFill>
                  <a:srgbClr val="FF0040"/>
                </a:solidFill>
              </a:rPr>
              <a:t>Проектирование и разработка. </a:t>
            </a:r>
            <a:r>
              <a:rPr lang="ru-RU" sz="4800" dirty="0" smtClean="0">
                <a:solidFill>
                  <a:schemeClr val="tx1"/>
                </a:solidFill>
              </a:rPr>
              <a:t>ИС. Пример работы</a:t>
            </a:r>
            <a:endParaRPr sz="4800" dirty="0">
              <a:solidFill>
                <a:srgbClr val="FF0040"/>
              </a:solidFill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>
            <a:off x="1786731" y="-95777"/>
            <a:ext cx="0" cy="62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765827" y="1547248"/>
            <a:ext cx="7778710" cy="447158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803563" y="6173685"/>
            <a:ext cx="1462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 отчетов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53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/>
          <p:nvPr/>
        </p:nvSpPr>
        <p:spPr>
          <a:xfrm>
            <a:off x="1942381" y="183404"/>
            <a:ext cx="9019208" cy="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52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9"/>
              <a:buFont typeface="Arial"/>
              <a:buNone/>
            </a:pPr>
            <a:endParaRPr sz="5759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4"/>
          <p:cNvCxnSpPr/>
          <p:nvPr/>
        </p:nvCxnSpPr>
        <p:spPr>
          <a:xfrm rot="10800000">
            <a:off x="7206076" y="1011155"/>
            <a:ext cx="62337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519126" y="376550"/>
            <a:ext cx="115236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75"/>
              <a:buFont typeface="Arial"/>
              <a:buNone/>
            </a:pPr>
            <a:r>
              <a:rPr lang="ru-RU" sz="4700">
                <a:solidFill>
                  <a:srgbClr val="FF0040"/>
                </a:solidFill>
              </a:rPr>
              <a:t>Экономическая эффективность проекта</a:t>
            </a:r>
            <a:endParaRPr sz="6087">
              <a:solidFill>
                <a:srgbClr val="FF0040"/>
              </a:solidFill>
            </a:endParaRPr>
          </a:p>
        </p:txBody>
      </p:sp>
      <p:sp>
        <p:nvSpPr>
          <p:cNvPr id="316" name="Google Shape;316;p24"/>
          <p:cNvSpPr txBox="1">
            <a:spLocks noGrp="1"/>
          </p:cNvSpPr>
          <p:nvPr>
            <p:ph type="sldNum" idx="12"/>
          </p:nvPr>
        </p:nvSpPr>
        <p:spPr>
          <a:xfrm>
            <a:off x="12350083" y="7231004"/>
            <a:ext cx="3141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cxnSp>
        <p:nvCxnSpPr>
          <p:cNvPr id="320" name="Google Shape;320;p24"/>
          <p:cNvCxnSpPr/>
          <p:nvPr/>
        </p:nvCxnSpPr>
        <p:spPr>
          <a:xfrm rot="10800000">
            <a:off x="7193476" y="1143404"/>
            <a:ext cx="12600" cy="62163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159135" y="1603432"/>
            <a:ext cx="4616631" cy="29801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076" y="3358158"/>
            <a:ext cx="5626064" cy="14854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199" y="1276807"/>
            <a:ext cx="5162984" cy="19491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076" y="4975810"/>
            <a:ext cx="5847458" cy="19628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5"/>
          <p:cNvCxnSpPr/>
          <p:nvPr/>
        </p:nvCxnSpPr>
        <p:spPr>
          <a:xfrm flipH="1">
            <a:off x="9537681" y="1362342"/>
            <a:ext cx="3902100" cy="9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p25"/>
          <p:cNvSpPr txBox="1">
            <a:spLocks noGrp="1"/>
          </p:cNvSpPr>
          <p:nvPr>
            <p:ph type="title"/>
          </p:nvPr>
        </p:nvSpPr>
        <p:spPr>
          <a:xfrm>
            <a:off x="573250" y="236750"/>
            <a:ext cx="91521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0"/>
              <a:buFont typeface="Arial"/>
              <a:buNone/>
            </a:pPr>
            <a:r>
              <a:rPr lang="ru-RU" sz="6000">
                <a:solidFill>
                  <a:srgbClr val="FF0040"/>
                </a:solidFill>
              </a:rPr>
              <a:t>Экономическая эффективность проекта</a:t>
            </a:r>
            <a:endParaRPr sz="6000">
              <a:solidFill>
                <a:srgbClr val="FF0040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12611383" y="7219479"/>
            <a:ext cx="3141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ru-RU" sz="700">
                <a:latin typeface="Arial"/>
                <a:ea typeface="Arial"/>
                <a:cs typeface="Arial"/>
                <a:sym typeface="Arial"/>
              </a:rPr>
              <a:t>13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5"/>
          <p:cNvCxnSpPr/>
          <p:nvPr/>
        </p:nvCxnSpPr>
        <p:spPr>
          <a:xfrm rot="10800000">
            <a:off x="-2427006" y="3729636"/>
            <a:ext cx="216332" cy="236544"/>
          </a:xfrm>
          <a:prstGeom prst="straightConnector1">
            <a:avLst/>
          </a:prstGeom>
          <a:noFill/>
          <a:ln w="9525" cap="flat" cmpd="sng">
            <a:solidFill>
              <a:srgbClr val="FF004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754252" y="2177005"/>
            <a:ext cx="7906032" cy="3853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5"/>
          <p:cNvCxnSpPr/>
          <p:nvPr/>
        </p:nvCxnSpPr>
        <p:spPr>
          <a:xfrm flipH="1">
            <a:off x="9537681" y="1362342"/>
            <a:ext cx="3902100" cy="90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p25"/>
          <p:cNvSpPr txBox="1">
            <a:spLocks noGrp="1"/>
          </p:cNvSpPr>
          <p:nvPr>
            <p:ph type="title"/>
          </p:nvPr>
        </p:nvSpPr>
        <p:spPr>
          <a:xfrm>
            <a:off x="573250" y="236750"/>
            <a:ext cx="91521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0"/>
              <a:buFont typeface="Arial"/>
              <a:buNone/>
            </a:pPr>
            <a:r>
              <a:rPr lang="ru-RU" sz="6000" dirty="0" smtClean="0">
                <a:solidFill>
                  <a:srgbClr val="FF0040"/>
                </a:solidFill>
              </a:rPr>
              <a:t>Вывод</a:t>
            </a:r>
            <a:endParaRPr sz="6000" dirty="0">
              <a:solidFill>
                <a:srgbClr val="FF0040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12611383" y="7219479"/>
            <a:ext cx="3141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ru-RU" sz="700">
                <a:latin typeface="Arial"/>
                <a:ea typeface="Arial"/>
                <a:cs typeface="Arial"/>
                <a:sym typeface="Arial"/>
              </a:rPr>
              <a:t>14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5"/>
          <p:cNvCxnSpPr/>
          <p:nvPr/>
        </p:nvCxnSpPr>
        <p:spPr>
          <a:xfrm rot="10800000">
            <a:off x="-2427006" y="3729636"/>
            <a:ext cx="216332" cy="236544"/>
          </a:xfrm>
          <a:prstGeom prst="straightConnector1">
            <a:avLst/>
          </a:prstGeom>
          <a:noFill/>
          <a:ln w="9525" cap="flat" cmpd="sng">
            <a:solidFill>
              <a:srgbClr val="FF004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Прямоугольник 6"/>
          <p:cNvSpPr/>
          <p:nvPr/>
        </p:nvSpPr>
        <p:spPr>
          <a:xfrm>
            <a:off x="1921398" y="2471598"/>
            <a:ext cx="925974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lnSpc>
                <a:spcPts val="2145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дипломного проекта была разработана комплексная система автоматизации управления проектами для «Почты России», представляющая собой законченное программное решение с четко структурированной архитектурой. Основу системы составили четыре взаимосвязанных модуля: модуль управления проектами с функционалом планирования сроков и бюджетов, модуль работы с задачами, включающий механизмы назначения и контроля исполнения, модуль учета сотрудников с разграничением прав доступа, и аналитический модуль формирования отчетности. Техническая реализация выполнена на платформе WPF с использованием паттерна MVVM, что обеспечило гибкость и масштабируемость решения.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Google Shape;365;p27"/>
          <p:cNvCxnSpPr/>
          <p:nvPr/>
        </p:nvCxnSpPr>
        <p:spPr>
          <a:xfrm>
            <a:off x="744193" y="6170068"/>
            <a:ext cx="12695582" cy="0"/>
          </a:xfrm>
          <a:prstGeom prst="straightConnector1">
            <a:avLst/>
          </a:prstGeom>
          <a:noFill/>
          <a:ln w="28575" cap="flat" cmpd="sng">
            <a:solidFill>
              <a:srgbClr val="FF004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6" name="Google Shape;366;p27"/>
          <p:cNvSpPr/>
          <p:nvPr/>
        </p:nvSpPr>
        <p:spPr>
          <a:xfrm>
            <a:off x="675252" y="4139948"/>
            <a:ext cx="7759564" cy="183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ru-RU" sz="7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ru-RU" sz="7000" b="0" i="0" u="none" strike="noStrike" cap="none">
                <a:solidFill>
                  <a:srgbClr val="FF0040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7000" b="0" i="0" u="none" strike="noStrike" cap="none">
              <a:solidFill>
                <a:srgbClr val="FF0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494" y="6502398"/>
            <a:ext cx="363457" cy="36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/>
          <p:nvPr/>
        </p:nvSpPr>
        <p:spPr>
          <a:xfrm>
            <a:off x="8434815" y="-1049654"/>
            <a:ext cx="5004960" cy="9803130"/>
          </a:xfrm>
          <a:custGeom>
            <a:avLst/>
            <a:gdLst/>
            <a:ahLst/>
            <a:cxnLst/>
            <a:rect l="l" t="t" r="r" b="b"/>
            <a:pathLst>
              <a:path w="1549" h="3034" extrusionOk="0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399" y="477896"/>
            <a:ext cx="2870348" cy="29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l="85379"/>
          <a:stretch/>
        </p:blipFill>
        <p:spPr>
          <a:xfrm flipH="1">
            <a:off x="5" y="1441080"/>
            <a:ext cx="2101272" cy="6122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412750" y="278800"/>
            <a:ext cx="111624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5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Актуальность и значимость</a:t>
            </a:r>
            <a:r>
              <a:rPr lang="ru-RU" sz="5700" dirty="0">
                <a:solidFill>
                  <a:srgbClr val="FF0040"/>
                </a:solidFill>
              </a:rPr>
              <a:t> </a:t>
            </a:r>
            <a:r>
              <a:rPr lang="ru-RU" sz="5700" b="0" i="0" u="none" strike="noStrike" cap="none" dirty="0">
                <a:solidFill>
                  <a:srgbClr val="FF0040"/>
                </a:solidFill>
                <a:latin typeface="Arial"/>
                <a:ea typeface="Arial"/>
                <a:cs typeface="Arial"/>
                <a:sym typeface="Arial"/>
              </a:rPr>
              <a:t>проблемы</a:t>
            </a:r>
            <a:endParaRPr sz="5700" b="0" i="0" u="none" strike="noStrike" cap="none" dirty="0">
              <a:solidFill>
                <a:srgbClr val="FF0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11414424" y="7237363"/>
            <a:ext cx="3141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cxnSp>
        <p:nvCxnSpPr>
          <p:cNvPr id="152" name="Google Shape;152;p17"/>
          <p:cNvCxnSpPr/>
          <p:nvPr/>
        </p:nvCxnSpPr>
        <p:spPr>
          <a:xfrm rot="10800000">
            <a:off x="4448183" y="1431163"/>
            <a:ext cx="9063600" cy="9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3" name="Google Shape;153;p17"/>
          <p:cNvGrpSpPr/>
          <p:nvPr/>
        </p:nvGrpSpPr>
        <p:grpSpPr>
          <a:xfrm>
            <a:off x="8569977" y="2083758"/>
            <a:ext cx="3846900" cy="3343800"/>
            <a:chOff x="1278675" y="1943100"/>
            <a:chExt cx="3846900" cy="3343800"/>
          </a:xfrm>
        </p:grpSpPr>
        <p:sp>
          <p:nvSpPr>
            <p:cNvPr id="154" name="Google Shape;154;p17"/>
            <p:cNvSpPr/>
            <p:nvPr/>
          </p:nvSpPr>
          <p:spPr>
            <a:xfrm>
              <a:off x="1278675" y="1943100"/>
              <a:ext cx="3846900" cy="3343800"/>
            </a:xfrm>
            <a:prstGeom prst="roundRect">
              <a:avLst>
                <a:gd name="adj" fmla="val 4809"/>
              </a:avLst>
            </a:prstGeom>
            <a:noFill/>
            <a:ln w="12700" cap="flat" cmpd="sng">
              <a:solidFill>
                <a:srgbClr val="FF2D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44958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1452450" y="4290225"/>
              <a:ext cx="3491700" cy="9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342900" lvl="0" indent="-342900" algn="ctr">
                <a:buSzPts val="1800"/>
                <a:buFont typeface="Arial" panose="020B0604020202020204" pitchFamily="34" charset="0"/>
                <a:buChar char="•"/>
              </a:pPr>
              <a:r>
                <a:rPr lang="ru-RU" sz="2000" b="1" dirty="0">
                  <a:solidFill>
                    <a:srgbClr val="404040"/>
                  </a:solidFill>
                  <a:latin typeface="quote-cjk-patch"/>
                </a:rPr>
                <a:t>Масштабы и сложность операций</a:t>
              </a:r>
              <a:endParaRPr sz="1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3143536" y="2083757"/>
            <a:ext cx="4657801" cy="5153605"/>
            <a:chOff x="5416925" y="1834000"/>
            <a:chExt cx="4204800" cy="5403300"/>
          </a:xfrm>
        </p:grpSpPr>
        <p:sp>
          <p:nvSpPr>
            <p:cNvPr id="158" name="Google Shape;158;p17"/>
            <p:cNvSpPr/>
            <p:nvPr/>
          </p:nvSpPr>
          <p:spPr>
            <a:xfrm>
              <a:off x="5416925" y="1834000"/>
              <a:ext cx="4204800" cy="5403300"/>
            </a:xfrm>
            <a:prstGeom prst="roundRect">
              <a:avLst>
                <a:gd name="adj" fmla="val 4809"/>
              </a:avLst>
            </a:prstGeom>
            <a:noFill/>
            <a:ln w="12700" cap="flat" cmpd="sng">
              <a:solidFill>
                <a:srgbClr val="FF2D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5542350" y="3909950"/>
              <a:ext cx="3964200" cy="304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0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564" y="2128898"/>
            <a:ext cx="2301854" cy="22568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34" y="2248331"/>
            <a:ext cx="2182221" cy="228441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75134" y="5048307"/>
            <a:ext cx="38771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rgbClr val="404040"/>
                </a:solidFill>
                <a:latin typeface="quote-cjk-patch"/>
              </a:rPr>
              <a:t>Неэффективность </a:t>
            </a:r>
            <a:r>
              <a:rPr lang="ru-RU" sz="2000" b="1" dirty="0">
                <a:solidFill>
                  <a:srgbClr val="404040"/>
                </a:solidFill>
                <a:latin typeface="quote-cjk-patch"/>
              </a:rPr>
              <a:t>текущих процессов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34048" y="5688491"/>
            <a:ext cx="4182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404040"/>
                </a:solidFill>
                <a:latin typeface="quote-cjk-patch"/>
              </a:rPr>
              <a:t>Отсутствие единой системы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34048" y="5967734"/>
            <a:ext cx="36770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404040"/>
                </a:solidFill>
                <a:latin typeface="quote-cjk-patch"/>
              </a:rPr>
              <a:t>Рост требований к прозрачности и контролю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12917099" y="7237363"/>
            <a:ext cx="313974" cy="12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900956" y="2448899"/>
            <a:ext cx="10422688" cy="2756489"/>
            <a:chOff x="534707" y="2274139"/>
            <a:chExt cx="10422688" cy="1868806"/>
          </a:xfrm>
        </p:grpSpPr>
        <p:grpSp>
          <p:nvGrpSpPr>
            <p:cNvPr id="168" name="Google Shape;168;p18"/>
            <p:cNvGrpSpPr/>
            <p:nvPr/>
          </p:nvGrpSpPr>
          <p:grpSpPr>
            <a:xfrm>
              <a:off x="534707" y="2278191"/>
              <a:ext cx="5103480" cy="845312"/>
              <a:chOff x="-5743326" y="1503516"/>
              <a:chExt cx="5625641" cy="931800"/>
            </a:xfrm>
          </p:grpSpPr>
          <p:grpSp>
            <p:nvGrpSpPr>
              <p:cNvPr id="169" name="Google Shape;169;p18"/>
              <p:cNvGrpSpPr/>
              <p:nvPr/>
            </p:nvGrpSpPr>
            <p:grpSpPr>
              <a:xfrm>
                <a:off x="-5743326" y="1503516"/>
                <a:ext cx="5625641" cy="931800"/>
                <a:chOff x="413508" y="2847975"/>
                <a:chExt cx="5841900" cy="931800"/>
              </a:xfrm>
            </p:grpSpPr>
            <p:sp>
              <p:nvSpPr>
                <p:cNvPr id="170" name="Google Shape;170;p18"/>
                <p:cNvSpPr/>
                <p:nvPr/>
              </p:nvSpPr>
              <p:spPr>
                <a:xfrm>
                  <a:off x="413508" y="2847975"/>
                  <a:ext cx="5841900" cy="931800"/>
                </a:xfrm>
                <a:prstGeom prst="roundRect">
                  <a:avLst>
                    <a:gd name="adj" fmla="val 12569"/>
                  </a:avLst>
                </a:prstGeom>
                <a:noFill/>
                <a:ln w="12700" cap="flat" cmpd="sng">
                  <a:solidFill>
                    <a:srgbClr val="FF004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endParaRPr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8"/>
                <p:cNvSpPr txBox="1"/>
                <p:nvPr/>
              </p:nvSpPr>
              <p:spPr>
                <a:xfrm>
                  <a:off x="1169716" y="2964422"/>
                  <a:ext cx="4596600" cy="6900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lvl="0">
                    <a:buSzPts val="1600"/>
                  </a:pPr>
                  <a:r>
                    <a:rPr lang="ru-RU" sz="2000" dirty="0" smtClean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Разработка </a:t>
                  </a:r>
                  <a:r>
                    <a:rPr lang="ru-RU" sz="20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системы автоматизации управления проектами для «Почты России»</a:t>
                  </a:r>
                  <a:endParaRPr sz="20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" name="Google Shape;172;p18"/>
              <p:cNvSpPr txBox="1"/>
              <p:nvPr/>
            </p:nvSpPr>
            <p:spPr>
              <a:xfrm>
                <a:off x="-5504772" y="1722071"/>
                <a:ext cx="288000" cy="49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355"/>
                  <a:buFont typeface="Arial"/>
                  <a:buNone/>
                </a:pPr>
                <a:r>
                  <a:rPr lang="ru-RU" sz="4300" b="0" i="0" u="none" strike="noStrike" cap="none">
                    <a:solidFill>
                      <a:srgbClr val="FF004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4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8"/>
            <p:cNvGrpSpPr/>
            <p:nvPr/>
          </p:nvGrpSpPr>
          <p:grpSpPr>
            <a:xfrm>
              <a:off x="534707" y="3297576"/>
              <a:ext cx="5103386" cy="845369"/>
              <a:chOff x="-5743325" y="1503516"/>
              <a:chExt cx="5625538" cy="931863"/>
            </a:xfrm>
          </p:grpSpPr>
          <p:grpSp>
            <p:nvGrpSpPr>
              <p:cNvPr id="174" name="Google Shape;174;p18"/>
              <p:cNvGrpSpPr/>
              <p:nvPr/>
            </p:nvGrpSpPr>
            <p:grpSpPr>
              <a:xfrm>
                <a:off x="-5743325" y="1503516"/>
                <a:ext cx="5625538" cy="931863"/>
                <a:chOff x="413509" y="2847975"/>
                <a:chExt cx="5841795" cy="931863"/>
              </a:xfrm>
            </p:grpSpPr>
            <p:sp>
              <p:nvSpPr>
                <p:cNvPr id="175" name="Google Shape;175;p18"/>
                <p:cNvSpPr/>
                <p:nvPr/>
              </p:nvSpPr>
              <p:spPr>
                <a:xfrm>
                  <a:off x="413509" y="2847975"/>
                  <a:ext cx="5841795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 w="12700" cap="flat" cmpd="sng">
                  <a:solidFill>
                    <a:srgbClr val="FF004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endParaRPr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18"/>
                <p:cNvSpPr txBox="1"/>
                <p:nvPr/>
              </p:nvSpPr>
              <p:spPr>
                <a:xfrm>
                  <a:off x="1169692" y="3083776"/>
                  <a:ext cx="4917600" cy="460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ru-RU" sz="2000" dirty="0">
                      <a:solidFill>
                        <a:schemeClr val="dk1"/>
                      </a:solidFill>
                    </a:rPr>
                    <a:t>Повысить </a:t>
                  </a:r>
                  <a:r>
                    <a:rPr lang="ru-RU" sz="2000" dirty="0" smtClean="0">
                      <a:solidFill>
                        <a:schemeClr val="dk1"/>
                      </a:solidFill>
                    </a:rPr>
                    <a:t>эффективность текущих процессов</a:t>
                  </a:r>
                  <a:endParaRPr sz="20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" name="Google Shape;177;p18"/>
              <p:cNvSpPr txBox="1"/>
              <p:nvPr/>
            </p:nvSpPr>
            <p:spPr>
              <a:xfrm>
                <a:off x="-5504772" y="1722071"/>
                <a:ext cx="288000" cy="49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355"/>
                  <a:buFont typeface="Arial"/>
                  <a:buNone/>
                </a:pPr>
                <a:r>
                  <a:rPr lang="ru-RU" sz="4300" b="0" i="0" u="none" strike="noStrike" cap="none">
                    <a:solidFill>
                      <a:srgbClr val="FF004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43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5854009" y="2274139"/>
              <a:ext cx="5103386" cy="845369"/>
              <a:chOff x="120219" y="-748318"/>
              <a:chExt cx="5625538" cy="931863"/>
            </a:xfrm>
          </p:grpSpPr>
          <p:grpSp>
            <p:nvGrpSpPr>
              <p:cNvPr id="179" name="Google Shape;179;p18"/>
              <p:cNvGrpSpPr/>
              <p:nvPr/>
            </p:nvGrpSpPr>
            <p:grpSpPr>
              <a:xfrm>
                <a:off x="120219" y="-748318"/>
                <a:ext cx="5625538" cy="931863"/>
                <a:chOff x="6502459" y="596141"/>
                <a:chExt cx="5841795" cy="931863"/>
              </a:xfrm>
            </p:grpSpPr>
            <p:sp>
              <p:nvSpPr>
                <p:cNvPr id="180" name="Google Shape;180;p18"/>
                <p:cNvSpPr/>
                <p:nvPr/>
              </p:nvSpPr>
              <p:spPr>
                <a:xfrm>
                  <a:off x="6502459" y="596141"/>
                  <a:ext cx="5841795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 w="12700" cap="flat" cmpd="sng">
                  <a:solidFill>
                    <a:srgbClr val="FF004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33"/>
                    <a:buFont typeface="Arial"/>
                    <a:buNone/>
                  </a:pPr>
                  <a:endParaRPr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8"/>
                <p:cNvSpPr txBox="1"/>
                <p:nvPr/>
              </p:nvSpPr>
              <p:spPr>
                <a:xfrm>
                  <a:off x="7253993" y="819163"/>
                  <a:ext cx="4847099" cy="460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ru-RU" sz="2000" dirty="0" smtClean="0">
                      <a:solidFill>
                        <a:schemeClr val="dk1"/>
                      </a:solidFill>
                    </a:rPr>
                    <a:t>Увеличить уровень прозрачности и контроля за проектами</a:t>
                  </a:r>
                  <a:endParaRPr sz="20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" name="Google Shape;182;p18"/>
              <p:cNvSpPr txBox="1"/>
              <p:nvPr/>
            </p:nvSpPr>
            <p:spPr>
              <a:xfrm>
                <a:off x="317926" y="-525297"/>
                <a:ext cx="288000" cy="49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355"/>
                  <a:buFont typeface="Arial"/>
                  <a:buNone/>
                </a:pPr>
                <a:r>
                  <a:rPr lang="ru-RU" sz="4300" b="0" i="0" u="none" strike="noStrike" cap="none" dirty="0">
                    <a:solidFill>
                      <a:srgbClr val="FF004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43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4" name="Google Shape;184;p18"/>
          <p:cNvGrpSpPr/>
          <p:nvPr/>
        </p:nvGrpSpPr>
        <p:grpSpPr>
          <a:xfrm>
            <a:off x="6220258" y="3984349"/>
            <a:ext cx="5118153" cy="1246835"/>
            <a:chOff x="-5742360" y="2216636"/>
            <a:chExt cx="5641817" cy="931800"/>
          </a:xfrm>
        </p:grpSpPr>
        <p:grpSp>
          <p:nvGrpSpPr>
            <p:cNvPr id="185" name="Google Shape;185;p18"/>
            <p:cNvGrpSpPr/>
            <p:nvPr/>
          </p:nvGrpSpPr>
          <p:grpSpPr>
            <a:xfrm>
              <a:off x="-5742360" y="2216636"/>
              <a:ext cx="5641817" cy="931800"/>
              <a:chOff x="414511" y="3561095"/>
              <a:chExt cx="5858700" cy="931800"/>
            </a:xfrm>
          </p:grpSpPr>
          <p:sp>
            <p:nvSpPr>
              <p:cNvPr id="186" name="Google Shape;186;p18"/>
              <p:cNvSpPr/>
              <p:nvPr/>
            </p:nvSpPr>
            <p:spPr>
              <a:xfrm>
                <a:off x="414511" y="3561095"/>
                <a:ext cx="5858700" cy="931800"/>
              </a:xfrm>
              <a:prstGeom prst="roundRect">
                <a:avLst>
                  <a:gd name="adj" fmla="val 12569"/>
                </a:avLst>
              </a:prstGeom>
              <a:noFill/>
              <a:ln w="12700" cap="flat" cmpd="sng">
                <a:solidFill>
                  <a:srgbClr val="FF004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 txBox="1"/>
              <p:nvPr/>
            </p:nvSpPr>
            <p:spPr>
              <a:xfrm>
                <a:off x="1166046" y="3778851"/>
                <a:ext cx="4847101" cy="460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ru-RU" sz="2000" dirty="0" smtClean="0">
                    <a:solidFill>
                      <a:schemeClr val="dk1"/>
                    </a:solidFill>
                  </a:rPr>
                  <a:t>Привести всю систему управления проектами к единой системе</a:t>
                </a:r>
                <a:endParaRPr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8"/>
            <p:cNvSpPr txBox="1"/>
            <p:nvPr/>
          </p:nvSpPr>
          <p:spPr>
            <a:xfrm>
              <a:off x="-5544653" y="2443586"/>
              <a:ext cx="288000" cy="4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55"/>
                <a:buFont typeface="Arial"/>
                <a:buNone/>
              </a:pPr>
              <a:r>
                <a:rPr lang="ru-RU" sz="4300" b="0" i="0" u="none" strike="noStrike" cap="none" dirty="0">
                  <a:solidFill>
                    <a:srgbClr val="FF004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4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8"/>
          <p:cNvSpPr txBox="1"/>
          <p:nvPr/>
        </p:nvSpPr>
        <p:spPr>
          <a:xfrm>
            <a:off x="582125" y="183813"/>
            <a:ext cx="11904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dirty="0">
                <a:solidFill>
                  <a:srgbClr val="FF0040"/>
                </a:solidFill>
              </a:rPr>
              <a:t>Цель</a:t>
            </a:r>
            <a:r>
              <a:rPr lang="ru-RU"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дипломного проекта</a:t>
            </a:r>
            <a:endParaRPr sz="6000" b="0" i="0" u="none" strike="noStrike" cap="none" dirty="0">
              <a:solidFill>
                <a:srgbClr val="FF0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8"/>
          <p:cNvCxnSpPr/>
          <p:nvPr/>
        </p:nvCxnSpPr>
        <p:spPr>
          <a:xfrm rot="10800000">
            <a:off x="3314700" y="1366838"/>
            <a:ext cx="1299145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9"/>
          <p:cNvGrpSpPr/>
          <p:nvPr/>
        </p:nvGrpSpPr>
        <p:grpSpPr>
          <a:xfrm>
            <a:off x="6191241" y="-2133588"/>
            <a:ext cx="4102836" cy="1110227"/>
            <a:chOff x="7681043" y="1623447"/>
            <a:chExt cx="4102836" cy="1110227"/>
          </a:xfrm>
        </p:grpSpPr>
        <p:grpSp>
          <p:nvGrpSpPr>
            <p:cNvPr id="201" name="Google Shape;201;p19"/>
            <p:cNvGrpSpPr/>
            <p:nvPr/>
          </p:nvGrpSpPr>
          <p:grpSpPr>
            <a:xfrm>
              <a:off x="7681043" y="1623447"/>
              <a:ext cx="4102836" cy="1110227"/>
              <a:chOff x="5806398" y="3106101"/>
              <a:chExt cx="4522617" cy="1223820"/>
            </a:xfrm>
          </p:grpSpPr>
          <p:sp>
            <p:nvSpPr>
              <p:cNvPr id="202" name="Google Shape;202;p19"/>
              <p:cNvSpPr/>
              <p:nvPr/>
            </p:nvSpPr>
            <p:spPr>
              <a:xfrm>
                <a:off x="6065986" y="3271567"/>
                <a:ext cx="2376988" cy="373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ru-RU" sz="1600" b="0" i="0" u="none" strike="noStrike" cap="none">
                    <a:solidFill>
                      <a:srgbClr val="FF0040"/>
                    </a:solidFill>
                    <a:latin typeface="Arial"/>
                    <a:ea typeface="Arial"/>
                    <a:cs typeface="Arial"/>
                    <a:sym typeface="Arial"/>
                  </a:rPr>
                  <a:t>Планируемый охват</a:t>
                </a:r>
                <a:endParaRPr sz="1600" b="0" i="0" u="none" strike="noStrike" cap="none">
                  <a:solidFill>
                    <a:srgbClr val="FF004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5806398" y="3106101"/>
                <a:ext cx="4522617" cy="1223820"/>
              </a:xfrm>
              <a:prstGeom prst="roundRect">
                <a:avLst>
                  <a:gd name="adj" fmla="val 9609"/>
                </a:avLst>
              </a:prstGeom>
              <a:noFill/>
              <a:ln w="12700" cap="flat" cmpd="sng">
                <a:solidFill>
                  <a:srgbClr val="FF004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33"/>
                  <a:buFont typeface="Arial"/>
                  <a:buNone/>
                </a:pPr>
                <a:endParaRPr sz="1633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" name="Google Shape;204;p19"/>
            <p:cNvSpPr/>
            <p:nvPr/>
          </p:nvSpPr>
          <p:spPr>
            <a:xfrm>
              <a:off x="7916536" y="2165076"/>
              <a:ext cx="32753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240 тыс. слушателей до 2024 год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9"/>
          <p:cNvSpPr txBox="1">
            <a:spLocks noGrp="1"/>
          </p:cNvSpPr>
          <p:nvPr>
            <p:ph type="sldNum" idx="12"/>
          </p:nvPr>
        </p:nvSpPr>
        <p:spPr>
          <a:xfrm>
            <a:off x="12917099" y="7237363"/>
            <a:ext cx="313974" cy="12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359500" y="353476"/>
            <a:ext cx="11660756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Задачи для </a:t>
            </a:r>
            <a:r>
              <a:rPr lang="ru-RU" sz="6000" dirty="0" smtClean="0"/>
              <a:t>дипломного </a:t>
            </a:r>
            <a:r>
              <a:rPr lang="ru-RU" sz="6000" dirty="0" smtClean="0">
                <a:solidFill>
                  <a:srgbClr val="FF0000"/>
                </a:solidFill>
              </a:rPr>
              <a:t>проекта</a:t>
            </a:r>
            <a:endParaRPr sz="60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cxnSp>
        <p:nvCxnSpPr>
          <p:cNvPr id="207" name="Google Shape;207;p19"/>
          <p:cNvCxnSpPr/>
          <p:nvPr/>
        </p:nvCxnSpPr>
        <p:spPr>
          <a:xfrm flipH="1">
            <a:off x="5240483" y="1360238"/>
            <a:ext cx="8199300" cy="22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8" name="Google Shape;208;p19"/>
          <p:cNvGrpSpPr/>
          <p:nvPr/>
        </p:nvGrpSpPr>
        <p:grpSpPr>
          <a:xfrm>
            <a:off x="235814" y="2815400"/>
            <a:ext cx="3708000" cy="1131900"/>
            <a:chOff x="175202" y="2313775"/>
            <a:chExt cx="3708000" cy="1131900"/>
          </a:xfrm>
        </p:grpSpPr>
        <p:grpSp>
          <p:nvGrpSpPr>
            <p:cNvPr id="209" name="Google Shape;209;p19"/>
            <p:cNvGrpSpPr/>
            <p:nvPr/>
          </p:nvGrpSpPr>
          <p:grpSpPr>
            <a:xfrm>
              <a:off x="175202" y="2313775"/>
              <a:ext cx="3708000" cy="1131900"/>
              <a:chOff x="4506927" y="1943100"/>
              <a:chExt cx="3708000" cy="1131900"/>
            </a:xfrm>
          </p:grpSpPr>
          <p:sp>
            <p:nvSpPr>
              <p:cNvPr id="210" name="Google Shape;210;p19"/>
              <p:cNvSpPr/>
              <p:nvPr/>
            </p:nvSpPr>
            <p:spPr>
              <a:xfrm>
                <a:off x="4506927" y="1943100"/>
                <a:ext cx="3708000" cy="1131900"/>
              </a:xfrm>
              <a:prstGeom prst="roundRect">
                <a:avLst>
                  <a:gd name="adj" fmla="val 14516"/>
                </a:avLst>
              </a:prstGeom>
              <a:solidFill>
                <a:schemeClr val="lt1"/>
              </a:solidFill>
              <a:ln w="9525" cap="flat" cmpd="sng">
                <a:solidFill>
                  <a:srgbClr val="D0CEC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5328129" y="2185863"/>
                <a:ext cx="2778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ru-RU" sz="2000">
                    <a:solidFill>
                      <a:srgbClr val="262626"/>
                    </a:solidFill>
                  </a:rPr>
                  <a:t>Формирование целей и задач</a:t>
                </a:r>
                <a:endParaRPr sz="2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2" name="Google Shape;212;p19" title="Формир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638" y="2574913"/>
              <a:ext cx="609600" cy="609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19"/>
          <p:cNvGrpSpPr/>
          <p:nvPr/>
        </p:nvGrpSpPr>
        <p:grpSpPr>
          <a:xfrm>
            <a:off x="4865889" y="2815400"/>
            <a:ext cx="3708000" cy="1131900"/>
            <a:chOff x="4506927" y="1943100"/>
            <a:chExt cx="3708000" cy="1131900"/>
          </a:xfrm>
        </p:grpSpPr>
        <p:grpSp>
          <p:nvGrpSpPr>
            <p:cNvPr id="214" name="Google Shape;214;p19"/>
            <p:cNvGrpSpPr/>
            <p:nvPr/>
          </p:nvGrpSpPr>
          <p:grpSpPr>
            <a:xfrm>
              <a:off x="4506927" y="1943100"/>
              <a:ext cx="3708000" cy="1131900"/>
              <a:chOff x="4506927" y="1943100"/>
              <a:chExt cx="3708000" cy="1131900"/>
            </a:xfrm>
          </p:grpSpPr>
          <p:sp>
            <p:nvSpPr>
              <p:cNvPr id="215" name="Google Shape;215;p19"/>
              <p:cNvSpPr/>
              <p:nvPr/>
            </p:nvSpPr>
            <p:spPr>
              <a:xfrm>
                <a:off x="4506927" y="1943100"/>
                <a:ext cx="3708000" cy="1131900"/>
              </a:xfrm>
              <a:prstGeom prst="roundRect">
                <a:avLst>
                  <a:gd name="adj" fmla="val 14516"/>
                </a:avLst>
              </a:prstGeom>
              <a:solidFill>
                <a:schemeClr val="lt1"/>
              </a:solidFill>
              <a:ln w="9525" cap="flat" cmpd="sng">
                <a:solidFill>
                  <a:srgbClr val="D0CEC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5328129" y="2185863"/>
                <a:ext cx="2778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ru-RU" sz="2000" dirty="0">
                    <a:solidFill>
                      <a:srgbClr val="262626"/>
                    </a:solidFill>
                  </a:rPr>
                  <a:t>Анализ предметной области</a:t>
                </a:r>
                <a:endParaRPr sz="2000" b="0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7" name="Google Shape;217;p19" title="анализ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28104" y="2201341"/>
              <a:ext cx="615425" cy="615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19"/>
          <p:cNvGrpSpPr/>
          <p:nvPr/>
        </p:nvGrpSpPr>
        <p:grpSpPr>
          <a:xfrm>
            <a:off x="235817" y="5083850"/>
            <a:ext cx="3708000" cy="1131900"/>
            <a:chOff x="8500242" y="1943100"/>
            <a:chExt cx="3708000" cy="1131900"/>
          </a:xfrm>
        </p:grpSpPr>
        <p:grpSp>
          <p:nvGrpSpPr>
            <p:cNvPr id="219" name="Google Shape;219;p19"/>
            <p:cNvGrpSpPr/>
            <p:nvPr/>
          </p:nvGrpSpPr>
          <p:grpSpPr>
            <a:xfrm>
              <a:off x="8500242" y="1943100"/>
              <a:ext cx="3708000" cy="1131900"/>
              <a:chOff x="8497253" y="2493396"/>
              <a:chExt cx="3708000" cy="1131900"/>
            </a:xfrm>
          </p:grpSpPr>
          <p:sp>
            <p:nvSpPr>
              <p:cNvPr id="220" name="Google Shape;220;p19"/>
              <p:cNvSpPr/>
              <p:nvPr/>
            </p:nvSpPr>
            <p:spPr>
              <a:xfrm>
                <a:off x="8497253" y="2493396"/>
                <a:ext cx="3708000" cy="1131900"/>
              </a:xfrm>
              <a:prstGeom prst="roundRect">
                <a:avLst>
                  <a:gd name="adj" fmla="val 14516"/>
                </a:avLst>
              </a:prstGeom>
              <a:solidFill>
                <a:schemeClr val="lt1"/>
              </a:solidFill>
              <a:ln w="9525" cap="flat" cmpd="sng">
                <a:solidFill>
                  <a:srgbClr val="D0CEC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9346405" y="2874647"/>
                <a:ext cx="2009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ru-RU" sz="2000" dirty="0">
                    <a:solidFill>
                      <a:srgbClr val="262626"/>
                    </a:solidFill>
                  </a:rPr>
                  <a:t>Разработка ИС</a:t>
                </a:r>
                <a:endParaRPr sz="2000" b="0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2" name="Google Shape;222;p19" title="разработка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23925" y="2203450"/>
              <a:ext cx="589025" cy="589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19"/>
          <p:cNvGrpSpPr/>
          <p:nvPr/>
        </p:nvGrpSpPr>
        <p:grpSpPr>
          <a:xfrm>
            <a:off x="9495964" y="2815400"/>
            <a:ext cx="3708000" cy="1131900"/>
            <a:chOff x="4792252" y="3825025"/>
            <a:chExt cx="3708000" cy="1131900"/>
          </a:xfrm>
        </p:grpSpPr>
        <p:grpSp>
          <p:nvGrpSpPr>
            <p:cNvPr id="224" name="Google Shape;224;p19"/>
            <p:cNvGrpSpPr/>
            <p:nvPr/>
          </p:nvGrpSpPr>
          <p:grpSpPr>
            <a:xfrm>
              <a:off x="4792252" y="3825025"/>
              <a:ext cx="3708000" cy="1131900"/>
              <a:chOff x="4506927" y="1943100"/>
              <a:chExt cx="3708000" cy="1131900"/>
            </a:xfrm>
          </p:grpSpPr>
          <p:sp>
            <p:nvSpPr>
              <p:cNvPr id="225" name="Google Shape;225;p19"/>
              <p:cNvSpPr/>
              <p:nvPr/>
            </p:nvSpPr>
            <p:spPr>
              <a:xfrm>
                <a:off x="4506927" y="1943100"/>
                <a:ext cx="3708000" cy="1131900"/>
              </a:xfrm>
              <a:prstGeom prst="roundRect">
                <a:avLst>
                  <a:gd name="adj" fmla="val 14516"/>
                </a:avLst>
              </a:prstGeom>
              <a:solidFill>
                <a:schemeClr val="lt1"/>
              </a:solidFill>
              <a:ln w="9525" cap="flat" cmpd="sng">
                <a:solidFill>
                  <a:srgbClr val="D0CEC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5304004" y="2324388"/>
                <a:ext cx="2778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ru-RU" sz="2000" dirty="0">
                    <a:solidFill>
                      <a:srgbClr val="262626"/>
                    </a:solidFill>
                  </a:rPr>
                  <a:t>Проектирование </a:t>
                </a:r>
                <a:r>
                  <a:rPr lang="ru-RU" sz="2000" dirty="0" smtClean="0">
                    <a:solidFill>
                      <a:srgbClr val="262626"/>
                    </a:solidFill>
                  </a:rPr>
                  <a:t>и разработка БД</a:t>
                </a:r>
                <a:endParaRPr sz="2000" b="0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7" name="Google Shape;227;p19" title="Проектирование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70200" y="4083262"/>
              <a:ext cx="615425" cy="615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Google Shape;228;p19"/>
          <p:cNvGrpSpPr/>
          <p:nvPr/>
        </p:nvGrpSpPr>
        <p:grpSpPr>
          <a:xfrm>
            <a:off x="4865902" y="5083850"/>
            <a:ext cx="3708000" cy="1131900"/>
            <a:chOff x="9106777" y="3989950"/>
            <a:chExt cx="3708000" cy="1131900"/>
          </a:xfrm>
        </p:grpSpPr>
        <p:grpSp>
          <p:nvGrpSpPr>
            <p:cNvPr id="229" name="Google Shape;229;p19"/>
            <p:cNvGrpSpPr/>
            <p:nvPr/>
          </p:nvGrpSpPr>
          <p:grpSpPr>
            <a:xfrm>
              <a:off x="9106777" y="3989950"/>
              <a:ext cx="3708000" cy="1131900"/>
              <a:chOff x="4506927" y="1943100"/>
              <a:chExt cx="3708000" cy="1131900"/>
            </a:xfrm>
          </p:grpSpPr>
          <p:sp>
            <p:nvSpPr>
              <p:cNvPr id="230" name="Google Shape;230;p19"/>
              <p:cNvSpPr/>
              <p:nvPr/>
            </p:nvSpPr>
            <p:spPr>
              <a:xfrm>
                <a:off x="4506927" y="1943100"/>
                <a:ext cx="3708000" cy="1131900"/>
              </a:xfrm>
              <a:prstGeom prst="roundRect">
                <a:avLst>
                  <a:gd name="adj" fmla="val 14516"/>
                </a:avLst>
              </a:prstGeom>
              <a:solidFill>
                <a:schemeClr val="lt1"/>
              </a:solidFill>
              <a:ln w="9525" cap="flat" cmpd="sng">
                <a:solidFill>
                  <a:srgbClr val="D0CEC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5332454" y="2321351"/>
                <a:ext cx="2778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ru-RU" sz="2000" dirty="0">
                    <a:solidFill>
                      <a:srgbClr val="262626"/>
                    </a:solidFill>
                  </a:rPr>
                  <a:t>Тестирование ИС</a:t>
                </a:r>
                <a:endParaRPr sz="2000" b="0" i="0" u="none" strike="noStrike" cap="none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2" name="Google Shape;232;p19" title="тестирование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204481" y="4208468"/>
              <a:ext cx="694875" cy="69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19"/>
          <p:cNvGrpSpPr/>
          <p:nvPr/>
        </p:nvGrpSpPr>
        <p:grpSpPr>
          <a:xfrm>
            <a:off x="9483427" y="5083850"/>
            <a:ext cx="3708000" cy="1131900"/>
            <a:chOff x="6280077" y="5420750"/>
            <a:chExt cx="3708000" cy="1131900"/>
          </a:xfrm>
        </p:grpSpPr>
        <p:grpSp>
          <p:nvGrpSpPr>
            <p:cNvPr id="234" name="Google Shape;234;p19"/>
            <p:cNvGrpSpPr/>
            <p:nvPr/>
          </p:nvGrpSpPr>
          <p:grpSpPr>
            <a:xfrm>
              <a:off x="6280077" y="5420750"/>
              <a:ext cx="3708000" cy="1131900"/>
              <a:chOff x="4506927" y="1943100"/>
              <a:chExt cx="3708000" cy="1131900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4506927" y="1943100"/>
                <a:ext cx="3708000" cy="1131900"/>
              </a:xfrm>
              <a:prstGeom prst="roundRect">
                <a:avLst>
                  <a:gd name="adj" fmla="val 14516"/>
                </a:avLst>
              </a:prstGeom>
              <a:solidFill>
                <a:schemeClr val="lt1"/>
              </a:solidFill>
              <a:ln w="9525" cap="flat" cmpd="sng">
                <a:solidFill>
                  <a:srgbClr val="D0CEC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5317775" y="2029185"/>
                <a:ext cx="2778000" cy="8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ru-RU" sz="2000">
                    <a:solidFill>
                      <a:srgbClr val="262626"/>
                    </a:solidFill>
                  </a:rPr>
                  <a:t>Обоснование экономической эффективности ИС</a:t>
                </a:r>
                <a:endParaRPr sz="20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7" name="Google Shape;237;p19" title="экономика.pn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430363" y="5682075"/>
              <a:ext cx="609225" cy="609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19"/>
          <p:cNvSpPr txBox="1"/>
          <p:nvPr/>
        </p:nvSpPr>
        <p:spPr>
          <a:xfrm>
            <a:off x="1887825" y="2027225"/>
            <a:ext cx="378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6000">
                <a:solidFill>
                  <a:srgbClr val="FF0040"/>
                </a:solidFill>
              </a:rPr>
              <a:t>I</a:t>
            </a:r>
            <a:endParaRPr sz="3086">
              <a:solidFill>
                <a:schemeClr val="dk1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6368650" y="2027225"/>
            <a:ext cx="677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rgbClr val="FF0040"/>
                </a:solidFill>
              </a:rPr>
              <a:t>II</a:t>
            </a:r>
            <a:endParaRPr sz="3086">
              <a:solidFill>
                <a:schemeClr val="dk1"/>
              </a:solidFill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10883975" y="2027225"/>
            <a:ext cx="906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rgbClr val="FF0040"/>
                </a:solidFill>
              </a:rPr>
              <a:t>III</a:t>
            </a:r>
            <a:endParaRPr sz="3086">
              <a:solidFill>
                <a:schemeClr val="dk1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1636375" y="4295650"/>
            <a:ext cx="906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rgbClr val="FF0040"/>
                </a:solidFill>
              </a:rPr>
              <a:t>IV</a:t>
            </a:r>
            <a:endParaRPr sz="3086">
              <a:solidFill>
                <a:schemeClr val="dk1"/>
              </a:solidFill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6381188" y="4295650"/>
            <a:ext cx="677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rgbClr val="FF0040"/>
                </a:solidFill>
              </a:rPr>
              <a:t>V</a:t>
            </a:r>
            <a:endParaRPr sz="3086">
              <a:solidFill>
                <a:schemeClr val="dk1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10998756" y="4295650"/>
            <a:ext cx="10215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rgbClr val="FF0040"/>
                </a:solidFill>
              </a:rPr>
              <a:t>VI</a:t>
            </a:r>
            <a:endParaRPr sz="3086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sldNum" idx="12"/>
          </p:nvPr>
        </p:nvSpPr>
        <p:spPr>
          <a:xfrm>
            <a:off x="12761887" y="6479738"/>
            <a:ext cx="314100" cy="1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cxnSp>
        <p:nvCxnSpPr>
          <p:cNvPr id="263" name="Google Shape;263;p21"/>
          <p:cNvCxnSpPr/>
          <p:nvPr/>
        </p:nvCxnSpPr>
        <p:spPr>
          <a:xfrm rot="10800000">
            <a:off x="4470895" y="2060851"/>
            <a:ext cx="0" cy="1022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21"/>
          <p:cNvSpPr/>
          <p:nvPr/>
        </p:nvSpPr>
        <p:spPr>
          <a:xfrm>
            <a:off x="1202025" y="2113650"/>
            <a:ext cx="30504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400" dirty="0">
                <a:solidFill>
                  <a:srgbClr val="FF0040"/>
                </a:solidFill>
              </a:rPr>
              <a:t>Выполненные задачи</a:t>
            </a:r>
            <a:r>
              <a:rPr lang="ru-RU" sz="2400" i="0" u="none" strike="noStrike" cap="none" dirty="0">
                <a:solidFill>
                  <a:srgbClr val="FF0040"/>
                </a:solidFill>
              </a:rPr>
              <a:t>  </a:t>
            </a:r>
            <a:endParaRPr sz="2400" i="0" u="none" strike="noStrike" cap="none" dirty="0">
              <a:solidFill>
                <a:srgbClr val="FF004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64"/>
              </a:buClr>
              <a:buSzPts val="2000"/>
              <a:buChar char="❖"/>
            </a:pPr>
            <a:r>
              <a:rPr lang="ru-RU" sz="2000" dirty="0">
                <a:solidFill>
                  <a:schemeClr val="dk1"/>
                </a:solidFill>
              </a:rPr>
              <a:t>Произведен анализ предметной области, включающий подробное описание комплекса </a:t>
            </a:r>
            <a:r>
              <a:rPr lang="ru-RU" sz="2000" dirty="0" smtClean="0">
                <a:solidFill>
                  <a:schemeClr val="dk1"/>
                </a:solidFill>
              </a:rPr>
              <a:t>задач и бизнес процессов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9948038" y="2166446"/>
            <a:ext cx="2714700" cy="3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2400" dirty="0">
                <a:solidFill>
                  <a:srgbClr val="FF0040"/>
                </a:solidFill>
              </a:rPr>
              <a:t>Проблема </a:t>
            </a:r>
            <a:br>
              <a:rPr lang="ru-RU" sz="2400" dirty="0">
                <a:solidFill>
                  <a:srgbClr val="FF0040"/>
                </a:solidFill>
              </a:rPr>
            </a:br>
            <a:endParaRPr sz="2400" dirty="0">
              <a:solidFill>
                <a:srgbClr val="FF004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</a:rPr>
              <a:t>Ручное выполнение этих процессов влечет за собой неэффективное использование времени и </a:t>
            </a:r>
            <a:r>
              <a:rPr lang="ru-RU" sz="2000" dirty="0" smtClean="0">
                <a:solidFill>
                  <a:schemeClr val="dk1"/>
                </a:solidFill>
              </a:rPr>
              <a:t>ресурсов</a:t>
            </a:r>
            <a:r>
              <a:rPr lang="en-US" sz="2000" dirty="0" smtClean="0">
                <a:solidFill>
                  <a:schemeClr val="dk1"/>
                </a:solidFill>
              </a:rPr>
              <a:t>, </a:t>
            </a:r>
            <a:r>
              <a:rPr lang="ru-RU" sz="2000" dirty="0" smtClean="0">
                <a:solidFill>
                  <a:schemeClr val="dk1"/>
                </a:solidFill>
              </a:rPr>
              <a:t>А также отсутствие возможности контроля над проектами и сотрудниками, отвечающими за разработку и проектирование проектов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dirty="0">
              <a:solidFill>
                <a:srgbClr val="FF0040"/>
              </a:solidFill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5606563" y="2166453"/>
            <a:ext cx="3050400" cy="3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2400" dirty="0">
                <a:solidFill>
                  <a:srgbClr val="FF0040"/>
                </a:solidFill>
              </a:rPr>
              <a:t>Ключевая процедура </a:t>
            </a:r>
            <a:endParaRPr sz="2400" dirty="0">
              <a:solidFill>
                <a:srgbClr val="FF004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>
              <a:solidFill>
                <a:srgbClr val="FF004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</a:rPr>
              <a:t>Учет и </a:t>
            </a:r>
            <a:r>
              <a:rPr lang="ru-RU" sz="2000" dirty="0" smtClean="0">
                <a:solidFill>
                  <a:schemeClr val="dk1"/>
                </a:solidFill>
              </a:rPr>
              <a:t>обработка и назначение проектов </a:t>
            </a:r>
            <a:r>
              <a:rPr lang="ru-RU" sz="2000" dirty="0">
                <a:solidFill>
                  <a:schemeClr val="dk1"/>
                </a:solidFill>
              </a:rPr>
              <a:t>– ключевые операции в деятельности </a:t>
            </a:r>
            <a:r>
              <a:rPr lang="ru-RU" sz="2000" dirty="0" smtClean="0">
                <a:solidFill>
                  <a:schemeClr val="dk1"/>
                </a:solidFill>
              </a:rPr>
              <a:t>отдела департамента </a:t>
            </a:r>
            <a:r>
              <a:rPr lang="en-US" sz="2000" dirty="0" smtClean="0">
                <a:solidFill>
                  <a:schemeClr val="dk1"/>
                </a:solidFill>
              </a:rPr>
              <a:t>IT</a:t>
            </a:r>
            <a:r>
              <a:rPr lang="ru-RU" sz="2000" dirty="0" smtClean="0">
                <a:solidFill>
                  <a:schemeClr val="dk1"/>
                </a:solidFill>
              </a:rPr>
              <a:t> компании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dirty="0">
              <a:solidFill>
                <a:srgbClr val="FF0040"/>
              </a:solidFill>
            </a:endParaRPr>
          </a:p>
        </p:txBody>
      </p:sp>
      <p:cxnSp>
        <p:nvCxnSpPr>
          <p:cNvPr id="267" name="Google Shape;267;p21"/>
          <p:cNvCxnSpPr/>
          <p:nvPr/>
        </p:nvCxnSpPr>
        <p:spPr>
          <a:xfrm rot="10800000">
            <a:off x="8854209" y="2060851"/>
            <a:ext cx="0" cy="1022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21"/>
          <p:cNvSpPr txBox="1"/>
          <p:nvPr/>
        </p:nvSpPr>
        <p:spPr>
          <a:xfrm>
            <a:off x="412750" y="278797"/>
            <a:ext cx="8178155" cy="128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>
                <a:solidFill>
                  <a:srgbClr val="FF0040"/>
                </a:solidFill>
              </a:rPr>
              <a:t>Анализ</a:t>
            </a:r>
            <a:endParaRPr sz="6000" b="0" i="0" u="none" strike="noStrike" cap="none">
              <a:solidFill>
                <a:srgbClr val="FF0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1"/>
          <p:cNvCxnSpPr/>
          <p:nvPr/>
        </p:nvCxnSpPr>
        <p:spPr>
          <a:xfrm rot="10800000">
            <a:off x="3362967" y="1366838"/>
            <a:ext cx="1007680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0" name="Google Shape;270;p21" title="задачи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02" y="2038975"/>
            <a:ext cx="974125" cy="9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 title="ключев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148" y="2164276"/>
            <a:ext cx="815275" cy="8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1" title="проблема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1425" y="2164288"/>
            <a:ext cx="815275" cy="8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22"/>
          <p:cNvCxnSpPr/>
          <p:nvPr/>
        </p:nvCxnSpPr>
        <p:spPr>
          <a:xfrm rot="10800000">
            <a:off x="4441111" y="1392397"/>
            <a:ext cx="899866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4800" dirty="0" smtClean="0">
                <a:solidFill>
                  <a:srgbClr val="FF0040"/>
                </a:solidFill>
              </a:rPr>
              <a:t>Исследование предприятия. </a:t>
            </a:r>
            <a:r>
              <a:rPr lang="ru-RU" sz="4800" dirty="0" smtClean="0">
                <a:solidFill>
                  <a:schemeClr val="tx1"/>
                </a:solidFill>
              </a:rPr>
              <a:t>Программная архитектура</a:t>
            </a:r>
            <a:endParaRPr sz="4800" dirty="0">
              <a:solidFill>
                <a:srgbClr val="FF0040"/>
              </a:solidFill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>
            <a:off x="1786731" y="-95777"/>
            <a:ext cx="0" cy="62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" name="Рисунок 20" descr="C:\Users\Sakura\Downloads\pochtarossii_software_compac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85" y="1558823"/>
            <a:ext cx="11707989" cy="58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22"/>
          <p:cNvCxnSpPr/>
          <p:nvPr/>
        </p:nvCxnSpPr>
        <p:spPr>
          <a:xfrm rot="10800000">
            <a:off x="4441111" y="1392397"/>
            <a:ext cx="899866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4800" dirty="0" smtClean="0">
                <a:solidFill>
                  <a:srgbClr val="FF0040"/>
                </a:solidFill>
              </a:rPr>
              <a:t>Исследование предприятия. </a:t>
            </a:r>
            <a:r>
              <a:rPr lang="ru-RU" sz="4800" dirty="0" smtClean="0">
                <a:solidFill>
                  <a:schemeClr val="tx1"/>
                </a:solidFill>
              </a:rPr>
              <a:t>Бизнес процессы. </a:t>
            </a:r>
            <a:r>
              <a:rPr lang="en-US" sz="4800" dirty="0" smtClean="0">
                <a:solidFill>
                  <a:schemeClr val="tx1"/>
                </a:solidFill>
              </a:rPr>
              <a:t>IDEF0</a:t>
            </a:r>
            <a:endParaRPr sz="4800" dirty="0">
              <a:solidFill>
                <a:srgbClr val="FF0040"/>
              </a:solidFill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>
            <a:off x="1786731" y="-95777"/>
            <a:ext cx="0" cy="62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69736" y="1755593"/>
            <a:ext cx="9227155" cy="49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22"/>
          <p:cNvCxnSpPr/>
          <p:nvPr/>
        </p:nvCxnSpPr>
        <p:spPr>
          <a:xfrm rot="10800000">
            <a:off x="4441111" y="1392397"/>
            <a:ext cx="899866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4800" dirty="0" smtClean="0">
                <a:solidFill>
                  <a:srgbClr val="FF0040"/>
                </a:solidFill>
              </a:rPr>
              <a:t>Проектирование и разработка. </a:t>
            </a:r>
            <a:r>
              <a:rPr lang="ru-RU" sz="4800" dirty="0" smtClean="0">
                <a:solidFill>
                  <a:schemeClr val="tx1"/>
                </a:solidFill>
              </a:rPr>
              <a:t>БД. Логическая модель</a:t>
            </a:r>
            <a:endParaRPr sz="4800" dirty="0">
              <a:solidFill>
                <a:srgbClr val="FF0040"/>
              </a:solidFill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>
            <a:off x="1786731" y="-95777"/>
            <a:ext cx="0" cy="62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 descr="Логическая модел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46" y="1275173"/>
            <a:ext cx="10400878" cy="628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76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22"/>
          <p:cNvCxnSpPr/>
          <p:nvPr/>
        </p:nvCxnSpPr>
        <p:spPr>
          <a:xfrm rot="10800000">
            <a:off x="4441111" y="1392397"/>
            <a:ext cx="899866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2"/>
          <p:cNvSpPr txBox="1"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4800" dirty="0" smtClean="0">
                <a:solidFill>
                  <a:srgbClr val="FF0040"/>
                </a:solidFill>
              </a:rPr>
              <a:t>Проектирование и разработка. </a:t>
            </a:r>
            <a:r>
              <a:rPr lang="ru-RU" sz="4800" dirty="0" smtClean="0">
                <a:solidFill>
                  <a:schemeClr val="tx1"/>
                </a:solidFill>
              </a:rPr>
              <a:t>ИС. Пример работы</a:t>
            </a:r>
            <a:endParaRPr sz="4800" dirty="0">
              <a:solidFill>
                <a:srgbClr val="FF0040"/>
              </a:solidFill>
            </a:endParaRPr>
          </a:p>
        </p:txBody>
      </p:sp>
      <p:cxnSp>
        <p:nvCxnSpPr>
          <p:cNvPr id="282" name="Google Shape;282;p22"/>
          <p:cNvCxnSpPr/>
          <p:nvPr/>
        </p:nvCxnSpPr>
        <p:spPr>
          <a:xfrm>
            <a:off x="1786731" y="-95777"/>
            <a:ext cx="0" cy="6214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82729" y="1886476"/>
            <a:ext cx="3413760" cy="422656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6134583" y="1624043"/>
            <a:ext cx="6013804" cy="448899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578396" y="6344681"/>
            <a:ext cx="3126177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4500" algn="ctr">
              <a:lnSpc>
                <a:spcPct val="125000"/>
              </a:lnSpc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 управления проектами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97706" y="6453225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339</Words>
  <Application>Microsoft Office PowerPoint</Application>
  <PresentationFormat>Произвольный</PresentationFormat>
  <Paragraphs>86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quote-cjk-patch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Исследование предприятия. Программная архитектура</vt:lpstr>
      <vt:lpstr>Исследование предприятия. Бизнес процессы. IDEF0</vt:lpstr>
      <vt:lpstr>Проектирование и разработка. БД. Логическая модель</vt:lpstr>
      <vt:lpstr>Проектирование и разработка. ИС. Пример работы</vt:lpstr>
      <vt:lpstr>Проектирование и разработка. ИС. Пример работы</vt:lpstr>
      <vt:lpstr>Проектирование и разработка. ИС. Пример работы</vt:lpstr>
      <vt:lpstr>Экономическая эффективность проекта</vt:lpstr>
      <vt:lpstr>Экономическая эффективность проекта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SibNout2023</dc:creator>
  <cp:lastModifiedBy>SibNout2023</cp:lastModifiedBy>
  <cp:revision>2</cp:revision>
  <dcterms:modified xsi:type="dcterms:W3CDTF">2025-06-18T13:41:21Z</dcterms:modified>
</cp:coreProperties>
</file>