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notesMasterIdLst>
    <p:notesMasterId r:id="rId22"/>
  </p:notesMasterIdLst>
  <p:sldIdLst>
    <p:sldId id="257" r:id="rId2"/>
    <p:sldId id="258" r:id="rId3"/>
    <p:sldId id="294" r:id="rId4"/>
    <p:sldId id="295" r:id="rId5"/>
    <p:sldId id="263" r:id="rId6"/>
    <p:sldId id="274" r:id="rId7"/>
    <p:sldId id="275" r:id="rId8"/>
    <p:sldId id="276" r:id="rId9"/>
    <p:sldId id="286" r:id="rId10"/>
    <p:sldId id="277" r:id="rId11"/>
    <p:sldId id="296" r:id="rId12"/>
    <p:sldId id="297" r:id="rId13"/>
    <p:sldId id="298" r:id="rId14"/>
    <p:sldId id="299" r:id="rId15"/>
    <p:sldId id="300" r:id="rId16"/>
    <p:sldId id="301" r:id="rId17"/>
    <p:sldId id="281" r:id="rId18"/>
    <p:sldId id="285" r:id="rId19"/>
    <p:sldId id="293" r:id="rId20"/>
    <p:sldId id="29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638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F8D-01B5-4C49-A5ED-E38EEAE06B57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E1C9-D276-4CBC-A395-7E501D27B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2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8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3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3874301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9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5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95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3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6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45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1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C4B7-C637-4AF0-9B53-916F68F3FE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3103-5D7D-4249-B3BB-1F33935B2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" y="277200"/>
            <a:ext cx="3560214" cy="384659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0" y="5350918"/>
            <a:ext cx="12192000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1"/>
          <p:cNvSpPr/>
          <p:nvPr/>
        </p:nvSpPr>
        <p:spPr>
          <a:xfrm>
            <a:off x="1169076" y="5647211"/>
            <a:ext cx="10792420" cy="585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3054" y="5758416"/>
            <a:ext cx="363457" cy="363513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/>
        </p:nvSpPr>
        <p:spPr bwMode="auto">
          <a:xfrm>
            <a:off x="8988046" y="0"/>
            <a:ext cx="3203954" cy="6170068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350">
            <a:solidFill>
              <a:srgbClr val="FF004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27860" y="1354302"/>
            <a:ext cx="8658494" cy="34614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1600" dirty="0">
                <a:latin typeface="Arial" charset="0"/>
              </a:rPr>
              <a:t> </a:t>
            </a:r>
            <a:r>
              <a:rPr lang="ru-RU" altLang="ru-RU" sz="2177" dirty="0">
                <a:latin typeface="Arial" charset="0"/>
              </a:rPr>
              <a:t/>
            </a:r>
            <a:br>
              <a:rPr lang="ru-RU" altLang="ru-RU" sz="2177" dirty="0">
                <a:latin typeface="Arial" charset="0"/>
              </a:rPr>
            </a:br>
            <a:r>
              <a:rPr lang="ru-RU" altLang="ru-RU" sz="2177" dirty="0">
                <a:latin typeface="Arial" charset="0"/>
              </a:rPr>
              <a:t/>
            </a:r>
            <a:br>
              <a:rPr lang="ru-RU" altLang="ru-RU" sz="2177" dirty="0">
                <a:latin typeface="Arial" charset="0"/>
              </a:rPr>
            </a:br>
            <a:r>
              <a:rPr lang="ru-RU" altLang="ru-RU" sz="2177" dirty="0">
                <a:latin typeface="Arial" charset="0"/>
              </a:rPr>
              <a:t> </a:t>
            </a:r>
            <a:br>
              <a:rPr lang="ru-RU" altLang="ru-RU" sz="2177" dirty="0">
                <a:latin typeface="Arial" charset="0"/>
              </a:rPr>
            </a:br>
            <a:r>
              <a:rPr lang="ru-RU" altLang="ru-RU" sz="2177" dirty="0">
                <a:latin typeface="Arial" charset="0"/>
              </a:rPr>
              <a:t/>
            </a:r>
            <a:br>
              <a:rPr lang="ru-RU" altLang="ru-RU" sz="2177" dirty="0">
                <a:latin typeface="Arial" charset="0"/>
              </a:rPr>
            </a:br>
            <a:endParaRPr lang="ru-RU" altLang="ru-RU" sz="2177" dirty="0"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19350"/>
            <a:ext cx="12066494" cy="494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Gotham Pro Medium" panose="02000603030000020004" pitchFamily="50" charset="0"/>
              </a:rPr>
              <a:t>Специальность: 09.02.07 Информационные системы и программирование</a:t>
            </a:r>
          </a:p>
          <a:p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44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Дипломный </a:t>
            </a:r>
          </a:p>
          <a:p>
            <a:pPr>
              <a:lnSpc>
                <a:spcPct val="80000"/>
              </a:lnSpc>
            </a:pPr>
            <a:r>
              <a:rPr lang="ru-RU" sz="4400" kern="0" spc="-300" dirty="0" smtClean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Проект</a:t>
            </a:r>
          </a:p>
          <a:p>
            <a:pPr>
              <a:lnSpc>
                <a:spcPct val="80000"/>
              </a:lnSpc>
            </a:pPr>
            <a:r>
              <a:rPr lang="ru-RU" sz="4400" kern="0" spc="-300" dirty="0" smtClean="0">
                <a:solidFill>
                  <a:srgbClr val="FF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На тему </a:t>
            </a:r>
            <a:endParaRPr lang="ru-RU" sz="4400" kern="0" spc="-300" dirty="0">
              <a:solidFill>
                <a:srgbClr val="FF0000"/>
              </a:solidFill>
              <a:latin typeface="TT Norms Regular" pitchFamily="34" charset="0"/>
              <a:ea typeface="TT Norms Regular" pitchFamily="34" charset="-122"/>
              <a:cs typeface="TT Norms Regular" pitchFamily="34" charset="-120"/>
            </a:endParaRPr>
          </a:p>
          <a:p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Отладка и разработка тестовых наборов и сценариев при автоматизации продаж «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Wildberries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1412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00024" y="6280382"/>
            <a:ext cx="592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b="1" i="1" dirty="0" smtClean="0"/>
              <a:t>Добавление товара на витрину покупателя</a:t>
            </a:r>
            <a:endParaRPr lang="ru-RU" i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2313" y="1292182"/>
            <a:ext cx="5068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70235" y="6095715"/>
            <a:ext cx="362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9.  </a:t>
            </a:r>
            <a:r>
              <a:rPr lang="ru-RU" b="1" i="1" dirty="0" smtClean="0"/>
              <a:t>Управление заказами </a:t>
            </a:r>
            <a:endParaRPr lang="ru-RU" i="1" dirty="0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908" y="1493931"/>
            <a:ext cx="6898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4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70235" y="6095715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b="1" i="1" dirty="0" smtClean="0"/>
              <a:t>Форма аналитики</a:t>
            </a:r>
            <a:endParaRPr lang="ru-RU" i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9901" y="1431178"/>
            <a:ext cx="5956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70235" y="6095715"/>
            <a:ext cx="534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b="1" i="1" dirty="0" smtClean="0"/>
              <a:t>Кабинет покупателя и окно каталог</a:t>
            </a:r>
            <a:endParaRPr lang="ru-RU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13654" y="1657141"/>
            <a:ext cx="6797787" cy="41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11011" y="5606783"/>
            <a:ext cx="5770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b="1" i="1" dirty="0" smtClean="0"/>
              <a:t>Кабинет покупателя и карточка товара</a:t>
            </a:r>
            <a:endParaRPr lang="ru-RU" i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8155" y="1009837"/>
            <a:ext cx="7416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1882" y="5606783"/>
            <a:ext cx="231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b="1" i="1" dirty="0" smtClean="0"/>
              <a:t>Корзина</a:t>
            </a:r>
            <a:endParaRPr lang="ru-RU" i="1" dirty="0"/>
          </a:p>
        </p:txBody>
      </p:sp>
      <p:pic>
        <p:nvPicPr>
          <p:cNvPr id="12" name="Объект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8889" y="1140049"/>
            <a:ext cx="6121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5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460" y="1"/>
            <a:ext cx="12649200" cy="65532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1882" y="5606783"/>
            <a:ext cx="36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ru-RU" b="1" i="1" dirty="0" smtClean="0"/>
              <a:t>Профиль покупателя</a:t>
            </a:r>
            <a:endParaRPr lang="ru-RU" i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3250" y="1054661"/>
            <a:ext cx="7182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983" y="141447"/>
            <a:ext cx="12170583" cy="7464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0000"/>
                </a:solidFill>
                <a:cs typeface="Arial" panose="020B0604020202020204" pitchFamily="34" charset="0"/>
              </a:rPr>
              <a:t>Расчет показателей экономической эффективности проекта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10" y="6041028"/>
            <a:ext cx="1476990" cy="8169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31952" y="6199935"/>
            <a:ext cx="481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538163" algn="ctr" defTabSz="1043056">
              <a:spcAft>
                <a:spcPts val="1200"/>
              </a:spcAft>
              <a:defRPr/>
            </a:pPr>
            <a:r>
              <a:rPr lang="ru-RU" b="1" i="1" dirty="0" smtClean="0"/>
              <a:t>Рисунок 15. Срок окупаемости проекта</a:t>
            </a:r>
            <a:endParaRPr lang="ru-RU" b="1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233" y="1723698"/>
            <a:ext cx="5772150" cy="41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-3983" y="141447"/>
            <a:ext cx="12170583" cy="7464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0000"/>
                </a:solidFill>
                <a:cs typeface="Arial" panose="020B0604020202020204" pitchFamily="34" charset="0"/>
              </a:rPr>
              <a:t>Расчет показателей экономической эффективности проекта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10" y="6041028"/>
            <a:ext cx="1476990" cy="816972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46094" y="1186421"/>
            <a:ext cx="969981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выбранной методике при ROI равном 70% и затратах 195 500 рублей на проект, это означает, что инвестиции принесут доход в размере 100 000 рублей. Срок окупаемости проекта — это период времени, необходимый для того, чтобы инвестиции в проект вернулись в виде прибыли. Для вычисления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время окупаемости проекта, применяется следующая формула: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Срок окупаемости = Z / P, где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 – Затраты на проект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– Ожидаемая прибыль от проекта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Тогда: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Срок окупаемости = 195000 рублей / 100000 рублей в год = полтора года.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 расчетов выше получаем, что для окупаемости проекта потребуется около двух лет. Это говорит о том, что проект является экономически эффективным, и может принести значительную прибыль.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6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1" y="1219200"/>
            <a:ext cx="12096749" cy="4957763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рамках данного дипломного проекта была успешно разработана и протестирована информационная система автоматизации продаж на ЯП C#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WinForms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с использованием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качестве базы данных. Система была создана как альтернатива закрытым коммерческим решениям и предоставляет полный функционал для всех участников процесса: покупателей, продавцов и администраторов. Ключевые модули системы включают управление товарами и заказами, аналитику продаж, персонализированное взаимодействие с клиентами, что делает её полноценным инструментом для электронной коммерции.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3983" y="141447"/>
            <a:ext cx="12170583" cy="74644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Вывод</a:t>
            </a:r>
            <a:endParaRPr lang="ru-RU" sz="4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10" y="6041028"/>
            <a:ext cx="1476990" cy="8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sp>
        <p:nvSpPr>
          <p:cNvPr id="6" name="Прямоугольник 5"/>
          <p:cNvSpPr/>
          <p:nvPr/>
        </p:nvSpPr>
        <p:spPr>
          <a:xfrm>
            <a:off x="1825676" y="415698"/>
            <a:ext cx="6294318" cy="251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ru-RU" sz="1633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7D70890-AF9B-4D0F-9AD2-184B4D4D2619}"/>
              </a:ext>
            </a:extLst>
          </p:cNvPr>
          <p:cNvSpPr txBox="1">
            <a:spLocks/>
          </p:cNvSpPr>
          <p:nvPr/>
        </p:nvSpPr>
        <p:spPr>
          <a:xfrm>
            <a:off x="1799410" y="173727"/>
            <a:ext cx="8658494" cy="67380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782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4000" b="1" cap="all" dirty="0">
                <a:solidFill>
                  <a:srgbClr val="C81F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Цель, задачи исследования</a:t>
            </a:r>
            <a:endParaRPr lang="ru-RU" altLang="ru-RU" sz="4000" cap="all" dirty="0">
              <a:solidFill>
                <a:srgbClr val="C81F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7D70890-AF9B-4D0F-9AD2-184B4D4D2619}"/>
              </a:ext>
            </a:extLst>
          </p:cNvPr>
          <p:cNvSpPr txBox="1">
            <a:spLocks/>
          </p:cNvSpPr>
          <p:nvPr/>
        </p:nvSpPr>
        <p:spPr>
          <a:xfrm>
            <a:off x="1027885" y="3530048"/>
            <a:ext cx="8658494" cy="67380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782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alt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38" y="1143001"/>
            <a:ext cx="111402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– разработка и тестирование информационной системы для автоматизации продаж, включающей функционал для покупателей и продавцов, с последующей отладкой и проверкой корректности работы.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00" algn="just">
              <a:lnSpc>
                <a:spcPct val="150000"/>
              </a:lnSpc>
              <a:spcAft>
                <a:spcPts val="0"/>
              </a:spcAft>
            </a:pP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0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требований к системе, изучение аналогов 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Wildberries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Ozon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архитектуры (клиент-серверное взаимодействие, структура БД).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системы на C# 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WinForms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с использованием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тестовых наборов (модульные, интеграционные, UI-тесты).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Отладка и оптимизация работы системы.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ru-RU" dirty="0"/>
          </a:p>
          <a:p>
            <a:pPr algn="just">
              <a:spcAft>
                <a:spcPts val="1200"/>
              </a:spcAft>
            </a:pPr>
            <a:endParaRPr lang="ru-RU" dirty="0"/>
          </a:p>
          <a:p>
            <a:pPr algn="just">
              <a:spcAft>
                <a:spcPts val="1200"/>
              </a:spcAft>
            </a:pP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010" y="5976115"/>
            <a:ext cx="1476990" cy="8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9500" y="2422252"/>
            <a:ext cx="73279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Спасибо за внимание 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10" y="6041028"/>
            <a:ext cx="1476990" cy="816972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8988046" y="0"/>
            <a:ext cx="3203954" cy="6170068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350">
            <a:solidFill>
              <a:srgbClr val="FF004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5566" y="52459"/>
            <a:ext cx="7054905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Схема аппаратной архитектуры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9797" y="6330265"/>
            <a:ext cx="438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4500" algn="ctr"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аппаратная архитектура</a:t>
            </a:r>
            <a:endParaRPr lang="ru-RU" sz="105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010" y="5976115"/>
            <a:ext cx="1476990" cy="81697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25837" y="1080452"/>
            <a:ext cx="5140325" cy="46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6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5271" y="52459"/>
            <a:ext cx="7054905" cy="161986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Схема программной архитектуры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3138" y="6330265"/>
            <a:ext cx="457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4500" algn="ctr"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2.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программная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</a:t>
            </a:r>
            <a:endParaRPr lang="ru-RU" sz="105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010" y="5976115"/>
            <a:ext cx="1476990" cy="81697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482340" y="1946592"/>
            <a:ext cx="5227320" cy="29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26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0000"/>
                </a:solidFill>
              </a:rPr>
              <a:t>контекстная диаграмма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79277" y="6303919"/>
            <a:ext cx="375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b="1" dirty="0"/>
              <a:t>контекстная </a:t>
            </a:r>
            <a:r>
              <a:rPr lang="ru-RU" b="1" dirty="0" smtClean="0"/>
              <a:t>диаграмма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84613" y="1825625"/>
            <a:ext cx="6810916" cy="35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482" y="1"/>
            <a:ext cx="10515600" cy="670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Проектирование базы данных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92330" y="6384601"/>
            <a:ext cx="462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b="1" dirty="0"/>
              <a:t>логическая модель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C:\Users\Sakura\Desktop\Работа 2025\Дипломы\ВБ\БД\Логическая модел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14" y="670561"/>
            <a:ext cx="9754171" cy="5714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2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Проектирование базы данных</a:t>
            </a:r>
          </a:p>
        </p:txBody>
      </p:sp>
      <p:sp>
        <p:nvSpPr>
          <p:cNvPr id="5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92330" y="6384601"/>
            <a:ext cx="467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/>
              <a:t>физическая модель базы данных</a:t>
            </a:r>
            <a:endParaRPr lang="ru-RU" i="1" dirty="0"/>
          </a:p>
        </p:txBody>
      </p:sp>
      <p:pic>
        <p:nvPicPr>
          <p:cNvPr id="9" name="Объект 8" descr="C:\Users\Sakura\Desktop\Работа 2025\Дипломы\ВБ\БД\Физическая модель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0" y="952500"/>
            <a:ext cx="10287670" cy="524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5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" y="365125"/>
            <a:ext cx="12077700" cy="5873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10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71" y="5976115"/>
            <a:ext cx="1476990" cy="8169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92330" y="6384601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b="1" i="1" dirty="0" smtClean="0"/>
              <a:t>Авторизация</a:t>
            </a:r>
            <a:endParaRPr lang="ru-RU" i="1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865" y="1624777"/>
            <a:ext cx="3481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6215" y="117475"/>
            <a:ext cx="12077700" cy="5873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 Проведение проверочных испытаний и их результаты</a:t>
            </a:r>
          </a:p>
        </p:txBody>
      </p:sp>
      <p:sp>
        <p:nvSpPr>
          <p:cNvPr id="7" name="object 3"/>
          <p:cNvSpPr/>
          <p:nvPr/>
        </p:nvSpPr>
        <p:spPr>
          <a:xfrm>
            <a:off x="-3983" y="0"/>
            <a:ext cx="99234" cy="1143000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3892330" y="6384601"/>
            <a:ext cx="30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b="1" i="1" dirty="0" smtClean="0"/>
              <a:t>Панель продавца</a:t>
            </a:r>
            <a:endParaRPr lang="ru-RU" i="1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947" y="1493930"/>
            <a:ext cx="8060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8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506</Words>
  <Application>Microsoft Office PowerPoint</Application>
  <PresentationFormat>Широкоэкранный</PresentationFormat>
  <Paragraphs>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Gotham Pro Medium</vt:lpstr>
      <vt:lpstr>Symbol</vt:lpstr>
      <vt:lpstr>Times New Roman</vt:lpstr>
      <vt:lpstr>TT Norms Regular</vt:lpstr>
      <vt:lpstr>Тема Office</vt:lpstr>
      <vt:lpstr>Презентация PowerPoint</vt:lpstr>
      <vt:lpstr>Презентация PowerPoint</vt:lpstr>
      <vt:lpstr>Схема аппаратной архитектуры</vt:lpstr>
      <vt:lpstr>Схема программной архитектуры</vt:lpstr>
      <vt:lpstr>контекстная диаграмма</vt:lpstr>
      <vt:lpstr>Проектирование базы данных</vt:lpstr>
      <vt:lpstr>Проектирование базы данных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 Проведение проверочных испытаний и их результаты</vt:lpstr>
      <vt:lpstr>Расчет показателей экономической эффективности проекта</vt:lpstr>
      <vt:lpstr>Расчет показателей экономической эффективности проекта</vt:lpstr>
      <vt:lpstr>Вывод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nevermor</dc:creator>
  <cp:lastModifiedBy>Sakura</cp:lastModifiedBy>
  <cp:revision>61</cp:revision>
  <dcterms:created xsi:type="dcterms:W3CDTF">2024-05-22T09:43:05Z</dcterms:created>
  <dcterms:modified xsi:type="dcterms:W3CDTF">2025-05-29T20:13:30Z</dcterms:modified>
</cp:coreProperties>
</file>