
<file path=[Content_Types].xml><?xml version="1.0" encoding="utf-8"?>
<Types xmlns="http://schemas.openxmlformats.org/package/2006/content-types">
  <Default Extension="vml" ContentType="application/vnd.openxmlformats-officedocument.vmlDrawing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7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9" r:id="rId18"/>
    <p:sldId id="282" r:id="rId19"/>
    <p:sldId id="283" r:id="rId20"/>
    <p:sldId id="280" r:id="rId21"/>
    <p:sldId id="281" r:id="rId22"/>
    <p:sldId id="284" r:id="rId23"/>
    <p:sldId id="275" r:id="rId24"/>
    <p:sldId id="276" r:id="rId25"/>
    <p:sldId id="277" r:id="rId26"/>
    <p:sldId id="273" r:id="rId27"/>
    <p:sldId id="274" r:id="rId28"/>
  </p:sldIdLst>
  <p:sldSz cx="10693400" cy="7560945"/>
  <p:notesSz cx="6668770" cy="9928225"/>
  <p:embeddedFontLst>
    <p:embeddedFont>
      <p:font typeface="Calibri" panose="020F0502020204030204"/>
      <p:regular r:id="rId32"/>
      <p:bold r:id="rId33"/>
      <p:italic r:id="rId34"/>
      <p:boldItalic r:id="rId35"/>
    </p:embeddedFont>
    <p:embeddedFont>
      <p:font typeface="Arial Black" panose="020B0A04020102020204"/>
      <p:bold r:id="rId36"/>
    </p:embeddedFont>
    <p:embeddedFont>
      <p:font typeface="Arial Black" panose="020B0A04020102020204" pitchFamily="34" charset="0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31" userDrawn="1">
          <p15:clr>
            <a:srgbClr val="A4A3A4"/>
          </p15:clr>
        </p15:guide>
        <p15:guide id="4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978" y="60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10.fntdata"/><Relationship Id="rId40" Type="http://schemas.openxmlformats.org/officeDocument/2006/relationships/font" Target="fonts/font9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 panose="020B0A04020102020204"/>
              <a:buNone/>
              <a:defRPr sz="5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 panose="020B0A04020102020204"/>
              <a:buNone/>
              <a:defRPr sz="5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 panose="020F0502020204030204"/>
              <a:buNone/>
              <a:defRPr sz="3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habr.com/ru/articles/541258/" TargetMode="External"/><Relationship Id="rId2" Type="http://schemas.openxmlformats.org/officeDocument/2006/relationships/hyperlink" Target="https://biblioclub.ru/index.php?page=book&amp;id=598404" TargetMode="External"/><Relationship Id="rId1" Type="http://schemas.openxmlformats.org/officeDocument/2006/relationships/hyperlink" Target="https://urait.ru/bcode/514585" TargetMode="Externa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file:///C:\Users\&#1058;&#1086;&#1083;&#1080;&#1082;\Desktop\1.5git.docx" TargetMode="External"/><Relationship Id="rId8" Type="http://schemas.openxmlformats.org/officeDocument/2006/relationships/image" Target="../media/image49.wmf"/><Relationship Id="rId7" Type="http://schemas.openxmlformats.org/officeDocument/2006/relationships/oleObject" Target="file:///C:\Users\&#1058;&#1086;&#1083;&#1080;&#1082;\Desktop\1.4git.docx" TargetMode="External"/><Relationship Id="rId6" Type="http://schemas.openxmlformats.org/officeDocument/2006/relationships/image" Target="../media/image48.wmf"/><Relationship Id="rId5" Type="http://schemas.openxmlformats.org/officeDocument/2006/relationships/oleObject" Target="file:///C:\Users\&#1058;&#1086;&#1083;&#1080;&#1082;\Desktop\1.3git.docx" TargetMode="External"/><Relationship Id="rId4" Type="http://schemas.openxmlformats.org/officeDocument/2006/relationships/image" Target="../media/image47.wmf"/><Relationship Id="rId3" Type="http://schemas.openxmlformats.org/officeDocument/2006/relationships/oleObject" Target="file:///C:\Users\&#1058;&#1086;&#1083;&#1080;&#1082;\Desktop\1.2git.docx" TargetMode="External"/><Relationship Id="rId21" Type="http://schemas.openxmlformats.org/officeDocument/2006/relationships/notesSlide" Target="../notesSlides/notesSlide24.xml"/><Relationship Id="rId20" Type="http://schemas.openxmlformats.org/officeDocument/2006/relationships/vmlDrawing" Target="../drawings/vmlDrawing1.vml"/><Relationship Id="rId2" Type="http://schemas.openxmlformats.org/officeDocument/2006/relationships/image" Target="../media/image46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54.wmf"/><Relationship Id="rId17" Type="http://schemas.openxmlformats.org/officeDocument/2006/relationships/oleObject" Target="file:///C:\Users\&#1058;&#1086;&#1083;&#1080;&#1082;\Desktop\1.9git.docx" TargetMode="External"/><Relationship Id="rId16" Type="http://schemas.openxmlformats.org/officeDocument/2006/relationships/image" Target="../media/image53.wmf"/><Relationship Id="rId15" Type="http://schemas.openxmlformats.org/officeDocument/2006/relationships/oleObject" Target="file:///C:\Users\&#1058;&#1086;&#1083;&#1080;&#1082;\Desktop\1.8git.docx" TargetMode="External"/><Relationship Id="rId14" Type="http://schemas.openxmlformats.org/officeDocument/2006/relationships/image" Target="../media/image52.wmf"/><Relationship Id="rId13" Type="http://schemas.openxmlformats.org/officeDocument/2006/relationships/oleObject" Target="file:///C:\Users\&#1058;&#1086;&#1083;&#1080;&#1082;\Desktop\1.7git.docx" TargetMode="External"/><Relationship Id="rId12" Type="http://schemas.openxmlformats.org/officeDocument/2006/relationships/image" Target="../media/image51.wmf"/><Relationship Id="rId11" Type="http://schemas.openxmlformats.org/officeDocument/2006/relationships/oleObject" Target="file:///C:\Users\&#1058;&#1086;&#1083;&#1080;&#1082;\Desktop\1.6git.docx" TargetMode="External"/><Relationship Id="rId10" Type="http://schemas.openxmlformats.org/officeDocument/2006/relationships/image" Target="../media/image50.wmf"/><Relationship Id="rId1" Type="http://schemas.openxmlformats.org/officeDocument/2006/relationships/oleObject" Target="file:///C:\Users\&#1058;&#1086;&#1083;&#1080;&#1082;\Desktop\1.1git.doc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 panose="020B0A04020102020204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666051" y="6290173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обучающегося: </a:t>
            </a:r>
            <a:r>
              <a:rPr lang="en-US" altLang="en-US" sz="2000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Ощепков</a:t>
            </a:r>
            <a:r>
              <a:rPr lang="en-US" altLang="ru-RU" sz="2000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Даниил</a:t>
            </a:r>
            <a:r>
              <a:rPr lang="en-US" altLang="ru-RU" sz="2000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Алексеевич</a:t>
            </a:r>
            <a:endParaRPr lang="en-US" altLang="en-US" sz="2000" dirty="0" smtClean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Группа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en-US" altLang="ru-RU" sz="2000" b="0" i="0" u="none" strike="noStrike" cap="none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</a:t>
            </a:r>
            <a:r>
              <a:rPr lang="en-US" altLang="en-US" sz="2000" b="0" i="0" u="none" strike="noStrike" cap="none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дкип</a:t>
            </a:r>
            <a:r>
              <a:rPr lang="en-US" altLang="ru-RU" sz="2000" b="0" i="0" u="none" strike="noStrike" cap="none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_111</a:t>
            </a:r>
            <a:endParaRPr lang="en-US" altLang="ru-RU" sz="2000" b="0" i="0" u="none" strike="noStrike" cap="none" dirty="0" smtClean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Руководителя: </a:t>
            </a:r>
            <a:r>
              <a:rPr lang="ru-RU" b="1" dirty="0" err="1" smtClean="0">
                <a:solidFill>
                  <a:srgbClr val="FF0000"/>
                </a:solidFill>
              </a:rPr>
              <a:t>Сибирев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Иван Валерьевич</a:t>
            </a:r>
            <a:endParaRPr lang="ru-RU" i="1" dirty="0">
              <a:solidFill>
                <a:srgbClr val="FF0000"/>
              </a:solidFill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endParaRPr sz="2200" b="0" i="1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panose="020B0604020202020204" pitchFamily="34" charset="0"/>
              </a:rPr>
              <a:t>Факультет Информационных технологий</a:t>
            </a:r>
            <a:endParaRPr lang="ru-RU" altLang="ru-RU" sz="14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panose="020B0604020202020204" pitchFamily="34" charset="0"/>
              </a:rPr>
              <a:t>Кафедра Цифровой экономики</a:t>
            </a:r>
            <a:endParaRPr lang="ru-RU" altLang="ru-RU" sz="1400" b="1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7739" y="2157683"/>
            <a:ext cx="8808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нужно указать параметры установки окончаний </a:t>
            </a:r>
            <a:r>
              <a:rPr lang="ru-RU" altLang="ru-RU" sz="18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 и </a:t>
            </a:r>
            <a:r>
              <a:rPr lang="ru-RU" alt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отображения </a:t>
            </a:r>
            <a:r>
              <a:rPr lang="en-US" alt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Unicode</a:t>
            </a:r>
            <a:endParaRPr lang="en-US" alt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2661920"/>
            <a:ext cx="10678160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770880"/>
            <a:ext cx="6734175" cy="77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5015" y="1803815"/>
            <a:ext cx="2735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Просмотр историй изменений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527057" y="3388805"/>
            <a:ext cx="2795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Однострочный формат вывода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759272" y="5178823"/>
            <a:ext cx="3054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 последних двух изменений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42860"/>
            <a:ext cx="5095716" cy="135372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58" y="3656526"/>
            <a:ext cx="4951614" cy="8592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680" y="4454474"/>
            <a:ext cx="5058719" cy="8176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9994"/>
            <a:ext cx="5235677" cy="293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42036" y="5018312"/>
            <a:ext cx="740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 smtClean="0"/>
              <a:t>Здесь мы работаем в </a:t>
            </a:r>
            <a:r>
              <a:rPr lang="en-US" sz="1800" b="1" dirty="0" err="1" smtClean="0"/>
              <a:t>git</a:t>
            </a:r>
            <a:r>
              <a:rPr lang="en-US" sz="1800" b="1" dirty="0" smtClean="0"/>
              <a:t> extensions</a:t>
            </a:r>
            <a:endParaRPr lang="en-US" sz="1800" b="1" dirty="0" smtClean="0"/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839995"/>
            <a:ext cx="5207000" cy="293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2613dc383_0_9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Просмотр историй изменений проекта и команды для вывода изменений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1"/>
          <a:stretch>
            <a:fillRect/>
          </a:stretch>
        </p:blipFill>
        <p:spPr>
          <a:xfrm>
            <a:off x="-1" y="1801522"/>
            <a:ext cx="3451123" cy="575974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852" y="1801522"/>
            <a:ext cx="7050548" cy="100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852" y="3466641"/>
            <a:ext cx="7050546" cy="87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852" y="5036114"/>
            <a:ext cx="7050547" cy="124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Алиасы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(будут приведены команды  для работы с ними)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82827"/>
            <a:ext cx="6681020" cy="169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77065"/>
            <a:ext cx="4129549" cy="2532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Скриншоты из приложения 1.3 (работа с </a:t>
            </a:r>
            <a:r>
              <a:rPr lang="ru-RU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коммитом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, его индексация и т.д.)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9" name="Рисунок 8" descr="Изображение выглядит как текст, снимок экрана, меню&#10;&#10;Контент, сгенерированный ИИ, может содержать ошибки.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83919"/>
            <a:ext cx="4818743" cy="4805567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57" y="1783918"/>
            <a:ext cx="5758543" cy="480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УСТАНОВКА </a:t>
            </a:r>
            <a:r>
              <a:rPr lang="en-US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Git</a:t>
            </a:r>
            <a:r>
              <a:rPr lang="en-US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</a:t>
            </a:r>
            <a:r>
              <a:rPr lang="en-US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Exntensions</a:t>
            </a:r>
            <a:endParaRPr lang="en-US" b="0" kern="1200" dirty="0" smtClean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7170" name="Picture 2" descr="../_images/добро пожаловать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7169"/>
            <a:ext cx="3381829" cy="264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../_images/область видимост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30" y="1842130"/>
            <a:ext cx="3388275" cy="264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../_images/пункт назначения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04" y="1842130"/>
            <a:ext cx="3923295" cy="264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../_images/параметр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1145"/>
            <a:ext cx="3381829" cy="214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../_images/ss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29" y="4491145"/>
            <a:ext cx="3388276" cy="214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../_images/готово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05" y="4491145"/>
            <a:ext cx="3923294" cy="214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Репозитории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, </a:t>
            </a:r>
            <a:r>
              <a:rPr lang="ru-RU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коммиты,их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удаление и т.д.</a:t>
            </a:r>
            <a:endParaRPr lang="en-US" b="0" kern="1200" dirty="0" smtClean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8194" name="Picture 2" descr="../_images/начальная_страница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21090"/>
            <a:ext cx="3035158" cy="18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../_images/переместить_в_категорию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894" y="1821089"/>
            <a:ext cx="3386506" cy="180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../_images/new_reposito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09534"/>
            <a:ext cx="6097739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../_images/open_rep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14" y="1821090"/>
            <a:ext cx="4142780" cy="18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../_images/github_clo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740" y="3604192"/>
            <a:ext cx="4595660" cy="30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проектирования в </a:t>
            </a:r>
            <a:r>
              <a:rPr lang="en-US" sz="3000" kern="1200" dirty="0" err="1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git</a:t>
            </a:r>
            <a:r>
              <a:rPr lang="en-US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 extensions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0408"/>
            <a:ext cx="4992914" cy="469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2" y="1820408"/>
            <a:ext cx="5540828" cy="469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Всё ещё проектируем в гите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843314"/>
            <a:ext cx="10693400" cy="4695373"/>
          </a:xfrm>
        </p:spPr>
        <p:txBody>
          <a:bodyPr/>
          <a:lstStyle/>
          <a:p>
            <a:pPr marL="76200" indent="0">
              <a:buNone/>
            </a:pP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4101"/>
            <a:ext cx="10693400" cy="487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472643" y="459418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Работа с веткой </a:t>
            </a:r>
            <a:r>
              <a:rPr lang="en-US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style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,ниже см. скриншоты (приложение 1.5.)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9" name="Рисунок 8" descr="Изображение выглядит как текст, снимок экрана&#10;&#10;Контент, сгенерированный ИИ, может содержать ошибки.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80218"/>
            <a:ext cx="4470400" cy="4694123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программное обеспечение&#10;&#10;Контент, сгенерированный ИИ, может содержать ошибки."/>
          <p:cNvPicPr/>
          <p:nvPr/>
        </p:nvPicPr>
        <p:blipFill>
          <a:blip r:embed="rId2"/>
          <a:stretch>
            <a:fillRect/>
          </a:stretch>
        </p:blipFill>
        <p:spPr>
          <a:xfrm>
            <a:off x="4659086" y="1780218"/>
            <a:ext cx="6034313" cy="46941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Например: Результаты тестов приведены в табл. 4.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4160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3017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Подведите итоги прохождения учебной практики:</a:t>
            </a: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ходе прохождения учебной практики мной были получены освоены следующие навыки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lang="ru-RU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Изучил </a:t>
            </a:r>
            <a:r>
              <a:rPr lang="en-US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Получил навыки работы в консоли.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Попробовал разные инструменты для работы в контроле версий гит</a:t>
            </a: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Изучил основные принципы работы в </a:t>
            </a:r>
            <a:r>
              <a:rPr lang="en-US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</a:t>
            </a:r>
            <a:r>
              <a:rPr lang="en-US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extensions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Цехановский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Д. Чертовской. — 3-е изд.,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https://urait.ru/bcode/514585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Нагаева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Директ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https://biblioclub.ru/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>
              <a:buSzPct val="100000"/>
              <a:buFont typeface="Times New Roman" panose="02020603050405020304"/>
              <a:buAutoNum type="arabicPeriod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https://habr.com/ru/articles/541258</a:t>
            </a:r>
            <a:r>
              <a:rPr lang="en-US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/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гит для новичков</a:t>
            </a:r>
            <a:endParaRPr lang="ru-RU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>
              <a:buSzPct val="100000"/>
              <a:buFont typeface="Times New Roman" panose="02020603050405020304"/>
              <a:buAutoNum type="arabicPeriod"/>
            </a:pPr>
            <a:endParaRPr lang="ru-RU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>
              <a:buSzPct val="100000"/>
              <a:buFont typeface="Times New Roman" panose="02020603050405020304"/>
              <a:buAutoNum type="arabicPeriod"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1.1.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1.2.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1.3.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1.4.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1.5.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1.6.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1.7.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1.8.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1.9.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2001195" y="195288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showAsIcon="1" r:id="rId1" imgW="914400" imgH="771525" progId="Word.Document.12">
                  <p:link updateAutomatic="1"/>
                </p:oleObj>
              </mc:Choice>
              <mc:Fallback>
                <p:oleObj name="Document" showAsIcon="1" r:id="rId1" imgW="914400" imgH="771525" progId="Word.Document.12">
                  <p:link updateAutomatic="1"/>
                  <p:pic>
                    <p:nvPicPr>
                      <p:cNvPr id="0" name="Изображение 10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1195" y="195288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2001195" y="22923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showAsIcon="1" r:id="rId3" imgW="914400" imgH="771525" progId="Word.Document.12">
                  <p:link updateAutomatic="1"/>
                </p:oleObj>
              </mc:Choice>
              <mc:Fallback>
                <p:oleObj name="Document" showAsIcon="1" r:id="rId3" imgW="914400" imgH="771525" progId="Word.Document.12">
                  <p:link updateAutomatic="1"/>
                  <p:pic>
                    <p:nvPicPr>
                      <p:cNvPr id="0" name="Изображение 10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1195" y="22923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014110" y="267811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showAsIcon="1" r:id="rId5" imgW="914400" imgH="771525" progId="Word.Document.12">
                  <p:link updateAutomatic="1"/>
                </p:oleObj>
              </mc:Choice>
              <mc:Fallback>
                <p:oleObj name="Document" showAsIcon="1" r:id="rId5" imgW="914400" imgH="771525" progId="Word.Document.12">
                  <p:link updateAutomatic="1"/>
                  <p:pic>
                    <p:nvPicPr>
                      <p:cNvPr id="0" name="Изображение 10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4110" y="267811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014110" y="306387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showAsIcon="1" r:id="rId7" imgW="914400" imgH="771525" progId="Word.Document.12">
                  <p:link updateAutomatic="1"/>
                </p:oleObj>
              </mc:Choice>
              <mc:Fallback>
                <p:oleObj name="Document" showAsIcon="1" r:id="rId7" imgW="914400" imgH="771525" progId="Word.Document.12">
                  <p:link updateAutomatic="1"/>
                  <p:pic>
                    <p:nvPicPr>
                      <p:cNvPr id="0" name="Изображение 10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4110" y="306387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014110" y="339278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showAsIcon="1" r:id="rId9" imgW="914400" imgH="771525" progId="Word.Document.12">
                  <p:link updateAutomatic="1"/>
                </p:oleObj>
              </mc:Choice>
              <mc:Fallback>
                <p:oleObj name="Document" showAsIcon="1" r:id="rId9" imgW="914400" imgH="771525" progId="Word.Document.12">
                  <p:link updateAutomatic="1"/>
                  <p:pic>
                    <p:nvPicPr>
                      <p:cNvPr id="0" name="Изображение 10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14110" y="339278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001195" y="377854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showAsIcon="1" r:id="rId11" imgW="914400" imgH="771525" progId="Word.Document.12">
                  <p:link updateAutomatic="1"/>
                </p:oleObj>
              </mc:Choice>
              <mc:Fallback>
                <p:oleObj name="Document" showAsIcon="1" r:id="rId11" imgW="914400" imgH="771525" progId="Word.Document.12">
                  <p:link updateAutomatic="1"/>
                  <p:pic>
                    <p:nvPicPr>
                      <p:cNvPr id="0" name="Изображение 10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01195" y="377854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988280" y="412369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showAsIcon="1" r:id="rId13" imgW="914400" imgH="771525" progId="Word.Document.12">
                  <p:link updateAutomatic="1"/>
                </p:oleObj>
              </mc:Choice>
              <mc:Fallback>
                <p:oleObj name="Document" showAsIcon="1" r:id="rId13" imgW="914400" imgH="771525" progId="Word.Document.12">
                  <p:link updateAutomatic="1"/>
                  <p:pic>
                    <p:nvPicPr>
                      <p:cNvPr id="0" name="Изображение 10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8280" y="412369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975365" y="449321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showAsIcon="1" r:id="rId15" imgW="914400" imgH="771525" progId="Word.Document.12">
                  <p:link updateAutomatic="1"/>
                </p:oleObj>
              </mc:Choice>
              <mc:Fallback>
                <p:oleObj name="Document" showAsIcon="1" r:id="rId15" imgW="914400" imgH="771525" progId="Word.Document.12">
                  <p:link updateAutomatic="1"/>
                  <p:pic>
                    <p:nvPicPr>
                      <p:cNvPr id="0" name="Изображение 104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75365" y="449321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975365" y="487897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showAsIcon="1" r:id="rId17" imgW="914400" imgH="771525" progId="Word.Document.12">
                  <p:link updateAutomatic="1"/>
                </p:oleObj>
              </mc:Choice>
              <mc:Fallback>
                <p:oleObj name="Document" showAsIcon="1" r:id="rId17" imgW="914400" imgH="771525" progId="Word.Document.12">
                  <p:link updateAutomatic="1"/>
                  <p:pic>
                    <p:nvPicPr>
                      <p:cNvPr id="0" name="Изображение 104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75365" y="487897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lnSpcReduction="10000"/>
          </a:bodyPr>
          <a:lstStyle/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Я, </a:t>
            </a:r>
            <a:r>
              <a:rPr lang="en-US" altLang="en-US" sz="1600" dirty="0" smtClean="0">
                <a:solidFill>
                  <a:srgbClr val="FF0000"/>
                </a:solidFill>
                <a:sym typeface="Calibri" panose="020F0502020204030204"/>
              </a:rPr>
              <a:t>Ощепков</a:t>
            </a:r>
            <a:r>
              <a:rPr lang="en-US" altLang="ru-RU" sz="1600" dirty="0" smtClean="0">
                <a:solidFill>
                  <a:srgbClr val="FF0000"/>
                </a:solidFill>
                <a:sym typeface="Calibri" panose="020F0502020204030204"/>
              </a:rPr>
              <a:t> </a:t>
            </a:r>
            <a:r>
              <a:rPr lang="en-US" altLang="en-US" sz="1600" dirty="0" smtClean="0">
                <a:solidFill>
                  <a:srgbClr val="FF0000"/>
                </a:solidFill>
                <a:sym typeface="Calibri" panose="020F0502020204030204"/>
              </a:rPr>
              <a:t>Даниил</a:t>
            </a:r>
            <a:r>
              <a:rPr lang="en-US" altLang="ru-RU" sz="1600" dirty="0" smtClean="0">
                <a:solidFill>
                  <a:srgbClr val="FF0000"/>
                </a:solidFill>
                <a:sym typeface="Calibri" panose="020F0502020204030204"/>
              </a:rPr>
              <a:t> </a:t>
            </a:r>
            <a:r>
              <a:rPr lang="en-US" altLang="en-US" sz="1600" dirty="0" smtClean="0">
                <a:solidFill>
                  <a:srgbClr val="FF0000"/>
                </a:solidFill>
                <a:sym typeface="Calibri" panose="020F0502020204030204"/>
              </a:rPr>
              <a:t>Алексеевич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проходил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учебную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практику в лабораторных условиях на базе Университета «Синергия». 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выполнении индивидуального задания по практике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решал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кейс №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интеграции </a:t>
            </a:r>
            <a:r>
              <a:rPr lang="en-US" sz="16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</a:t>
            </a:r>
            <a:r>
              <a:rPr lang="en-US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bash</a:t>
            </a:r>
            <a:endParaRPr lang="ru-RU" sz="1600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Перед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началом практики: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Принял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участие в организационном собрании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Ознакомился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 комплектом шаблонов отчетной документации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Уточнил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Требования к внешнему виду: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Деловой</a:t>
            </a:r>
            <a:endParaRPr lang="ru-RU" sz="1600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График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работы: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26 мая-7 июня</a:t>
            </a:r>
            <a:endParaRPr lang="ru-RU" sz="1600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Круг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обязанностей: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студент</a:t>
            </a:r>
            <a:endParaRPr lang="ru-RU" sz="1600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Доступ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 данным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студент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763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1857375" y="1871345"/>
            <a:ext cx="8836025" cy="460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ru-RU" sz="18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Знакомимся</a:t>
            </a:r>
            <a:r>
              <a:rPr lang="ru-RU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с </a:t>
            </a:r>
            <a:r>
              <a:rPr lang="ru-RU" sz="18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интременальными</a:t>
            </a:r>
            <a:r>
              <a:rPr lang="ru-RU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средствами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71353"/>
            <a:ext cx="1840980" cy="14773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8681"/>
            <a:ext cx="5534797" cy="32251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Изображение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572385"/>
            <a:ext cx="10781030" cy="40309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Описание предметной области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1736012"/>
            <a:ext cx="10693401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производства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запасами</a:t>
            </a:r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ресурсов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необходимых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ресурсов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сырье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материалы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заданного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заданные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сроки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себя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спроса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производственных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мощностей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производственного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производственным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процессом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операций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рабочими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центрами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корректировка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отклонений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заказами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заказов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клиентов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заказами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заказов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Входной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поступающего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сырья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материалов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этапах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Выходной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готовой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отгрузкой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клиенту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несоответствиями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дефектов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корректирующих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действий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ключевых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показателей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(KPI).</a:t>
            </a:r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запасами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запасами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сырья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материалов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запасов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предотвращение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дефицита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материалов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запасами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готовой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запасов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готовой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своевременной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поставки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клиентам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запасов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будущих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потребностей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сырье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материалах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готовой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цепочки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поставок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взаимоотношениями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поставщиками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бесперебойных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поставок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тесно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связаны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влияют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учитывает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запасов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влияет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брака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соответственно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объемы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запасы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запасами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бесперебойное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снабжение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материалами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своевременную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отгрузку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готовой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этих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трех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компонентов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критически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важно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производственного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достижения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высокой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85504" y="1742302"/>
            <a:ext cx="252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проекта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27560"/>
            <a:ext cx="8026747" cy="8764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022" y="2050079"/>
            <a:ext cx="4885725" cy="2768860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9780"/>
            <a:ext cx="3140075" cy="2769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2613dc383_0_6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6962" y="2150076"/>
            <a:ext cx="3098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Индексация изменений и 1 </a:t>
            </a:r>
            <a:r>
              <a:rPr lang="ru-RU" dirty="0" err="1" smtClean="0"/>
              <a:t>коммит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57853"/>
            <a:ext cx="10693400" cy="10473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4615"/>
            <a:ext cx="9608457" cy="12150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9622" y="237249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26385"/>
            <a:ext cx="4641081" cy="19264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523444"/>
            <a:ext cx="4641081" cy="2033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4033" y="1961490"/>
            <a:ext cx="3081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Скриншоты индексации и </a:t>
            </a:r>
            <a:r>
              <a:rPr lang="ru-RU" dirty="0" err="1" smtClean="0"/>
              <a:t>коммита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9632</Words>
  <Application>WPS Presentation</Application>
  <PresentationFormat>Произвольный</PresentationFormat>
  <Paragraphs>222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Arial</vt:lpstr>
      <vt:lpstr>Calibri</vt:lpstr>
      <vt:lpstr>Arial Black</vt:lpstr>
      <vt:lpstr>Arial Black</vt:lpstr>
      <vt:lpstr>Times New Roman</vt:lpstr>
      <vt:lpstr>Times New Roman</vt:lpstr>
      <vt:lpstr>Calibri</vt:lpstr>
      <vt:lpstr>Microsoft YaHei</vt:lpstr>
      <vt:lpstr>Arial Unicode MS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Исследовательский этап</vt:lpstr>
      <vt:lpstr>Исследовательский этап</vt:lpstr>
      <vt:lpstr>Подготовительный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 в git extensions</vt:lpstr>
      <vt:lpstr>Всё ещё проектируем в гите 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Темур</cp:lastModifiedBy>
  <cp:revision>28</cp:revision>
  <dcterms:created xsi:type="dcterms:W3CDTF">2020-03-27T22:15:00Z</dcterms:created>
  <dcterms:modified xsi:type="dcterms:W3CDTF">2025-06-15T16:35:39Z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7979DBCAC0224A5BA731D5D80BFC9AC2_13</vt:lpwstr>
  </property>
  <property fmtid="{D5CDD505-2E9C-101B-9397-08002B2CF9AE}" pid="3" name="KSOProductBuildVer">
    <vt:lpwstr>1049-12.2.0.21546</vt:lpwstr>
  </property>
</Properties>
</file>