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693400" cy="7561263"/>
  <p:notesSz cx="10693400" cy="756126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34" d="100"/>
          <a:sy n="134" d="100"/>
        </p:scale>
        <p:origin x="4200" y="96"/>
      </p:cViewPr>
      <p:guideLst>
        <p:guide pos="2296" orient="horz"/>
        <p:guide pos="2880"/>
        <p:guide pos="2531" orient="horz"/>
        <p:guide pos="33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Титульный слайд" preserve="0" showMasterPhAnim="0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 bwMode="auto"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17;p16"/>
          <p:cNvSpPr/>
          <p:nvPr/>
        </p:nvSpPr>
        <p:spPr bwMode="auto"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8" name="Google Shape;18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 bwMode="auto">
          <a:xfrm>
            <a:off x="491783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 bwMode="auto"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 bwMode="auto"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 bwMode="auto">
          <a:xfrm>
            <a:off x="729602" y="5060096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 bwMode="auto"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 bwMode="auto"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 bwMode="auto"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 bwMode="auto">
          <a:xfrm>
            <a:off x="736565" y="2761961"/>
            <a:ext cx="4523809" cy="406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 bwMode="auto"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 bwMode="auto">
          <a:xfrm>
            <a:off x="5413534" y="2761961"/>
            <a:ext cx="4546088" cy="406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 bwMode="auto"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 bwMode="auto"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 bwMode="auto"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 bwMode="auto"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 bwMode="auto"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 bwMode="auto"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 bwMode="auto"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 bwMode="auto"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25" name="Google Shape;25;p17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6" name="Google Shape;26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 bwMode="auto"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 bwMode="auto"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Заголовок раздела" preserve="0" showMasterPhAnim="0" userDrawn="1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 bwMode="auto"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5_Пустой слайд" preserve="0" showMasterPhAnim="0" userDrawn="1">
  <p:cSld name="5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36" name="Google Shape;36;p19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7" name="Google Shape;3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 bwMode="auto"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 bwMode="auto"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_Пустой слайд" preserve="0" showMasterPhAnim="0" userDrawn="1">
  <p:cSld name="2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43" name="Google Shape;43;p20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4" name="Google Shape;44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 bwMode="auto"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_Пустой слайд" preserve="0" showMasterPhAnim="0" userDrawn="1">
  <p:cSld name="4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49" name="Google Shape;49;p21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0" name="Google Shape;50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 bwMode="auto"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 bwMode="auto"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 bwMode="auto"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 bwMode="auto"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 bwMode="auto"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 bwMode="auto"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 bwMode="auto"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3_Пустой слайд" preserve="0" showMasterPhAnim="0" userDrawn="1">
  <p:cSld name="3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 bwMode="auto"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61" name="Google Shape;61;p22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2" name="Google Shape;62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 bwMode="auto"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 bwMode="auto"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 bwMode="auto"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 bwMode="auto"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 bwMode="auto"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 bwMode="auto">
          <a:xfrm>
            <a:off x="5388976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22"/>
          <p:cNvSpPr/>
          <p:nvPr/>
        </p:nvSpPr>
        <p:spPr bwMode="auto"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 bwMode="auto">
          <a:xfrm>
            <a:off x="7757731" y="2484487"/>
            <a:ext cx="2304000" cy="29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 bwMode="auto"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 bwMode="auto"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 bwMode="auto"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 bwMode="auto"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 bwMode="auto"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 bwMode="auto"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pic>
        <p:nvPicPr>
          <p:cNvPr id="87" name="Google Shape;87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rait.ru/bcode/514585" TargetMode="External"/><Relationship Id="rId3" Type="http://schemas.openxmlformats.org/officeDocument/2006/relationships/hyperlink" Target="https://urait.ru/bcode/518499" TargetMode="External"/><Relationship Id="rId4" Type="http://schemas.openxmlformats.org/officeDocument/2006/relationships/hyperlink" Target="https://biblioclub.ru/index.php?page=book&amp;id=598404" TargetMode="Externa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 bwMode="auto">
          <a:xfrm>
            <a:off x="450156" y="2844526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  <a:defRPr/>
            </a:pPr>
            <a:r>
              <a:rPr lang="ru-RU" sz="2100"/>
              <a:t>ОТЧЕТ </a:t>
            </a:r>
            <a:br>
              <a:rPr lang="ru-RU" sz="2100"/>
            </a:br>
            <a:r>
              <a:rPr lang="ru-RU" sz="2100"/>
              <a:t>о прохождении учебной практики </a:t>
            </a:r>
            <a:br>
              <a:rPr lang="ru-RU" sz="2100"/>
            </a:br>
            <a:br>
              <a:rPr lang="ru-RU" sz="2100"/>
            </a:br>
            <a:r>
              <a:rPr lang="ru-RU" sz="2000"/>
              <a:t>по профессиональному модулю</a:t>
            </a:r>
            <a:br>
              <a:rPr lang="ru-RU" sz="2000"/>
            </a:br>
            <a:r>
              <a:rPr lang="ru-RU" sz="2000"/>
              <a:t>ПМ.02 Осуществление интеграции программных модулей</a:t>
            </a:r>
            <a:br>
              <a:rPr lang="ru-RU" sz="2000"/>
            </a:br>
            <a:br>
              <a:rPr lang="ru-RU" sz="2000"/>
            </a:br>
            <a:r>
              <a:rPr lang="ru-RU" sz="2000"/>
              <a:t>в период с «25» мая 2025 г. по «07» июня 2025 г.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 Специальность 09.02.07 Информационные системы и программирование</a:t>
            </a:r>
            <a:br>
              <a:rPr lang="ru-RU" sz="2100"/>
            </a:br>
            <a:endParaRPr sz="2700"/>
          </a:p>
        </p:txBody>
      </p:sp>
      <p:sp>
        <p:nvSpPr>
          <p:cNvPr id="146" name="Google Shape;146;p1"/>
          <p:cNvSpPr txBox="1"/>
          <p:nvPr/>
        </p:nvSpPr>
        <p:spPr bwMode="auto">
          <a:xfrm>
            <a:off x="810195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ФИО обучающегося: Разумнов Данила Николаевич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Группа: ДКИП-206Прог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ФИО Руководителя: </a:t>
            </a:r>
            <a:r>
              <a:rPr lang="ru-RU" sz="2000" b="0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Сибирев Иван Валерьевич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7" name="Google Shape;147;p1"/>
          <p:cNvSpPr txBox="1"/>
          <p:nvPr/>
        </p:nvSpPr>
        <p:spPr bwMode="auto"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«МОСКОВСКИЙ УНИВЕРСИТЕТ «СИНЕРГИЯ»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 defTabSz="9144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>
                <a:solidFill>
                  <a:prstClr val="white"/>
                </a:solidFill>
                <a:latin typeface="Arial"/>
              </a:rPr>
              <a:t>Факультет Информационных технологий</a:t>
            </a:r>
            <a:endParaRPr/>
          </a:p>
          <a:p>
            <a:pPr algn="ctr" defTabSz="9144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>
                <a:solidFill>
                  <a:prstClr val="white"/>
                </a:solidFill>
                <a:latin typeface="Arial"/>
              </a:rPr>
              <a:t>Кафедра Цифровой экономики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 bwMode="auto">
          <a:xfrm>
            <a:off x="368272" y="1962798"/>
            <a:ext cx="9862348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Cкриншот удаленных веток.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120660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76512" y="3460750"/>
            <a:ext cx="3990975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 bwMode="auto">
          <a:xfrm>
            <a:off x="368273" y="1964423"/>
            <a:ext cx="9999330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 продемонстрировал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алиаса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12778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28899" y="3063875"/>
            <a:ext cx="4448175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 bwMode="auto">
          <a:xfrm>
            <a:off x="368273" y="1941060"/>
            <a:ext cx="9766058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 продемонстрировал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репозиторий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890443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171699" y="3419475"/>
            <a:ext cx="56864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 bwMode="auto">
          <a:xfrm>
            <a:off x="368273" y="1980140"/>
            <a:ext cx="10166970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 продемонстрировал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 удаления ветки  iss53.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3158900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75782" y="2867025"/>
            <a:ext cx="5867400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 bwMode="auto">
          <a:xfrm>
            <a:off x="368273" y="1897385"/>
            <a:ext cx="9960799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 продемонстрировал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 слияния веток.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072910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2125" y="3381375"/>
            <a:ext cx="4972050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этап</a:t>
            </a:r>
            <a:br>
              <a:rPr lang="ru-RU" sz="3000">
                <a:latin typeface="Arial Black"/>
                <a:ea typeface="Arial"/>
                <a:cs typeface="Arial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</a:rPr>
            </a:b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 bwMode="auto"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  <a:p>
            <a:pPr marL="87311" lvl="0" indent="0" algn="l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Формирование отчетной документации по результатам работ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 b="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 bwMode="auto"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1800" b="1" u="sng">
                <a:latin typeface="Times New Roman"/>
                <a:ea typeface="Times New Roman"/>
                <a:cs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8922" algn="just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8922" algn="just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8922" algn="just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>
                <a:latin typeface="Times New Roman"/>
                <a:ea typeface="Times New Roman"/>
                <a:cs typeface="Times New Roman"/>
              </a:rPr>
              <a:t>Например: Результаты тестов приведены в табл. 4.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141922" algn="l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0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этап</a:t>
            </a:r>
            <a:br>
              <a:rPr lang="ru-RU" sz="3000">
                <a:latin typeface="Arial Black"/>
                <a:ea typeface="Arial"/>
                <a:cs typeface="Arial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</a:rPr>
            </a:b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 bwMode="auto"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  <a:p>
            <a:pPr marL="87311" lvl="0" indent="0" algn="l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Формирование отчетной документации по результатам работ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 b="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 bwMode="auto">
          <a:xfrm>
            <a:off x="435731" y="1922162"/>
            <a:ext cx="10082400" cy="120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1800" b="1" u="sng">
                <a:latin typeface="Times New Roman"/>
                <a:ea typeface="Times New Roman"/>
                <a:cs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3842" algn="just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3842" algn="just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3842" algn="just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130492" algn="l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1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1700" b="1" u="sng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этап</a:t>
            </a:r>
            <a:br>
              <a:rPr lang="ru-RU" sz="3000">
                <a:latin typeface="Arial Black"/>
                <a:ea typeface="Arial"/>
                <a:cs typeface="Arial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</a:rPr>
            </a:b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 bwMode="auto"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Выводы о результатах прохождения учебной практики: 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выполняемая работа, приобретенные умения и навыки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 bwMode="auto">
          <a:xfrm>
            <a:off x="558073" y="1726618"/>
            <a:ext cx="10082400" cy="120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В ходе прохождения учебной практики мной были получены освоены следующие навыки: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Работа с базовыми командами Git (git add, git commit, git status).</a:t>
            </a:r>
            <a:endParaRPr lang="en-US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Управление ветками и тегами.</a:t>
            </a:r>
            <a:endParaRPr lang="en-US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Разрешение конфликтов.</a:t>
            </a:r>
            <a:endParaRPr lang="en-US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Настройка удаленных репозиториев.</a:t>
            </a:r>
            <a:endParaRPr lang="en-US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Исследование истории изменений (git reflog, git cat-file).</a:t>
            </a:r>
            <a:endParaRPr lang="en-US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Результаты:</a:t>
            </a:r>
            <a:endParaRPr lang="en-US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Успешное выполнение всех задач по работе с Git.</a:t>
            </a:r>
            <a:endParaRPr lang="en-US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pPr>
            <a:r>
              <a:rPr lang="en-US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Создание и синхронизация проекта на GitHub.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100" b="1" u="sng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 bwMode="auto"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 bwMode="auto"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>
                <a:latin typeface="Times New Roman"/>
                <a:ea typeface="Times New Roman"/>
                <a:cs typeface="Times New Roman"/>
              </a:rPr>
              <a:t>Цехановский</a:t>
            </a:r>
            <a:r>
              <a:rPr lang="ru-RU">
                <a:latin typeface="Times New Roman"/>
                <a:ea typeface="Times New Roman"/>
                <a:cs typeface="Times New Roman"/>
              </a:rPr>
              <a:t>, В. Д. Чертовской. — 3-е изд., </a:t>
            </a:r>
            <a:r>
              <a:rPr lang="ru-RU">
                <a:latin typeface="Times New Roman"/>
                <a:ea typeface="Times New Roman"/>
                <a:cs typeface="Times New Roman"/>
              </a:rPr>
              <a:t>перераб</a:t>
            </a:r>
            <a:r>
              <a:rPr lang="ru-RU">
                <a:latin typeface="Times New Roman"/>
                <a:ea typeface="Times New Roman"/>
                <a:cs typeface="Times New Roman"/>
              </a:rPr>
              <a:t>. и доп. — Москва : Издательство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 [сайт]. — URL: 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hlinkClick r:id="rId2" tooltip="https://urait.ru/bcode/514585"/>
              </a:rPr>
              <a:t>https://urait.ru/bcode/514585</a:t>
            </a:r>
            <a:endParaRPr u="sng"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Стружкин</a:t>
            </a:r>
            <a:r>
              <a:rPr lang="ru-RU">
                <a:latin typeface="Times New Roman"/>
                <a:ea typeface="Times New Roman"/>
                <a:cs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>
                <a:latin typeface="Times New Roman"/>
                <a:ea typeface="Times New Roman"/>
                <a:cs typeface="Times New Roman"/>
              </a:rPr>
              <a:t>Стружкин</a:t>
            </a:r>
            <a:r>
              <a:rPr lang="ru-RU">
                <a:latin typeface="Times New Roman"/>
                <a:ea typeface="Times New Roman"/>
                <a:cs typeface="Times New Roman"/>
              </a:rPr>
              <a:t>, В. В. Годин. — Москва : Издательство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 [сайт]. — URL: 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hlinkClick r:id="rId3" tooltip="https://urait.ru/bcode/518499"/>
              </a:rPr>
              <a:t>https://urait.ru/bcode/518499</a:t>
            </a:r>
            <a:endParaRPr u="sng"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>
                <a:latin typeface="Times New Roman"/>
                <a:ea typeface="Times New Roman"/>
                <a:cs typeface="Times New Roman"/>
              </a:rPr>
              <a:t>Директ</a:t>
            </a:r>
            <a:r>
              <a:rPr lang="ru-RU">
                <a:latin typeface="Times New Roman"/>
                <a:ea typeface="Times New Roman"/>
                <a:cs typeface="Times New Roman"/>
              </a:rPr>
              <a:t>-Медиа, 2021. – 169 с. : схем. – Режим доступа: по подписке. – URL: 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hlinkClick r:id="rId4" tooltip="https://biblioclub.ru/index.php?page=book&amp;id=598404"/>
              </a:rPr>
              <a:t>https://biblioclub.ru/</a:t>
            </a:r>
            <a:endParaRPr u="sng"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…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…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 bwMode="auto">
          <a:xfrm>
            <a:off x="305067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Список используемой литературы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9" name="Google Shape;289;p14"/>
          <p:cNvSpPr/>
          <p:nvPr/>
        </p:nvSpPr>
        <p:spPr bwMode="auto"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 bwMode="auto">
          <a:xfrm>
            <a:off x="463818" y="49798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 bwMode="auto">
          <a:xfrm>
            <a:off x="305067" y="1952884"/>
            <a:ext cx="9825000" cy="48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1.1.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1.2.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1.3.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1.4.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1.5.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1.6.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1.7.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1.8.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1.9. Гит.docx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457200" lvl="0" indent="0" algn="just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 bwMode="auto">
          <a:xfrm>
            <a:off x="305067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Приложения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7" name="Google Shape;297;g2c00a3e1a9a_0_23"/>
          <p:cNvSpPr/>
          <p:nvPr/>
        </p:nvSpPr>
        <p:spPr bwMode="auto"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 bwMode="auto"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Содержание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53" name="Google Shape;153;p2"/>
          <p:cNvSpPr txBox="1"/>
          <p:nvPr/>
        </p:nvSpPr>
        <p:spPr bwMode="auto">
          <a:xfrm>
            <a:off x="397655" y="1989259"/>
            <a:ext cx="9687299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1.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Ознакомление с инструментальными средствами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3.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Сбор информации об объекте практики и анализ содержания источников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4.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5.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 bwMode="auto"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104300" tIns="52150" rIns="104300" bIns="52150" numCol="1" spcCol="0" rtlCol="0" fromWordArt="0" anchor="t" anchorCtr="0" forceAA="0" upright="0" compatLnSpc="0">
            <a:normAutofit/>
          </a:bodyPr>
          <a:lstStyle/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Я, Разумнов Данила Николаевич, проходил учебную практику в лабораторных условиях на базе Университета «Синергия». 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При выполнении индивидуального задания по практике решал(а) кейс № 20 по интеграции</a:t>
            </a:r>
            <a:r>
              <a:rPr lang="ru-RU" sz="15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недвижимости: покупка, продажа, аренда, оценка.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Перед началом практики: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•	Принял участие в организационном собрании по практике.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•	Ознакомил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ся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 с комплектом шаблонов отчетной документации по практике.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Требования к внешнему виду : деловое</a:t>
            </a:r>
            <a:endParaRPr lang="en-US" sz="1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График работы : 9:00 по 18:00</a:t>
            </a:r>
            <a:endParaRPr lang="en-US" sz="1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Круг обязанности : студент </a:t>
            </a:r>
            <a:endParaRPr lang="en-US" sz="1400" b="0" i="0" u="none" strike="noStrike" cap="none" spc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76199" indent="0"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Доступ к данным : студент</a:t>
            </a:r>
            <a:endParaRPr lang="en-US" sz="1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endParaRPr sz="1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2" name="Google Shape;162;p3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 bwMode="auto"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Организационный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 bwMode="auto">
          <a:xfrm>
            <a:off x="286313" y="814573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Правила внутреннего распорядка, правила и нормы охраны труда, 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3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техники безопасности при работе с вычислительной техникой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 bwMode="auto">
          <a:xfrm>
            <a:off x="424024" y="342510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Подготовительный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 bwMode="auto"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 bwMode="auto"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Ознакомление с ПО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0" name="Google Shape;170;g202f423d887_0_0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0891119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995060" y="2661654"/>
            <a:ext cx="5291564" cy="4167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 bwMode="auto">
          <a:xfrm>
            <a:off x="424024" y="415964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Исследовательский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 bwMode="auto">
          <a:xfrm>
            <a:off x="286324" y="185127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ru-RU" sz="18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Я спроектировал организационную структуру и описал процессы, связанные с недвижимостью: покупкой, продажей, арендой и оценкой.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Сбор информации об объекте практики и анализ содержания источников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9" name="Google Shape;179;g202f423d887_0_12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4463727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931952" y="2451893"/>
            <a:ext cx="6584571" cy="2866799"/>
          </a:xfrm>
          <a:prstGeom prst="rect">
            <a:avLst/>
          </a:prstGeom>
        </p:spPr>
      </p:pic>
      <p:pic>
        <p:nvPicPr>
          <p:cNvPr id="1798939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789" y="3190875"/>
            <a:ext cx="4177284" cy="1291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186" name="Google Shape;186;p5"/>
          <p:cNvSpPr txBox="1"/>
          <p:nvPr/>
        </p:nvSpPr>
        <p:spPr bwMode="auto">
          <a:xfrm>
            <a:off x="269443" y="1899815"/>
            <a:ext cx="10032355" cy="7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 Продемонстрирововал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репозитория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коммита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последнего изменения.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7" name="Google Shape;187;p5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471614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3777" y="2692400"/>
            <a:ext cx="4895850" cy="952500"/>
          </a:xfrm>
          <a:prstGeom prst="rect">
            <a:avLst/>
          </a:prstGeom>
        </p:spPr>
      </p:pic>
      <p:pic>
        <p:nvPicPr>
          <p:cNvPr id="14295294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99978" y="3941762"/>
            <a:ext cx="5243920" cy="568478"/>
          </a:xfrm>
          <a:prstGeom prst="rect">
            <a:avLst/>
          </a:prstGeom>
        </p:spPr>
      </p:pic>
      <p:pic>
        <p:nvPicPr>
          <p:cNvPr id="16773719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27046" y="4781550"/>
            <a:ext cx="344805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 bwMode="auto">
          <a:xfrm>
            <a:off x="368272" y="1885675"/>
            <a:ext cx="9917268" cy="7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 продемонстрировал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скриншоты истории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коммитов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вашего проекта,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алиасов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и удаление тега.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312670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7518" y="2498426"/>
            <a:ext cx="4392000" cy="3861931"/>
          </a:xfrm>
          <a:prstGeom prst="rect">
            <a:avLst/>
          </a:prstGeom>
        </p:spPr>
      </p:pic>
      <p:pic>
        <p:nvPicPr>
          <p:cNvPr id="1944602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99518" y="2207913"/>
            <a:ext cx="3333750" cy="581025"/>
          </a:xfrm>
          <a:prstGeom prst="rect">
            <a:avLst/>
          </a:prstGeom>
        </p:spPr>
      </p:pic>
      <p:pic>
        <p:nvPicPr>
          <p:cNvPr id="12969533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99518" y="2788938"/>
            <a:ext cx="5108143" cy="1469118"/>
          </a:xfrm>
          <a:prstGeom prst="rect">
            <a:avLst/>
          </a:prstGeom>
        </p:spPr>
      </p:pic>
      <p:pic>
        <p:nvPicPr>
          <p:cNvPr id="17009987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930558" y="4258057"/>
            <a:ext cx="5209190" cy="2350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 bwMode="auto">
          <a:xfrm>
            <a:off x="368272" y="1845425"/>
            <a:ext cx="9933698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 продемонстрировал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 файла конфигурации.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649352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287040" y="2743200"/>
            <a:ext cx="3849764" cy="378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 bwMode="auto">
          <a:xfrm>
            <a:off x="368272" y="1923277"/>
            <a:ext cx="10037910" cy="7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 Продемонстрировал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style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, разрешения конфликтов.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285596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9443" y="2631276"/>
            <a:ext cx="3305175" cy="1847850"/>
          </a:xfrm>
          <a:prstGeom prst="rect">
            <a:avLst/>
          </a:prstGeom>
        </p:spPr>
      </p:pic>
      <p:pic>
        <p:nvPicPr>
          <p:cNvPr id="6613902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57624" y="2631277"/>
            <a:ext cx="4600575" cy="1800225"/>
          </a:xfrm>
          <a:prstGeom prst="rect">
            <a:avLst/>
          </a:prstGeom>
        </p:spPr>
      </p:pic>
      <p:pic>
        <p:nvPicPr>
          <p:cNvPr id="11911898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47925" y="4431501"/>
            <a:ext cx="5043487" cy="215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Произвольный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subject/>
  <dc:creator>Катя</dc:creator>
  <cp:keywords/>
  <dc:description/>
  <dc:identifier/>
  <dc:language/>
  <cp:lastModifiedBy>Данила Разумнов</cp:lastModifiedBy>
  <cp:revision>13</cp:revision>
  <dcterms:created xsi:type="dcterms:W3CDTF">2020-03-27T22:15:06Z</dcterms:created>
  <dcterms:modified xsi:type="dcterms:W3CDTF">2025-06-07T11:09:24Z</dcterms:modified>
  <cp:category/>
  <cp:contentStatus/>
  <cp:version/>
</cp:coreProperties>
</file>