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8">
  <p:sldMasterIdLst>
    <p:sldMasterId id="2147483648" r:id="rId1"/>
    <p:sldMasterId id="2147483660" r:id="rId2"/>
    <p:sldMasterId id="2147483675" r:id="rId3"/>
  </p:sldMasterIdLst>
  <p:sldIdLst>
    <p:sldId id="388" r:id="rId4"/>
    <p:sldId id="394" r:id="rId5"/>
    <p:sldId id="392" r:id="rId6"/>
    <p:sldId id="393" r:id="rId7"/>
    <p:sldId id="395" r:id="rId8"/>
    <p:sldId id="414" r:id="rId9"/>
    <p:sldId id="396" r:id="rId10"/>
    <p:sldId id="400" r:id="rId11"/>
    <p:sldId id="401" r:id="rId12"/>
    <p:sldId id="402" r:id="rId13"/>
    <p:sldId id="397" r:id="rId14"/>
    <p:sldId id="403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398" r:id="rId24"/>
    <p:sldId id="412" r:id="rId25"/>
    <p:sldId id="413" r:id="rId26"/>
    <p:sldId id="39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9933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4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27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85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4232" y="1"/>
            <a:ext cx="12215284" cy="191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33"/>
          </a:p>
        </p:txBody>
      </p:sp>
    </p:spTree>
    <p:extLst>
      <p:ext uri="{BB962C8B-B14F-4D97-AF65-F5344CB8AC3E}">
        <p14:creationId xmlns:p14="http://schemas.microsoft.com/office/powerpoint/2010/main" val="51308409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62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05"/>
            </a:lvl1pPr>
            <a:lvl2pPr marL="354769" indent="0" algn="ctr">
              <a:buNone/>
              <a:defRPr sz="1542"/>
            </a:lvl2pPr>
            <a:lvl3pPr marL="709539" indent="0" algn="ctr">
              <a:buNone/>
              <a:defRPr sz="1361"/>
            </a:lvl3pPr>
            <a:lvl4pPr marL="1064308" indent="0" algn="ctr">
              <a:buNone/>
              <a:defRPr sz="1270"/>
            </a:lvl4pPr>
            <a:lvl5pPr marL="1419078" indent="0" algn="ctr">
              <a:buNone/>
              <a:defRPr sz="1270"/>
            </a:lvl5pPr>
            <a:lvl6pPr marL="1773847" indent="0" algn="ctr">
              <a:buNone/>
              <a:defRPr sz="1270"/>
            </a:lvl6pPr>
            <a:lvl7pPr marL="2128617" indent="0" algn="ctr">
              <a:buNone/>
              <a:defRPr sz="1270"/>
            </a:lvl7pPr>
            <a:lvl8pPr marL="2483386" indent="0" algn="ctr">
              <a:buNone/>
              <a:defRPr sz="1270"/>
            </a:lvl8pPr>
            <a:lvl9pPr marL="2838155" indent="0" algn="ctr">
              <a:buNone/>
              <a:defRPr sz="127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178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856" y="254806"/>
            <a:ext cx="1724347" cy="25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856" y="254806"/>
            <a:ext cx="1724347" cy="25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80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4626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1" cy="1500187"/>
          </a:xfrm>
        </p:spPr>
        <p:txBody>
          <a:bodyPr/>
          <a:lstStyle>
            <a:lvl1pPr marL="0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1pPr>
            <a:lvl2pPr marL="354769" indent="0">
              <a:buNone/>
              <a:defRPr sz="1542">
                <a:solidFill>
                  <a:schemeClr val="tx1">
                    <a:tint val="75000"/>
                  </a:schemeClr>
                </a:solidFill>
              </a:defRPr>
            </a:lvl2pPr>
            <a:lvl3pPr marL="709539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3pPr>
            <a:lvl4pPr marL="1064308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419078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177384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12861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48338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283815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35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33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1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54769" indent="0">
              <a:buNone/>
              <a:defRPr sz="1542" b="1"/>
            </a:lvl2pPr>
            <a:lvl3pPr marL="709539" indent="0">
              <a:buNone/>
              <a:defRPr sz="1361" b="1"/>
            </a:lvl3pPr>
            <a:lvl4pPr marL="1064308" indent="0">
              <a:buNone/>
              <a:defRPr sz="1270" b="1"/>
            </a:lvl4pPr>
            <a:lvl5pPr marL="1419078" indent="0">
              <a:buNone/>
              <a:defRPr sz="1270" b="1"/>
            </a:lvl5pPr>
            <a:lvl6pPr marL="1773847" indent="0">
              <a:buNone/>
              <a:defRPr sz="1270" b="1"/>
            </a:lvl6pPr>
            <a:lvl7pPr marL="2128617" indent="0">
              <a:buNone/>
              <a:defRPr sz="1270" b="1"/>
            </a:lvl7pPr>
            <a:lvl8pPr marL="2483386" indent="0">
              <a:buNone/>
              <a:defRPr sz="1270" b="1"/>
            </a:lvl8pPr>
            <a:lvl9pPr marL="2838155" indent="0">
              <a:buNone/>
              <a:defRPr sz="127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05" b="1"/>
            </a:lvl1pPr>
            <a:lvl2pPr marL="354769" indent="0">
              <a:buNone/>
              <a:defRPr sz="1542" b="1"/>
            </a:lvl2pPr>
            <a:lvl3pPr marL="709539" indent="0">
              <a:buNone/>
              <a:defRPr sz="1361" b="1"/>
            </a:lvl3pPr>
            <a:lvl4pPr marL="1064308" indent="0">
              <a:buNone/>
              <a:defRPr sz="1270" b="1"/>
            </a:lvl4pPr>
            <a:lvl5pPr marL="1419078" indent="0">
              <a:buNone/>
              <a:defRPr sz="1270" b="1"/>
            </a:lvl5pPr>
            <a:lvl6pPr marL="1773847" indent="0">
              <a:buNone/>
              <a:defRPr sz="1270" b="1"/>
            </a:lvl6pPr>
            <a:lvl7pPr marL="2128617" indent="0">
              <a:buNone/>
              <a:defRPr sz="1270" b="1"/>
            </a:lvl7pPr>
            <a:lvl8pPr marL="2483386" indent="0">
              <a:buNone/>
              <a:defRPr sz="1270" b="1"/>
            </a:lvl8pPr>
            <a:lvl9pPr marL="2838155" indent="0">
              <a:buNone/>
              <a:defRPr sz="127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915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285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326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244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49"/>
            </a:lvl1pPr>
            <a:lvl2pPr>
              <a:defRPr sz="2177"/>
            </a:lvl2pPr>
            <a:lvl3pPr>
              <a:defRPr sz="1905"/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270"/>
            </a:lvl1pPr>
            <a:lvl2pPr marL="354769" indent="0">
              <a:buNone/>
              <a:defRPr sz="1088"/>
            </a:lvl2pPr>
            <a:lvl3pPr marL="709539" indent="0">
              <a:buNone/>
              <a:defRPr sz="907"/>
            </a:lvl3pPr>
            <a:lvl4pPr marL="1064308" indent="0">
              <a:buNone/>
              <a:defRPr sz="816"/>
            </a:lvl4pPr>
            <a:lvl5pPr marL="1419078" indent="0">
              <a:buNone/>
              <a:defRPr sz="816"/>
            </a:lvl5pPr>
            <a:lvl6pPr marL="1773847" indent="0">
              <a:buNone/>
              <a:defRPr sz="816"/>
            </a:lvl6pPr>
            <a:lvl7pPr marL="2128617" indent="0">
              <a:buNone/>
              <a:defRPr sz="816"/>
            </a:lvl7pPr>
            <a:lvl8pPr marL="2483386" indent="0">
              <a:buNone/>
              <a:defRPr sz="816"/>
            </a:lvl8pPr>
            <a:lvl9pPr marL="2838155" indent="0">
              <a:buNone/>
              <a:defRPr sz="81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9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2449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49"/>
            </a:lvl1pPr>
            <a:lvl2pPr marL="354769" indent="0">
              <a:buNone/>
              <a:defRPr sz="2177"/>
            </a:lvl2pPr>
            <a:lvl3pPr marL="709539" indent="0">
              <a:buNone/>
              <a:defRPr sz="1905"/>
            </a:lvl3pPr>
            <a:lvl4pPr marL="1064308" indent="0">
              <a:buNone/>
              <a:defRPr sz="1542"/>
            </a:lvl4pPr>
            <a:lvl5pPr marL="1419078" indent="0">
              <a:buNone/>
              <a:defRPr sz="1542"/>
            </a:lvl5pPr>
            <a:lvl6pPr marL="1773847" indent="0">
              <a:buNone/>
              <a:defRPr sz="1542"/>
            </a:lvl6pPr>
            <a:lvl7pPr marL="2128617" indent="0">
              <a:buNone/>
              <a:defRPr sz="1542"/>
            </a:lvl7pPr>
            <a:lvl8pPr marL="2483386" indent="0">
              <a:buNone/>
              <a:defRPr sz="1542"/>
            </a:lvl8pPr>
            <a:lvl9pPr marL="2838155" indent="0">
              <a:buNone/>
              <a:defRPr sz="1542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270"/>
            </a:lvl1pPr>
            <a:lvl2pPr marL="354769" indent="0">
              <a:buNone/>
              <a:defRPr sz="1088"/>
            </a:lvl2pPr>
            <a:lvl3pPr marL="709539" indent="0">
              <a:buNone/>
              <a:defRPr sz="907"/>
            </a:lvl3pPr>
            <a:lvl4pPr marL="1064308" indent="0">
              <a:buNone/>
              <a:defRPr sz="816"/>
            </a:lvl4pPr>
            <a:lvl5pPr marL="1419078" indent="0">
              <a:buNone/>
              <a:defRPr sz="816"/>
            </a:lvl5pPr>
            <a:lvl6pPr marL="1773847" indent="0">
              <a:buNone/>
              <a:defRPr sz="816"/>
            </a:lvl6pPr>
            <a:lvl7pPr marL="2128617" indent="0">
              <a:buNone/>
              <a:defRPr sz="816"/>
            </a:lvl7pPr>
            <a:lvl8pPr marL="2483386" indent="0">
              <a:buNone/>
              <a:defRPr sz="816"/>
            </a:lvl8pPr>
            <a:lvl9pPr marL="2838155" indent="0">
              <a:buNone/>
              <a:defRPr sz="816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329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241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232" y="1"/>
            <a:ext cx="12215284" cy="191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33"/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-4232" y="1"/>
            <a:ext cx="12215284" cy="191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33"/>
          </a:p>
        </p:txBody>
      </p:sp>
    </p:spTree>
    <p:extLst>
      <p:ext uri="{BB962C8B-B14F-4D97-AF65-F5344CB8AC3E}">
        <p14:creationId xmlns:p14="http://schemas.microsoft.com/office/powerpoint/2010/main" val="79207730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4232" y="1"/>
            <a:ext cx="12215284" cy="191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33"/>
          </a:p>
        </p:txBody>
      </p:sp>
    </p:spTree>
    <p:extLst>
      <p:ext uri="{BB962C8B-B14F-4D97-AF65-F5344CB8AC3E}">
        <p14:creationId xmlns:p14="http://schemas.microsoft.com/office/powerpoint/2010/main" val="193854563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03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276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8247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80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8759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362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106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8188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033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9338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7124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4232" y="1"/>
            <a:ext cx="12215284" cy="1916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1633"/>
          </a:p>
        </p:txBody>
      </p:sp>
    </p:spTree>
    <p:extLst>
      <p:ext uri="{BB962C8B-B14F-4D97-AF65-F5344CB8AC3E}">
        <p14:creationId xmlns:p14="http://schemas.microsoft.com/office/powerpoint/2010/main" val="7500527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1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1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9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6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33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B0CA2-EE7C-4F21-BC99-1B7BC45BB5BA}" type="datetimeFigureOut">
              <a:rPr lang="ru-RU" smtClean="0"/>
              <a:pPr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1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9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B95CB-C0AE-4384-84F4-5E78CCE15AA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93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709539" rtl="0" eaLnBrk="1" latinLnBrk="0" hangingPunct="1">
        <a:lnSpc>
          <a:spcPct val="90000"/>
        </a:lnSpc>
        <a:spcBef>
          <a:spcPct val="0"/>
        </a:spcBef>
        <a:buNone/>
        <a:defRPr sz="3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385" indent="-177385" algn="l" defTabSz="709539" rtl="0" eaLnBrk="1" latinLnBrk="0" hangingPunct="1">
        <a:lnSpc>
          <a:spcPct val="90000"/>
        </a:lnSpc>
        <a:spcBef>
          <a:spcPts val="776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32154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886924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542" kern="1200">
          <a:solidFill>
            <a:schemeClr val="tx1"/>
          </a:solidFill>
          <a:latin typeface="+mn-lt"/>
          <a:ea typeface="+mn-ea"/>
          <a:cs typeface="+mn-cs"/>
        </a:defRPr>
      </a:lvl3pPr>
      <a:lvl4pPr marL="1241693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596462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951232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306001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660771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3015540" indent="-177385" algn="l" defTabSz="709539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1pPr>
      <a:lvl2pPr marL="354769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2pPr>
      <a:lvl3pPr marL="709539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3pPr>
      <a:lvl4pPr marL="1064308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4pPr>
      <a:lvl5pPr marL="1419078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5pPr>
      <a:lvl6pPr marL="1773847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6pPr>
      <a:lvl7pPr marL="2128617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483386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838155" algn="l" defTabSz="709539" rtl="0" eaLnBrk="1" latinLnBrk="0" hangingPunct="1"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D2BB-EAE1-4B4D-89EF-DD27CEEF98F1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5E497-08D2-4EBC-A7C2-0C46FF2FF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811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246589" y="1861545"/>
            <a:ext cx="9730904" cy="3524698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rtlCol="0" anchor="ctr"/>
          <a:lstStyle/>
          <a:p>
            <a:pPr algn="ctr" defTabSz="946052"/>
            <a:endParaRPr lang="ru-RU" sz="1905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20187" y="1896030"/>
            <a:ext cx="9257305" cy="3327182"/>
          </a:xfrm>
          <a:prstGeom prst="rect">
            <a:avLst/>
          </a:prstGeom>
          <a:noFill/>
          <a:ln>
            <a:noFill/>
          </a:ln>
        </p:spPr>
        <p:txBody>
          <a:bodyPr wrap="square" lIns="94605" tIns="47302" rIns="94605" bIns="47302" anchor="ctr">
            <a:spAutoFit/>
          </a:bodyPr>
          <a:lstStyle/>
          <a:p>
            <a:pPr defTabSz="946052">
              <a:defRPr/>
            </a:pPr>
            <a:r>
              <a:rPr lang="ru-RU" sz="3000" b="1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Методическое обеспечение разработки комплекта оценочных материалов по дисциплинам в соответствии с рабочими программами дисциплин по направлениям высшего образования (бакалавриат, специалитет, магистратура)</a:t>
            </a:r>
            <a:endParaRPr lang="en-US" sz="3000" b="1" dirty="0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46589" y="3559621"/>
            <a:ext cx="137400" cy="1208916"/>
          </a:xfrm>
          <a:prstGeom prst="rect">
            <a:avLst/>
          </a:prstGeom>
          <a:solidFill>
            <a:srgbClr val="EB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rtlCol="0" anchor="ctr"/>
          <a:lstStyle/>
          <a:p>
            <a:pPr algn="ctr" defTabSz="946052"/>
            <a:endParaRPr lang="ru-RU" sz="1905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64" y="688654"/>
            <a:ext cx="2836502" cy="51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7C7EFF-C1BB-4BDB-9EFF-C0675C40B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898" y="6039349"/>
            <a:ext cx="1450974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5206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D631F5-A7F0-44A5-88EA-139D33B5DE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48" t="17143" r="31905" b="23598"/>
          <a:stretch/>
        </p:blipFill>
        <p:spPr>
          <a:xfrm>
            <a:off x="6931522" y="2335298"/>
            <a:ext cx="5057278" cy="439933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9457356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ОЦЕНИВАНИЯ РЕЗУЛЬТАТОВ ОБУЧЕНИЯ ПО ВИДАМ КОНТРОЛЯ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D2743B-5C8C-4878-A567-077FF0942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6" t="17567" r="33215" b="34815"/>
          <a:stretch/>
        </p:blipFill>
        <p:spPr>
          <a:xfrm>
            <a:off x="254229" y="1074056"/>
            <a:ext cx="6609006" cy="5427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579EC1-DE2D-4744-ACBE-D5259B08F172}"/>
              </a:ext>
            </a:extLst>
          </p:cNvPr>
          <p:cNvSpPr txBox="1"/>
          <p:nvPr/>
        </p:nvSpPr>
        <p:spPr>
          <a:xfrm>
            <a:off x="6863235" y="1078108"/>
            <a:ext cx="5254171" cy="110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компетенции и код планируемых результатов обучения в разделе 3 КОМ соответствуют разделу 2 КОМ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15123"/>
            <a:ext cx="1129070" cy="63569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FFC44D-1EAE-4957-9554-6908D4E16463}"/>
              </a:ext>
            </a:extLst>
          </p:cNvPr>
          <p:cNvSpPr/>
          <p:nvPr/>
        </p:nvSpPr>
        <p:spPr>
          <a:xfrm>
            <a:off x="2973762" y="1497132"/>
            <a:ext cx="1815952" cy="45809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Равно 8">
            <a:extLst>
              <a:ext uri="{FF2B5EF4-FFF2-40B4-BE49-F238E27FC236}">
                <a16:creationId xmlns:a16="http://schemas.microsoft.com/office/drawing/2014/main" id="{D8987FBB-F200-4C7D-9045-8515F5DB9B5C}"/>
              </a:ext>
            </a:extLst>
          </p:cNvPr>
          <p:cNvSpPr/>
          <p:nvPr/>
        </p:nvSpPr>
        <p:spPr>
          <a:xfrm>
            <a:off x="6058976" y="3899268"/>
            <a:ext cx="1016000" cy="63569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46317E-181A-4C39-8AFB-1889853B3667}"/>
              </a:ext>
            </a:extLst>
          </p:cNvPr>
          <p:cNvSpPr/>
          <p:nvPr/>
        </p:nvSpPr>
        <p:spPr>
          <a:xfrm>
            <a:off x="7961916" y="3106057"/>
            <a:ext cx="389984" cy="35664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2A8550-C9D0-40F0-A488-F8091FB77C74}"/>
              </a:ext>
            </a:extLst>
          </p:cNvPr>
          <p:cNvSpPr/>
          <p:nvPr/>
        </p:nvSpPr>
        <p:spPr>
          <a:xfrm>
            <a:off x="9157454" y="3106057"/>
            <a:ext cx="2145009" cy="36285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21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74C45-60DF-423D-9458-FE1679A54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7" t="17778" r="35238" b="7301"/>
          <a:stretch/>
        </p:blipFill>
        <p:spPr>
          <a:xfrm>
            <a:off x="89318" y="774070"/>
            <a:ext cx="4639494" cy="597370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06" y="0"/>
            <a:ext cx="1094681" cy="61633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8775185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Текущий контроль успеваемости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4949528" y="1169299"/>
            <a:ext cx="6763656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4.1 «Текущий контроль успеваемости» соответствует разделу 3 «Распределение оценивания результатов обучения по видам контроля» КОМ в части:</a:t>
            </a:r>
          </a:p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наименования тем</a:t>
            </a:r>
          </a:p>
          <a:p>
            <a:pPr algn="ctr"/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форм текущего контроля успеваемости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компетенции и кода планируемых результатов обучения по дисциплине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A12ADAF-E95A-4356-932F-E9E6D374C7CF}"/>
              </a:ext>
            </a:extLst>
          </p:cNvPr>
          <p:cNvSpPr/>
          <p:nvPr/>
        </p:nvSpPr>
        <p:spPr>
          <a:xfrm>
            <a:off x="3210638" y="2780032"/>
            <a:ext cx="1361362" cy="6356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7C660C8-6F4E-4253-86AB-8415B14FC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166" t="17567" r="33215" b="54174"/>
          <a:stretch/>
        </p:blipFill>
        <p:spPr>
          <a:xfrm>
            <a:off x="5053317" y="3429000"/>
            <a:ext cx="6609006" cy="3220759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C29700A-D993-4AEF-B277-6DD7475B278F}"/>
              </a:ext>
            </a:extLst>
          </p:cNvPr>
          <p:cNvSpPr/>
          <p:nvPr/>
        </p:nvSpPr>
        <p:spPr>
          <a:xfrm>
            <a:off x="7858664" y="3885752"/>
            <a:ext cx="1677222" cy="286202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A3E179E-2EAA-4469-AB22-364E014156D8}"/>
              </a:ext>
            </a:extLst>
          </p:cNvPr>
          <p:cNvSpPr/>
          <p:nvPr/>
        </p:nvSpPr>
        <p:spPr>
          <a:xfrm>
            <a:off x="310034" y="1222133"/>
            <a:ext cx="4261966" cy="3454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A3CD4F7-559C-41F7-B24D-F11E23EBD99A}"/>
              </a:ext>
            </a:extLst>
          </p:cNvPr>
          <p:cNvSpPr/>
          <p:nvPr/>
        </p:nvSpPr>
        <p:spPr>
          <a:xfrm>
            <a:off x="926812" y="3885752"/>
            <a:ext cx="2883109" cy="22361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486173D-31CC-4305-8F87-FB56CED03A1D}"/>
              </a:ext>
            </a:extLst>
          </p:cNvPr>
          <p:cNvSpPr/>
          <p:nvPr/>
        </p:nvSpPr>
        <p:spPr>
          <a:xfrm>
            <a:off x="5297713" y="3885750"/>
            <a:ext cx="2488769" cy="2862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449C48-D078-48B1-AE73-06D8F907B903}"/>
              </a:ext>
            </a:extLst>
          </p:cNvPr>
          <p:cNvSpPr/>
          <p:nvPr/>
        </p:nvSpPr>
        <p:spPr>
          <a:xfrm>
            <a:off x="111703" y="1860762"/>
            <a:ext cx="555954" cy="2144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F5B2B93-B029-441A-95A7-E52CA4DDE6D6}"/>
              </a:ext>
            </a:extLst>
          </p:cNvPr>
          <p:cNvSpPr/>
          <p:nvPr/>
        </p:nvSpPr>
        <p:spPr>
          <a:xfrm>
            <a:off x="222883" y="3193168"/>
            <a:ext cx="555954" cy="2144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556E340-1007-4331-A8FB-419BD959FA2F}"/>
              </a:ext>
            </a:extLst>
          </p:cNvPr>
          <p:cNvSpPr/>
          <p:nvPr/>
        </p:nvSpPr>
        <p:spPr>
          <a:xfrm>
            <a:off x="132267" y="4418351"/>
            <a:ext cx="555954" cy="214446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F5A84E30-289E-4BA4-AF64-9ABB0994F4A2}"/>
              </a:ext>
            </a:extLst>
          </p:cNvPr>
          <p:cNvSpPr/>
          <p:nvPr/>
        </p:nvSpPr>
        <p:spPr>
          <a:xfrm>
            <a:off x="132267" y="5499237"/>
            <a:ext cx="1376787" cy="3454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AA3C56-5E7A-47B6-A604-9F248F624D50}"/>
              </a:ext>
            </a:extLst>
          </p:cNvPr>
          <p:cNvSpPr/>
          <p:nvPr/>
        </p:nvSpPr>
        <p:spPr>
          <a:xfrm>
            <a:off x="9587292" y="3885750"/>
            <a:ext cx="2065180" cy="286202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16F6183-E757-45EC-94F9-5714AFF36670}"/>
              </a:ext>
            </a:extLst>
          </p:cNvPr>
          <p:cNvSpPr/>
          <p:nvPr/>
        </p:nvSpPr>
        <p:spPr>
          <a:xfrm>
            <a:off x="1569728" y="2717631"/>
            <a:ext cx="871289" cy="6356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8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74C45-60DF-423D-9458-FE1679A54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7" t="17778" r="35238" b="7301"/>
          <a:stretch/>
        </p:blipFill>
        <p:spPr>
          <a:xfrm>
            <a:off x="89318" y="774070"/>
            <a:ext cx="4639494" cy="597370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06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4966141" y="992067"/>
            <a:ext cx="676365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4.1 также соответствует разделу 2 «Результаты освоения дисциплины, подлежащие проверке» КОМ в части:</a:t>
            </a:r>
          </a:p>
          <a:p>
            <a:pPr algn="ctr"/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кода индикатора достижения компетенции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34F39FB-8339-41FD-81BC-4F30761EDA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48" t="17143" r="31905" b="23598"/>
          <a:stretch/>
        </p:blipFill>
        <p:spPr>
          <a:xfrm>
            <a:off x="5596207" y="2255549"/>
            <a:ext cx="5164065" cy="4492225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CA79DD1-5194-4906-917B-06A57EC987C5}"/>
              </a:ext>
            </a:extLst>
          </p:cNvPr>
          <p:cNvSpPr/>
          <p:nvPr/>
        </p:nvSpPr>
        <p:spPr>
          <a:xfrm>
            <a:off x="2409371" y="2793304"/>
            <a:ext cx="928916" cy="6356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C13488B-BBB3-4704-BBBD-8CA2463E6853}"/>
              </a:ext>
            </a:extLst>
          </p:cNvPr>
          <p:cNvSpPr/>
          <p:nvPr/>
        </p:nvSpPr>
        <p:spPr>
          <a:xfrm>
            <a:off x="6995886" y="3033486"/>
            <a:ext cx="852066" cy="371428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239D497-F50E-4E99-8ABC-013202FAE76D}"/>
              </a:ext>
            </a:extLst>
          </p:cNvPr>
          <p:cNvSpPr txBox="1">
            <a:spLocks/>
          </p:cNvSpPr>
          <p:nvPr/>
        </p:nvSpPr>
        <p:spPr>
          <a:xfrm>
            <a:off x="2540071" y="168505"/>
            <a:ext cx="8775185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Текущий контроль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300464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74C45-60DF-423D-9458-FE1679A54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47" t="17778" r="35238" b="7301"/>
          <a:stretch/>
        </p:blipFill>
        <p:spPr>
          <a:xfrm>
            <a:off x="89318" y="774070"/>
            <a:ext cx="4639494" cy="597370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806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4980655" y="1666964"/>
            <a:ext cx="6763656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Текущей контроль успеваемости должен содержать все оценочные средства, указанные в разделе 3 «Распределение оценивания результатов обучения по видам контроля» КОМ, сопровождаемыми соответствующими заданиями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8F8AC8D-027D-4C13-B3EA-B21B67A37C6F}"/>
              </a:ext>
            </a:extLst>
          </p:cNvPr>
          <p:cNvSpPr/>
          <p:nvPr/>
        </p:nvSpPr>
        <p:spPr>
          <a:xfrm>
            <a:off x="89317" y="1988457"/>
            <a:ext cx="4639493" cy="75013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A554E-9DEE-483F-B727-59A0B98246E7}"/>
              </a:ext>
            </a:extLst>
          </p:cNvPr>
          <p:cNvSpPr txBox="1"/>
          <p:nvPr/>
        </p:nvSpPr>
        <p:spPr>
          <a:xfrm>
            <a:off x="4980655" y="3428501"/>
            <a:ext cx="6763656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по оценочным средствам для текущего контроля успеваемости должны быть полными по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каждой теме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дисциплины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5FE2F33-E976-4E18-A358-A3FB2A01F011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Текущий контроль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20439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D399B82-D6C5-4C11-B71E-D11883AC8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0" t="17990" r="34286" b="34391"/>
          <a:stretch/>
        </p:blipFill>
        <p:spPr>
          <a:xfrm>
            <a:off x="357761" y="1248922"/>
            <a:ext cx="5998216" cy="560907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9216" y="6066972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6872527" y="4653135"/>
            <a:ext cx="506976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задания должны быть разработаны по каждой пройденной теме в рамках дисциплины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9567D-00CC-44D9-9202-4BF75C600081}"/>
              </a:ext>
            </a:extLst>
          </p:cNvPr>
          <p:cNvSpPr txBox="1"/>
          <p:nvPr/>
        </p:nvSpPr>
        <p:spPr>
          <a:xfrm>
            <a:off x="6872527" y="2349826"/>
            <a:ext cx="5069764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тестовых заданий закрытого типа - это задание на выбор правильного ответа (одного или нескольких) из предложенных вариантов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9FA9CE0-83B1-463C-8D7D-11AB127D773C}"/>
              </a:ext>
            </a:extLst>
          </p:cNvPr>
          <p:cNvSpPr/>
          <p:nvPr/>
        </p:nvSpPr>
        <p:spPr>
          <a:xfrm>
            <a:off x="444938" y="1654629"/>
            <a:ext cx="745894" cy="50286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8E75AFF-2B8B-4176-B9E2-751F870BCEF5}"/>
              </a:ext>
            </a:extLst>
          </p:cNvPr>
          <p:cNvSpPr/>
          <p:nvPr/>
        </p:nvSpPr>
        <p:spPr>
          <a:xfrm>
            <a:off x="3759199" y="2358572"/>
            <a:ext cx="600752" cy="19708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2E395FA-996E-4C4D-996E-E2E64FE9145C}"/>
              </a:ext>
            </a:extLst>
          </p:cNvPr>
          <p:cNvSpPr/>
          <p:nvPr/>
        </p:nvSpPr>
        <p:spPr>
          <a:xfrm>
            <a:off x="3759199" y="4545593"/>
            <a:ext cx="600752" cy="98697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86971-1C23-46B4-ACE4-5CF7249BA619}"/>
              </a:ext>
            </a:extLst>
          </p:cNvPr>
          <p:cNvSpPr txBox="1"/>
          <p:nvPr/>
        </p:nvSpPr>
        <p:spPr>
          <a:xfrm>
            <a:off x="6872527" y="3780636"/>
            <a:ext cx="5069764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ответов на тестовые задания закрытого типа должно быть не менее 4.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D608115D-630C-4BFF-AC2F-285485E961B4}"/>
              </a:ext>
            </a:extLst>
          </p:cNvPr>
          <p:cNvSpPr/>
          <p:nvPr/>
        </p:nvSpPr>
        <p:spPr>
          <a:xfrm>
            <a:off x="1543637" y="3275423"/>
            <a:ext cx="1417278" cy="338634"/>
          </a:xfrm>
          <a:prstGeom prst="wedgeRectCallout">
            <a:avLst>
              <a:gd name="adj1" fmla="val 21092"/>
              <a:gd name="adj2" fmla="val -139694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471544A3-ABD7-46ED-AEEB-C790026DBB70}"/>
              </a:ext>
            </a:extLst>
          </p:cNvPr>
          <p:cNvSpPr/>
          <p:nvPr/>
        </p:nvSpPr>
        <p:spPr>
          <a:xfrm>
            <a:off x="1423118" y="5114800"/>
            <a:ext cx="1733595" cy="338634"/>
          </a:xfrm>
          <a:prstGeom prst="wedgeRectCallout">
            <a:avLst>
              <a:gd name="adj1" fmla="val 15681"/>
              <a:gd name="adj2" fmla="val -23791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ПРАВИЛЬНО</a:t>
            </a:r>
          </a:p>
        </p:txBody>
      </p:sp>
      <p:sp>
        <p:nvSpPr>
          <p:cNvPr id="21" name="Знак умножения 20">
            <a:extLst>
              <a:ext uri="{FF2B5EF4-FFF2-40B4-BE49-F238E27FC236}">
                <a16:creationId xmlns:a16="http://schemas.microsoft.com/office/drawing/2014/main" id="{52C67414-9A72-4ACD-B11B-407E6C8725FC}"/>
              </a:ext>
            </a:extLst>
          </p:cNvPr>
          <p:cNvSpPr/>
          <p:nvPr/>
        </p:nvSpPr>
        <p:spPr>
          <a:xfrm>
            <a:off x="2403612" y="3833827"/>
            <a:ext cx="1074058" cy="67027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1464503-A18A-486A-ABC2-E06FC3B3A7CA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89994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Обязательные тестовые задания для проведения текущего контроля успеваемости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45DB5B-18F1-47AB-AA73-F99D98C9308D}"/>
              </a:ext>
            </a:extLst>
          </p:cNvPr>
          <p:cNvSpPr txBox="1"/>
          <p:nvPr/>
        </p:nvSpPr>
        <p:spPr>
          <a:xfrm>
            <a:off x="6919036" y="1257275"/>
            <a:ext cx="5069764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4.2 «Обязательные тестовые задания для проведения текущего контроля успеваемости»</a:t>
            </a:r>
          </a:p>
        </p:txBody>
      </p:sp>
    </p:spTree>
    <p:extLst>
      <p:ext uri="{BB962C8B-B14F-4D97-AF65-F5344CB8AC3E}">
        <p14:creationId xmlns:p14="http://schemas.microsoft.com/office/powerpoint/2010/main" val="109139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C599B7-21BD-4669-87C9-6DA19D7696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61" t="16297" r="35000" b="28466"/>
          <a:stretch/>
        </p:blipFill>
        <p:spPr>
          <a:xfrm>
            <a:off x="246742" y="1024448"/>
            <a:ext cx="5627270" cy="569050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782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5996421" y="5462547"/>
            <a:ext cx="5771450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задания должны быть разработаны по каждой пройденной теме в рамках дисциплины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9567D-00CC-44D9-9202-4BF75C600081}"/>
              </a:ext>
            </a:extLst>
          </p:cNvPr>
          <p:cNvSpPr txBox="1"/>
          <p:nvPr/>
        </p:nvSpPr>
        <p:spPr>
          <a:xfrm>
            <a:off x="6018192" y="1267758"/>
            <a:ext cx="5771450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тестовых заданий на последовательность и установление соответствия: </a:t>
            </a:r>
          </a:p>
          <a:p>
            <a:pPr algn="ctr"/>
            <a:r>
              <a:rPr lang="ru-RU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задание на последовательность - это задание на систематизацию предложенных элементов по какому-либо принципу;</a:t>
            </a:r>
          </a:p>
          <a:p>
            <a:pPr algn="ctr"/>
            <a:r>
              <a:rPr lang="ru-RU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задание на установление соответствия - это задание на определение связей между элементами, входящими в разные множества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9FA9CE0-83B1-463C-8D7D-11AB127D773C}"/>
              </a:ext>
            </a:extLst>
          </p:cNvPr>
          <p:cNvSpPr/>
          <p:nvPr/>
        </p:nvSpPr>
        <p:spPr>
          <a:xfrm>
            <a:off x="590080" y="1567543"/>
            <a:ext cx="600752" cy="51157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8E75AFF-2B8B-4176-B9E2-751F870BCEF5}"/>
              </a:ext>
            </a:extLst>
          </p:cNvPr>
          <p:cNvSpPr/>
          <p:nvPr/>
        </p:nvSpPr>
        <p:spPr>
          <a:xfrm>
            <a:off x="1235229" y="2141071"/>
            <a:ext cx="2088542" cy="15891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86971-1C23-46B4-ACE4-5CF7249BA619}"/>
              </a:ext>
            </a:extLst>
          </p:cNvPr>
          <p:cNvSpPr txBox="1"/>
          <p:nvPr/>
        </p:nvSpPr>
        <p:spPr>
          <a:xfrm>
            <a:off x="6018192" y="3777769"/>
            <a:ext cx="572790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ответов тестовых заданий на последовательность должно быть не менее 4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8C3FB46-C7ED-4D00-80FC-A26FAD9837A7}"/>
              </a:ext>
            </a:extLst>
          </p:cNvPr>
          <p:cNvSpPr/>
          <p:nvPr/>
        </p:nvSpPr>
        <p:spPr>
          <a:xfrm>
            <a:off x="1190831" y="3779205"/>
            <a:ext cx="2132939" cy="290409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79CAAB-B12E-469E-83EC-73BB0AB93CCD}"/>
              </a:ext>
            </a:extLst>
          </p:cNvPr>
          <p:cNvSpPr txBox="1"/>
          <p:nvPr/>
        </p:nvSpPr>
        <p:spPr>
          <a:xfrm>
            <a:off x="6018192" y="4620158"/>
            <a:ext cx="572790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ответов тестовых заданий на установление соответствия должно быть не менее 3</a:t>
            </a:r>
          </a:p>
        </p:txBody>
      </p:sp>
      <p:sp>
        <p:nvSpPr>
          <p:cNvPr id="4" name="Стрелка: вверх 3">
            <a:extLst>
              <a:ext uri="{FF2B5EF4-FFF2-40B4-BE49-F238E27FC236}">
                <a16:creationId xmlns:a16="http://schemas.microsoft.com/office/drawing/2014/main" id="{299A42AC-79D0-4242-90ED-D30D539C7316}"/>
              </a:ext>
            </a:extLst>
          </p:cNvPr>
          <p:cNvSpPr/>
          <p:nvPr/>
        </p:nvSpPr>
        <p:spPr>
          <a:xfrm rot="18504841">
            <a:off x="3475654" y="3053751"/>
            <a:ext cx="163902" cy="3752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id="{4F3F58FC-8BE4-4C52-9EF6-FA548F8E2017}"/>
              </a:ext>
            </a:extLst>
          </p:cNvPr>
          <p:cNvSpPr/>
          <p:nvPr/>
        </p:nvSpPr>
        <p:spPr>
          <a:xfrm rot="18504841">
            <a:off x="3469430" y="4761439"/>
            <a:ext cx="173011" cy="363765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48455E8-1E9C-43E5-A209-EE801E318F47}"/>
              </a:ext>
            </a:extLst>
          </p:cNvPr>
          <p:cNvSpPr txBox="1">
            <a:spLocks/>
          </p:cNvSpPr>
          <p:nvPr/>
        </p:nvSpPr>
        <p:spPr>
          <a:xfrm>
            <a:off x="2574576" y="99983"/>
            <a:ext cx="8775185" cy="89994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Обязательные тестовые задания для проведения текущего контроля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336169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6" grpId="0" animBg="1"/>
      <p:bldP spid="17" grpId="0" animBg="1"/>
      <p:bldP spid="22" grpId="0" animBg="1"/>
      <p:bldP spid="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A6116DF-613E-442F-A0E2-3DAFFCD3E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25" t="17107" r="32429" b="34541"/>
          <a:stretch/>
        </p:blipFill>
        <p:spPr>
          <a:xfrm>
            <a:off x="120589" y="1276160"/>
            <a:ext cx="5829890" cy="479404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8782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6096000" y="4525232"/>
            <a:ext cx="586839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задания должны быть разработаны по каждой пройденной теме в рамках дисциплины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9567D-00CC-44D9-9202-4BF75C600081}"/>
              </a:ext>
            </a:extLst>
          </p:cNvPr>
          <p:cNvSpPr txBox="1"/>
          <p:nvPr/>
        </p:nvSpPr>
        <p:spPr>
          <a:xfrm>
            <a:off x="6096000" y="1617121"/>
            <a:ext cx="5829890" cy="2585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тестовых заданий открытого типа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тестовое задание открытого типа – это задания, 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которых </a:t>
            </a:r>
            <a:r>
              <a:rPr lang="ru-RU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дается набор готовых ответов для выбора.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заданиям открытого типа относятся:</a:t>
            </a:r>
          </a:p>
          <a:p>
            <a:pPr algn="ctr"/>
            <a:r>
              <a:rPr lang="ru-RU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задания свободного изложения с развернутым ответом;</a:t>
            </a:r>
          </a:p>
          <a:p>
            <a:pPr algn="ctr"/>
            <a:r>
              <a:rPr lang="ru-RU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задания виде задачи/упражнения с кратким ответом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9FA9CE0-83B1-463C-8D7D-11AB127D773C}"/>
              </a:ext>
            </a:extLst>
          </p:cNvPr>
          <p:cNvSpPr/>
          <p:nvPr/>
        </p:nvSpPr>
        <p:spPr>
          <a:xfrm>
            <a:off x="598613" y="2180319"/>
            <a:ext cx="600752" cy="34634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8E75AFF-2B8B-4176-B9E2-751F870BCEF5}"/>
              </a:ext>
            </a:extLst>
          </p:cNvPr>
          <p:cNvSpPr/>
          <p:nvPr/>
        </p:nvSpPr>
        <p:spPr>
          <a:xfrm>
            <a:off x="1247650" y="2181423"/>
            <a:ext cx="2729126" cy="23646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8C3FB46-C7ED-4D00-80FC-A26FAD9837A7}"/>
              </a:ext>
            </a:extLst>
          </p:cNvPr>
          <p:cNvSpPr/>
          <p:nvPr/>
        </p:nvSpPr>
        <p:spPr>
          <a:xfrm>
            <a:off x="1247650" y="4614027"/>
            <a:ext cx="2729125" cy="123468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BA6CF76-2F58-45A7-893A-76C06B6E6891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89994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Обязательные тестовые задания для проведения текущего контроля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94764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BD5B2922-3ACF-4A50-8BC6-5774BA984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70" t="17990" r="34286" b="63502"/>
          <a:stretch/>
        </p:blipFill>
        <p:spPr>
          <a:xfrm>
            <a:off x="107716" y="1293805"/>
            <a:ext cx="5998216" cy="218007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97DB0FC-3343-4C77-824A-A1C8BB509A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1" t="17936" r="35053" b="57298"/>
          <a:stretch/>
        </p:blipFill>
        <p:spPr>
          <a:xfrm>
            <a:off x="71084" y="3073166"/>
            <a:ext cx="5912063" cy="255138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07DEB2-49AA-447F-BA68-9243348693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00" t="22265" r="31309" b="58668"/>
          <a:stretch/>
        </p:blipFill>
        <p:spPr>
          <a:xfrm>
            <a:off x="36633" y="4894031"/>
            <a:ext cx="6069299" cy="196227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8782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6217350" y="1365841"/>
            <a:ext cx="5771450" cy="175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задания каждого вида должны быть разработаны, в обязательном порядке, для всех компетенций (с учетом планируемых результатов обучения), формируемых данной дисциплиной, на основании раздела 2 «Результаты освоения дисциплины, подлежащие проверке» КОМ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0DFE2ED-8E21-4472-BB8F-BFCDCD8E67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1548" t="17143" r="31905" b="48113"/>
          <a:stretch/>
        </p:blipFill>
        <p:spPr>
          <a:xfrm>
            <a:off x="6142564" y="3252293"/>
            <a:ext cx="5831757" cy="331248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DBDA10-0652-46F2-96A9-50741E7A40D6}"/>
              </a:ext>
            </a:extLst>
          </p:cNvPr>
          <p:cNvSpPr/>
          <p:nvPr/>
        </p:nvSpPr>
        <p:spPr>
          <a:xfrm>
            <a:off x="7315200" y="4252685"/>
            <a:ext cx="493486" cy="233362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0F2F0A3-91E8-40E9-9E7B-B97B40A77071}"/>
              </a:ext>
            </a:extLst>
          </p:cNvPr>
          <p:cNvSpPr/>
          <p:nvPr/>
        </p:nvSpPr>
        <p:spPr>
          <a:xfrm>
            <a:off x="8734579" y="4252686"/>
            <a:ext cx="2572050" cy="241202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A862580-C574-4D35-BC2B-51D4F926C042}"/>
              </a:ext>
            </a:extLst>
          </p:cNvPr>
          <p:cNvSpPr/>
          <p:nvPr/>
        </p:nvSpPr>
        <p:spPr>
          <a:xfrm>
            <a:off x="4022243" y="1653018"/>
            <a:ext cx="1420614" cy="119971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94B33EA-936C-43B9-B6BC-4D1FB36D2C03}"/>
              </a:ext>
            </a:extLst>
          </p:cNvPr>
          <p:cNvSpPr/>
          <p:nvPr/>
        </p:nvSpPr>
        <p:spPr>
          <a:xfrm>
            <a:off x="4054720" y="3420346"/>
            <a:ext cx="1420614" cy="125325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94FAE4E-C8E0-4E9E-9363-B491E2921DBA}"/>
              </a:ext>
            </a:extLst>
          </p:cNvPr>
          <p:cNvSpPr/>
          <p:nvPr/>
        </p:nvSpPr>
        <p:spPr>
          <a:xfrm>
            <a:off x="4022242" y="5294748"/>
            <a:ext cx="1452629" cy="1561558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181122B-2631-42EA-AB2B-82154921FA53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89994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Обязательные тестовые задания для проведения текущего контроля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32560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6" grpId="0" animBg="1"/>
      <p:bldP spid="27" grpId="0" animBg="1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782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6763657" y="2875002"/>
            <a:ext cx="4876800" cy="110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одной компетенции могут быть раскрыты несколько планируемых результатов обучения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55F74-2A37-4BB6-B2D1-6CF801E19A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86" t="17990" r="30833" b="51534"/>
          <a:stretch/>
        </p:blipFill>
        <p:spPr>
          <a:xfrm>
            <a:off x="410244" y="1233713"/>
            <a:ext cx="6164727" cy="30297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EA123C-510F-4317-B41A-CAAFA2B8D1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905" t="19471" r="30833" b="61482"/>
          <a:stretch/>
        </p:blipFill>
        <p:spPr>
          <a:xfrm>
            <a:off x="145924" y="4329058"/>
            <a:ext cx="6464776" cy="185888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1426B751-5D0A-4BC0-90AB-D4E6D30CF838}"/>
              </a:ext>
            </a:extLst>
          </p:cNvPr>
          <p:cNvSpPr/>
          <p:nvPr/>
        </p:nvSpPr>
        <p:spPr>
          <a:xfrm>
            <a:off x="4470398" y="2596552"/>
            <a:ext cx="595087" cy="6211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0A1A6-7803-44D3-9938-3D7ECA95913B}"/>
              </a:ext>
            </a:extLst>
          </p:cNvPr>
          <p:cNvSpPr txBox="1"/>
          <p:nvPr/>
        </p:nvSpPr>
        <p:spPr>
          <a:xfrm>
            <a:off x="6763657" y="1556962"/>
            <a:ext cx="4876800" cy="110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всем видам тестовых заданий одно задание может раскрывать только одну компетенцию 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A6CC4F4B-2B41-4054-A240-564AD3390686}"/>
              </a:ext>
            </a:extLst>
          </p:cNvPr>
          <p:cNvSpPr/>
          <p:nvPr/>
        </p:nvSpPr>
        <p:spPr>
          <a:xfrm>
            <a:off x="5106326" y="1855169"/>
            <a:ext cx="800988" cy="183477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ECB4A-9361-4852-A89B-5F0F5AEA17A5}"/>
              </a:ext>
            </a:extLst>
          </p:cNvPr>
          <p:cNvSpPr txBox="1"/>
          <p:nvPr/>
        </p:nvSpPr>
        <p:spPr>
          <a:xfrm>
            <a:off x="6763657" y="4263476"/>
            <a:ext cx="4876800" cy="1785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совокупности по каждому виду тестовых заданий должны раскрываться все компетенции и планируемые результаты обучения по дисциплине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0D760C9-6D73-4551-A267-0E7D3E64B8AA}"/>
              </a:ext>
            </a:extLst>
          </p:cNvPr>
          <p:cNvSpPr/>
          <p:nvPr/>
        </p:nvSpPr>
        <p:spPr>
          <a:xfrm>
            <a:off x="483079" y="2564451"/>
            <a:ext cx="3407434" cy="6211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6696C73C-3A64-44FF-B618-6FB5F78D246F}"/>
              </a:ext>
            </a:extLst>
          </p:cNvPr>
          <p:cNvSpPr/>
          <p:nvPr/>
        </p:nvSpPr>
        <p:spPr>
          <a:xfrm>
            <a:off x="3474842" y="3554260"/>
            <a:ext cx="1417278" cy="338634"/>
          </a:xfrm>
          <a:prstGeom prst="wedgeRectCallout">
            <a:avLst>
              <a:gd name="adj1" fmla="val 32744"/>
              <a:gd name="adj2" fmla="val -178471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AA1103D-EE29-42B4-BDE5-840FB5296D38}"/>
              </a:ext>
            </a:extLst>
          </p:cNvPr>
          <p:cNvSpPr/>
          <p:nvPr/>
        </p:nvSpPr>
        <p:spPr>
          <a:xfrm>
            <a:off x="4489430" y="5422862"/>
            <a:ext cx="595087" cy="621102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22" name="Облачко с текстом: прямоугольное 21">
            <a:extLst>
              <a:ext uri="{FF2B5EF4-FFF2-40B4-BE49-F238E27FC236}">
                <a16:creationId xmlns:a16="http://schemas.microsoft.com/office/drawing/2014/main" id="{778F3616-C31F-4450-A1EC-95C0D7AAC10E}"/>
              </a:ext>
            </a:extLst>
          </p:cNvPr>
          <p:cNvSpPr/>
          <p:nvPr/>
        </p:nvSpPr>
        <p:spPr>
          <a:xfrm>
            <a:off x="5335602" y="6114162"/>
            <a:ext cx="1733595" cy="338634"/>
          </a:xfrm>
          <a:prstGeom prst="wedgeRectCallout">
            <a:avLst>
              <a:gd name="adj1" fmla="val -72679"/>
              <a:gd name="adj2" fmla="val -71115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ПРАВИЛЬНО</a:t>
            </a:r>
          </a:p>
        </p:txBody>
      </p:sp>
      <p:sp>
        <p:nvSpPr>
          <p:cNvPr id="29" name="Знак умножения 28">
            <a:extLst>
              <a:ext uri="{FF2B5EF4-FFF2-40B4-BE49-F238E27FC236}">
                <a16:creationId xmlns:a16="http://schemas.microsoft.com/office/drawing/2014/main" id="{7042A628-F417-4999-AD27-FBB660B8F491}"/>
              </a:ext>
            </a:extLst>
          </p:cNvPr>
          <p:cNvSpPr/>
          <p:nvPr/>
        </p:nvSpPr>
        <p:spPr>
          <a:xfrm>
            <a:off x="4470398" y="5538201"/>
            <a:ext cx="696825" cy="40867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BE0B91D0-1035-4EF0-8141-F9E5CF125F96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89994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Обязательные тестовые задания для проведения текущего контроля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190597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0" grpId="0" animBg="1"/>
      <p:bldP spid="31" grpId="0" animBg="1"/>
      <p:bldP spid="32" grpId="0" animBg="1"/>
      <p:bldP spid="15" grpId="0" animBg="1"/>
      <p:bldP spid="18" grpId="0" animBg="1"/>
      <p:bldP spid="16" grpId="0" animBg="1"/>
      <p:bldP spid="22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782" y="0"/>
            <a:ext cx="1094681" cy="616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EFEA21-0B4B-40D6-B7CA-CAC0AAD57C7E}"/>
              </a:ext>
            </a:extLst>
          </p:cNvPr>
          <p:cNvSpPr txBox="1"/>
          <p:nvPr/>
        </p:nvSpPr>
        <p:spPr>
          <a:xfrm>
            <a:off x="841829" y="2388635"/>
            <a:ext cx="10464798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тестовых заданий закрытого типа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совокупности должны раскрываться все компетенции и  планируемые результаты обучения по дисциплине):</a:t>
            </a:r>
          </a:p>
          <a:p>
            <a:pPr algn="ctr"/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компетенция – минимум 50 тестовых заданий закрытого типа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0A1A6-7803-44D3-9938-3D7ECA95913B}"/>
              </a:ext>
            </a:extLst>
          </p:cNvPr>
          <p:cNvSpPr txBox="1"/>
          <p:nvPr/>
        </p:nvSpPr>
        <p:spPr>
          <a:xfrm>
            <a:off x="841829" y="1478221"/>
            <a:ext cx="10464797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ТЕСТОВЫХ ЗАДАНИЙ ЗАВИСИТ ОТ КОЛИЧЕСТВА КОМПЕТЕНЦИЙ, СФОРМИРОВАННЫХ В РАМКАХ ДИСЦИПЛИНЫ.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FF835-BF10-4DCD-A6CB-83A7442047B9}"/>
              </a:ext>
            </a:extLst>
          </p:cNvPr>
          <p:cNvSpPr txBox="1"/>
          <p:nvPr/>
        </p:nvSpPr>
        <p:spPr>
          <a:xfrm>
            <a:off x="841828" y="3576048"/>
            <a:ext cx="10464797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тестовых заданий на последовательность и установление соответствия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совокупности должны раскрываться все планируемые результаты обучения по дисциплине):</a:t>
            </a:r>
          </a:p>
          <a:p>
            <a:pPr algn="ctr"/>
            <a:r>
              <a:rPr lang="ru-RU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компетенция – минимум 30 тестовых заданий на последовательность и установление соответствия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DF5DDD-B53B-43A1-B5EE-82892BF4C525}"/>
              </a:ext>
            </a:extLst>
          </p:cNvPr>
          <p:cNvSpPr txBox="1"/>
          <p:nvPr/>
        </p:nvSpPr>
        <p:spPr>
          <a:xfrm>
            <a:off x="841827" y="5040460"/>
            <a:ext cx="10464797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тестовых заданий открытого типа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(в совокупности должны раскрываться все планируемые результаты обучения по дисциплине):</a:t>
            </a:r>
          </a:p>
          <a:p>
            <a:pPr algn="ctr"/>
            <a:r>
              <a:rPr lang="ru-RU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компетенция – минимум 40 тестовых заданий открытого типа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ED82512-F93C-44EC-889C-BE50EF6956F7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899948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Обязательные тестовые задания для проведения текущего контроля успеваемости</a:t>
            </a:r>
          </a:p>
        </p:txBody>
      </p:sp>
    </p:spTree>
    <p:extLst>
      <p:ext uri="{BB962C8B-B14F-4D97-AF65-F5344CB8AC3E}">
        <p14:creationId xmlns:p14="http://schemas.microsoft.com/office/powerpoint/2010/main" val="19677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2219" y="1115020"/>
            <a:ext cx="9847569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КОМПЛЕКТА ОЦЕНОЧНЫХ МАТЕРИАЛОВ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(бакалавриат, специалитет, магистратура)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2220" y="2548013"/>
            <a:ext cx="98475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1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Основные документы, необходимые для разработки комплекта оценочных материалов (далее – КОМ):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2219" y="4042562"/>
            <a:ext cx="5955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Учебный план (далее – УП)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Рабочая</a:t>
            </a:r>
            <a:r>
              <a:rPr kumimoji="0" lang="ru-RU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программа дисциплины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(далее – РПД)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39"/>
            <a:ext cx="2836502" cy="51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B1C871-667E-40BC-9049-A49173A0BFD1}"/>
              </a:ext>
            </a:extLst>
          </p:cNvPr>
          <p:cNvSpPr txBox="1"/>
          <p:nvPr/>
        </p:nvSpPr>
        <p:spPr>
          <a:xfrm>
            <a:off x="953096" y="1758306"/>
            <a:ext cx="10464797" cy="415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 ПО ДИСЦИПЛИНЕ В ФОРМЕ ЗАЧЕТА (ИТОГОВОЕ ТЕСТИРОВАНИЕ).</a:t>
            </a:r>
          </a:p>
          <a:p>
            <a:pPr algn="ctr"/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3538"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Зачет представляет собой выполнение обучающимся тестовых заданий различного уровня сложности.</a:t>
            </a:r>
          </a:p>
          <a:p>
            <a:pPr indent="363538"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Тестовые задания для проведения промежуточной аттестации в виде зачета формируются из трех групп тестовых заданий, разработанных в КОМ (пункте 4.2):</a:t>
            </a:r>
          </a:p>
          <a:p>
            <a:pPr indent="363538"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типа – выполнение тестовых заданий закрытого типа;</a:t>
            </a:r>
          </a:p>
          <a:p>
            <a:pPr indent="363538"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 типа – выполнение тестовых заданий на последовательность и установление соответствия; </a:t>
            </a:r>
          </a:p>
          <a:p>
            <a:pPr indent="363538" algn="just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 типа – выполнение тестовых заданий открытого типа.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FCD8353-144B-4336-AAFB-B5D346BB4E41}"/>
              </a:ext>
            </a:extLst>
          </p:cNvPr>
          <p:cNvSpPr txBox="1">
            <a:spLocks/>
          </p:cNvSpPr>
          <p:nvPr/>
        </p:nvSpPr>
        <p:spPr>
          <a:xfrm>
            <a:off x="2548696" y="188106"/>
            <a:ext cx="8775185" cy="1347396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</a:t>
            </a:r>
            <a:endParaRPr lang="en-US" altLang="ru-RU" sz="2400" b="1" dirty="0">
              <a:solidFill>
                <a:srgbClr val="E6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Промежуточная аттестация</a:t>
            </a:r>
          </a:p>
          <a:p>
            <a:pPr algn="ctr"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 </a:t>
            </a:r>
            <a:r>
              <a:rPr lang="ru-RU" alt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 по дисциплине в форме зачета (итоговое тестирование)</a:t>
            </a:r>
          </a:p>
        </p:txBody>
      </p:sp>
    </p:spTree>
    <p:extLst>
      <p:ext uri="{BB962C8B-B14F-4D97-AF65-F5344CB8AC3E}">
        <p14:creationId xmlns:p14="http://schemas.microsoft.com/office/powerpoint/2010/main" val="338915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15" y="53922"/>
            <a:ext cx="1450974" cy="81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05D31-1F9B-49DF-8C0D-1707F4ACE3EA}"/>
              </a:ext>
            </a:extLst>
          </p:cNvPr>
          <p:cNvSpPr txBox="1"/>
          <p:nvPr/>
        </p:nvSpPr>
        <p:spPr>
          <a:xfrm>
            <a:off x="6185494" y="855005"/>
            <a:ext cx="568441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 ПО ДИСЦИПЛИНЕ В ФОРМЕ ЗАЧЕТА (ПО БИЛЕТАМ).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6A7F9-0CBD-4D4A-BC42-B70CDB4E37A7}"/>
              </a:ext>
            </a:extLst>
          </p:cNvPr>
          <p:cNvSpPr txBox="1"/>
          <p:nvPr/>
        </p:nvSpPr>
        <p:spPr>
          <a:xfrm>
            <a:off x="6175218" y="2599996"/>
            <a:ext cx="569469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 типа – 25 вопросов на анализ ситуации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(уметь)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A51C85-5132-4F4F-B2A7-F53902265E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62" t="16719" r="30595" b="17883"/>
          <a:stretch/>
        </p:blipFill>
        <p:spPr>
          <a:xfrm>
            <a:off x="410243" y="692632"/>
            <a:ext cx="5704967" cy="5650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B4625B-9266-45AC-A14A-FD38F4D11BD5}"/>
              </a:ext>
            </a:extLst>
          </p:cNvPr>
          <p:cNvSpPr txBox="1"/>
          <p:nvPr/>
        </p:nvSpPr>
        <p:spPr>
          <a:xfrm>
            <a:off x="6185494" y="1600241"/>
            <a:ext cx="568441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ДЛЯ ПА В ФОРМЕ ЗАЧЕТА ФОРМИРУЮТСЯ:</a:t>
            </a:r>
          </a:p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типа – 25 теоретических вопросов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(знать)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0DA65-D393-40FF-BEC8-3BC63FF3EDAA}"/>
              </a:ext>
            </a:extLst>
          </p:cNvPr>
          <p:cNvSpPr txBox="1"/>
          <p:nvPr/>
        </p:nvSpPr>
        <p:spPr>
          <a:xfrm>
            <a:off x="6164944" y="3107308"/>
            <a:ext cx="570496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 типа (разноплановые) – 25 задание на проверку практических навыков, полученных в результате освоения дисциплины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(иметь практический опыт)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B1A3846-0E4C-4465-992D-ECBDA1B08528}"/>
              </a:ext>
            </a:extLst>
          </p:cNvPr>
          <p:cNvSpPr/>
          <p:nvPr/>
        </p:nvSpPr>
        <p:spPr>
          <a:xfrm>
            <a:off x="547307" y="2103159"/>
            <a:ext cx="1179893" cy="320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BC06A6F-72DA-400E-A544-6A2CE56DAFCE}"/>
              </a:ext>
            </a:extLst>
          </p:cNvPr>
          <p:cNvSpPr/>
          <p:nvPr/>
        </p:nvSpPr>
        <p:spPr>
          <a:xfrm>
            <a:off x="547306" y="3536043"/>
            <a:ext cx="1179893" cy="320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CEB5E3-B01F-4A93-A919-25EF4264C92D}"/>
              </a:ext>
            </a:extLst>
          </p:cNvPr>
          <p:cNvSpPr/>
          <p:nvPr/>
        </p:nvSpPr>
        <p:spPr>
          <a:xfrm>
            <a:off x="557581" y="4839527"/>
            <a:ext cx="1179893" cy="320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24CF7AD-57BE-4083-B9B4-27CF48DA99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48" t="17143" r="31905" b="62274"/>
          <a:stretch/>
        </p:blipFill>
        <p:spPr>
          <a:xfrm>
            <a:off x="6413800" y="4799571"/>
            <a:ext cx="4898938" cy="19645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F411D5-4C36-4F1B-ABA8-EC80A222A577}"/>
              </a:ext>
            </a:extLst>
          </p:cNvPr>
          <p:cNvSpPr txBox="1"/>
          <p:nvPr/>
        </p:nvSpPr>
        <p:spPr>
          <a:xfrm>
            <a:off x="6164943" y="4092894"/>
            <a:ext cx="570496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результаты обучения распределяются в соответствии с разделом 2 КОМ 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D6A9FBC-80F5-4207-809B-9A379C8A25CA}"/>
              </a:ext>
            </a:extLst>
          </p:cNvPr>
          <p:cNvSpPr/>
          <p:nvPr/>
        </p:nvSpPr>
        <p:spPr>
          <a:xfrm>
            <a:off x="8563429" y="5834743"/>
            <a:ext cx="2148114" cy="929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7CB8D84-F189-4E2C-88B0-8984970D3A9D}"/>
              </a:ext>
            </a:extLst>
          </p:cNvPr>
          <p:cNvSpPr/>
          <p:nvPr/>
        </p:nvSpPr>
        <p:spPr>
          <a:xfrm>
            <a:off x="4839622" y="1147392"/>
            <a:ext cx="1179893" cy="51953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9206194-28F0-4E1C-AEE0-02BDCDBD3C5D}"/>
              </a:ext>
            </a:extLst>
          </p:cNvPr>
          <p:cNvSpPr txBox="1">
            <a:spLocks/>
          </p:cNvSpPr>
          <p:nvPr/>
        </p:nvSpPr>
        <p:spPr>
          <a:xfrm>
            <a:off x="2242686" y="87449"/>
            <a:ext cx="8775185" cy="683177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29361"/>
            <a:r>
              <a:rPr lang="ru-RU" alt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 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 по дисциплине в форме зачета </a:t>
            </a:r>
            <a:b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 билетам)</a:t>
            </a:r>
          </a:p>
        </p:txBody>
      </p:sp>
    </p:spTree>
    <p:extLst>
      <p:ext uri="{BB962C8B-B14F-4D97-AF65-F5344CB8AC3E}">
        <p14:creationId xmlns:p14="http://schemas.microsoft.com/office/powerpoint/2010/main" val="93971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3CA549-3960-464C-86F8-A723D97A79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62" t="17143" r="31123" b="17672"/>
          <a:stretch/>
        </p:blipFill>
        <p:spPr>
          <a:xfrm>
            <a:off x="328433" y="855005"/>
            <a:ext cx="5670532" cy="5678561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915" y="53922"/>
            <a:ext cx="1450974" cy="816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205D31-1F9B-49DF-8C0D-1707F4ACE3EA}"/>
              </a:ext>
            </a:extLst>
          </p:cNvPr>
          <p:cNvSpPr txBox="1"/>
          <p:nvPr/>
        </p:nvSpPr>
        <p:spPr>
          <a:xfrm>
            <a:off x="6185494" y="855005"/>
            <a:ext cx="568441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 ПО ДИСЦИПЛИНЕ В ФОРМЕ ЭКЗАМЕНА (ПО БИЛЕТАМ).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6A7F9-0CBD-4D4A-BC42-B70CDB4E37A7}"/>
              </a:ext>
            </a:extLst>
          </p:cNvPr>
          <p:cNvSpPr txBox="1"/>
          <p:nvPr/>
        </p:nvSpPr>
        <p:spPr>
          <a:xfrm>
            <a:off x="6175218" y="2599996"/>
            <a:ext cx="5694693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 типа – 25 вопросов на анализ ситуации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(уметь)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B4625B-9266-45AC-A14A-FD38F4D11BD5}"/>
              </a:ext>
            </a:extLst>
          </p:cNvPr>
          <p:cNvSpPr txBox="1"/>
          <p:nvPr/>
        </p:nvSpPr>
        <p:spPr>
          <a:xfrm>
            <a:off x="6185494" y="1600241"/>
            <a:ext cx="568441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ЗАДАНИЯ ДЛЯ ПА В ФОРМЕ ЭКЗАМЕНА ФОРМИРУЮТСЯ:</a:t>
            </a:r>
          </a:p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 типа – 25 теоретических вопросов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(знать)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0DA65-D393-40FF-BEC8-3BC63FF3EDAA}"/>
              </a:ext>
            </a:extLst>
          </p:cNvPr>
          <p:cNvSpPr txBox="1"/>
          <p:nvPr/>
        </p:nvSpPr>
        <p:spPr>
          <a:xfrm>
            <a:off x="6164944" y="3107308"/>
            <a:ext cx="570496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 типа (разноплановые) – 25 задание на проверку практических навыков, полученных в результате освоения дисциплины </a:t>
            </a:r>
            <a:r>
              <a:rPr lang="ru-RU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(иметь практический опыт)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B1A3846-0E4C-4465-992D-ECBDA1B08528}"/>
              </a:ext>
            </a:extLst>
          </p:cNvPr>
          <p:cNvSpPr/>
          <p:nvPr/>
        </p:nvSpPr>
        <p:spPr>
          <a:xfrm>
            <a:off x="410244" y="2232559"/>
            <a:ext cx="1179893" cy="320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BC06A6F-72DA-400E-A544-6A2CE56DAFCE}"/>
              </a:ext>
            </a:extLst>
          </p:cNvPr>
          <p:cNvSpPr/>
          <p:nvPr/>
        </p:nvSpPr>
        <p:spPr>
          <a:xfrm>
            <a:off x="410244" y="3610113"/>
            <a:ext cx="1179893" cy="320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CEB5E3-B01F-4A93-A919-25EF4264C92D}"/>
              </a:ext>
            </a:extLst>
          </p:cNvPr>
          <p:cNvSpPr/>
          <p:nvPr/>
        </p:nvSpPr>
        <p:spPr>
          <a:xfrm>
            <a:off x="418324" y="4987667"/>
            <a:ext cx="1179893" cy="320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24CF7AD-57BE-4083-B9B4-27CF48DA99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48" t="17143" r="31905" b="62274"/>
          <a:stretch/>
        </p:blipFill>
        <p:spPr>
          <a:xfrm>
            <a:off x="6413800" y="4799571"/>
            <a:ext cx="4898938" cy="19645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F411D5-4C36-4F1B-ABA8-EC80A222A577}"/>
              </a:ext>
            </a:extLst>
          </p:cNvPr>
          <p:cNvSpPr txBox="1"/>
          <p:nvPr/>
        </p:nvSpPr>
        <p:spPr>
          <a:xfrm>
            <a:off x="6164943" y="4092894"/>
            <a:ext cx="5704967" cy="5847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результаты обучения распределяются в соответствии с разделом 2 КОМ 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D6A9FBC-80F5-4207-809B-9A379C8A25CA}"/>
              </a:ext>
            </a:extLst>
          </p:cNvPr>
          <p:cNvSpPr/>
          <p:nvPr/>
        </p:nvSpPr>
        <p:spPr>
          <a:xfrm>
            <a:off x="8563429" y="5834743"/>
            <a:ext cx="2148114" cy="92937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A257BC3-BB45-4430-A9F9-29504146EF50}"/>
              </a:ext>
            </a:extLst>
          </p:cNvPr>
          <p:cNvSpPr/>
          <p:nvPr/>
        </p:nvSpPr>
        <p:spPr>
          <a:xfrm>
            <a:off x="4819072" y="1333164"/>
            <a:ext cx="1179893" cy="519535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955C0E92-0A38-4E74-AF66-6467B86629CB}"/>
              </a:ext>
            </a:extLst>
          </p:cNvPr>
          <p:cNvSpPr txBox="1">
            <a:spLocks/>
          </p:cNvSpPr>
          <p:nvPr/>
        </p:nvSpPr>
        <p:spPr>
          <a:xfrm>
            <a:off x="2242686" y="87449"/>
            <a:ext cx="8775185" cy="683177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829361"/>
            <a:r>
              <a:rPr lang="ru-RU" altLang="ru-RU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4.3.1 </a:t>
            </a: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 по дисциплине в форме экзамена </a:t>
            </a:r>
            <a:b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(по билетам)</a:t>
            </a:r>
          </a:p>
        </p:txBody>
      </p:sp>
    </p:spTree>
    <p:extLst>
      <p:ext uri="{BB962C8B-B14F-4D97-AF65-F5344CB8AC3E}">
        <p14:creationId xmlns:p14="http://schemas.microsoft.com/office/powerpoint/2010/main" val="286028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4915" y="53922"/>
            <a:ext cx="1450974" cy="81693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689869" y="108858"/>
            <a:ext cx="7706655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4.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ПРОМЕЖУТОЧНАЯ АТТЕСТАЦИЯ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05D31-1F9B-49DF-8C0D-1707F4ACE3EA}"/>
              </a:ext>
            </a:extLst>
          </p:cNvPr>
          <p:cNvSpPr txBox="1"/>
          <p:nvPr/>
        </p:nvSpPr>
        <p:spPr>
          <a:xfrm>
            <a:off x="6254035" y="1686341"/>
            <a:ext cx="5056367" cy="2123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изучения дисциплины в 2-х и более семестрах, сформировать комплект заданий для проведения ПА </a:t>
            </a:r>
          </a:p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КАЖДЫЙ СЕМЕСТР</a:t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ФОРМЫ КОНТРОЛЯ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061AF2-E5A8-42BD-B55D-7A751B0B2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118" t="26243" r="33929" b="6031"/>
          <a:stretch/>
        </p:blipFill>
        <p:spPr>
          <a:xfrm>
            <a:off x="518967" y="692631"/>
            <a:ext cx="5259233" cy="6056511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CD9DBD8-338F-44B7-8824-1549A1B29739}"/>
              </a:ext>
            </a:extLst>
          </p:cNvPr>
          <p:cNvSpPr/>
          <p:nvPr/>
        </p:nvSpPr>
        <p:spPr>
          <a:xfrm>
            <a:off x="2242686" y="1234971"/>
            <a:ext cx="1832442" cy="4513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3F77F11-39E8-4A70-90C9-69E7EEED8705}"/>
              </a:ext>
            </a:extLst>
          </p:cNvPr>
          <p:cNvSpPr/>
          <p:nvPr/>
        </p:nvSpPr>
        <p:spPr>
          <a:xfrm>
            <a:off x="2232362" y="4943371"/>
            <a:ext cx="1832442" cy="4513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382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246589" y="1861545"/>
            <a:ext cx="9551777" cy="3524698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rtlCol="0" anchor="ctr"/>
          <a:lstStyle/>
          <a:p>
            <a:pPr algn="ctr"/>
            <a:endParaRPr lang="ru-RU" sz="1633"/>
          </a:p>
        </p:txBody>
      </p:sp>
      <p:sp>
        <p:nvSpPr>
          <p:cNvPr id="4" name="Прямоугольник 3"/>
          <p:cNvSpPr/>
          <p:nvPr/>
        </p:nvSpPr>
        <p:spPr>
          <a:xfrm>
            <a:off x="1720188" y="2855122"/>
            <a:ext cx="8238868" cy="1100418"/>
          </a:xfrm>
          <a:prstGeom prst="rect">
            <a:avLst/>
          </a:prstGeom>
          <a:noFill/>
          <a:ln>
            <a:noFill/>
          </a:ln>
        </p:spPr>
        <p:txBody>
          <a:bodyPr wrap="square" lIns="94605" tIns="47302" rIns="94605" bIns="47302" anchor="ctr">
            <a:spAutoFit/>
          </a:bodyPr>
          <a:lstStyle/>
          <a:p>
            <a:pPr lvl="0" algn="ctr">
              <a:defRPr/>
            </a:pPr>
            <a:r>
              <a:rPr lang="ru-RU" sz="3265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СПАСИБО ЗА ВНИМАНИЕ.</a:t>
            </a:r>
          </a:p>
          <a:p>
            <a:pPr lvl="0" algn="ctr">
              <a:defRPr/>
            </a:pPr>
            <a:endParaRPr lang="ru-RU" sz="3265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46589" y="3559621"/>
            <a:ext cx="137400" cy="1208916"/>
          </a:xfrm>
          <a:prstGeom prst="rect">
            <a:avLst/>
          </a:prstGeom>
          <a:solidFill>
            <a:srgbClr val="EB1E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4605" tIns="47302" rIns="94605" bIns="47302" rtlCol="0" anchor="ctr"/>
          <a:lstStyle/>
          <a:p>
            <a:pPr algn="ctr"/>
            <a:endParaRPr lang="ru-RU" sz="1633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664" y="688654"/>
            <a:ext cx="2836502" cy="51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A3555BE-2852-4FCE-8731-396C1AC80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92353" y="5804408"/>
            <a:ext cx="1449951" cy="8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523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39"/>
            <a:ext cx="2836502" cy="51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F62E78-3FFC-4BE0-B3E1-B7D917367DA4}"/>
              </a:ext>
            </a:extLst>
          </p:cNvPr>
          <p:cNvSpPr txBox="1">
            <a:spLocks/>
          </p:cNvSpPr>
          <p:nvPr/>
        </p:nvSpPr>
        <p:spPr>
          <a:xfrm>
            <a:off x="3364919" y="328401"/>
            <a:ext cx="7706655" cy="621592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Комплект оценочных материалов состоит из следующих разделов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18738F9-56BE-4C22-A28D-6AFB07B225F3}"/>
              </a:ext>
            </a:extLst>
          </p:cNvPr>
          <p:cNvSpPr/>
          <p:nvPr/>
        </p:nvSpPr>
        <p:spPr>
          <a:xfrm>
            <a:off x="966195" y="1463629"/>
            <a:ext cx="3302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ОБЩИЕ ПОЛОЖЕНИЯ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7E4376-573C-46F3-81BB-A03B45A19A62}"/>
              </a:ext>
            </a:extLst>
          </p:cNvPr>
          <p:cNvSpPr/>
          <p:nvPr/>
        </p:nvSpPr>
        <p:spPr>
          <a:xfrm>
            <a:off x="966195" y="1914090"/>
            <a:ext cx="10854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РЕЗУЛЬТАТЫ ОСВОЕНИЯ ДИСЦИПЛИНЫ, ПОДЛЕЖАЩИЕ ПРОВЕРКЕ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8A9AE9-20CD-43C1-9938-C72F7C451472}"/>
              </a:ext>
            </a:extLst>
          </p:cNvPr>
          <p:cNvSpPr/>
          <p:nvPr/>
        </p:nvSpPr>
        <p:spPr>
          <a:xfrm>
            <a:off x="966196" y="2471708"/>
            <a:ext cx="10854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РАСПРЕДЕЛЕНИЕ ОЦЕНИВАНИЯ РЕЗУЛЬТАТОВ ОБУЧЕНИЯ ПО ВИДАМ КОНТРОЛЯ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A8CBD8-8658-488A-B94C-FFF7BC5827B5}"/>
              </a:ext>
            </a:extLst>
          </p:cNvPr>
          <p:cNvSpPr/>
          <p:nvPr/>
        </p:nvSpPr>
        <p:spPr>
          <a:xfrm>
            <a:off x="913958" y="3278297"/>
            <a:ext cx="5743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КОМПЛЕКТ ОЦЕНОЧНЫХ МАТЕРИАЛОВ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95C5737-4501-48F2-9F79-3C7F50E62104}"/>
              </a:ext>
            </a:extLst>
          </p:cNvPr>
          <p:cNvSpPr/>
          <p:nvPr/>
        </p:nvSpPr>
        <p:spPr>
          <a:xfrm>
            <a:off x="913958" y="3752288"/>
            <a:ext cx="4417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Текущий контроль успеваемости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340BA7-A700-4CA4-B8A2-70DD46987370}"/>
              </a:ext>
            </a:extLst>
          </p:cNvPr>
          <p:cNvSpPr/>
          <p:nvPr/>
        </p:nvSpPr>
        <p:spPr>
          <a:xfrm>
            <a:off x="885586" y="4319414"/>
            <a:ext cx="8890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Обязательные тестовые задания для проведения текущего контроля успеваемости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DCF8FDF-4E00-4821-916B-22B6DE79A1CF}"/>
              </a:ext>
            </a:extLst>
          </p:cNvPr>
          <p:cNvSpPr/>
          <p:nvPr/>
        </p:nvSpPr>
        <p:spPr>
          <a:xfrm>
            <a:off x="913958" y="5194316"/>
            <a:ext cx="3803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Промежуточная аттестация</a:t>
            </a:r>
          </a:p>
        </p:txBody>
      </p:sp>
    </p:spTree>
    <p:extLst>
      <p:ext uri="{BB962C8B-B14F-4D97-AF65-F5344CB8AC3E}">
        <p14:creationId xmlns:p14="http://schemas.microsoft.com/office/powerpoint/2010/main" val="33617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7706655" cy="51978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1.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ПОЛОЖЕНИЯ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278A50-3F30-4B40-B1AB-7614246468E3}"/>
              </a:ext>
            </a:extLst>
          </p:cNvPr>
          <p:cNvSpPr/>
          <p:nvPr/>
        </p:nvSpPr>
        <p:spPr>
          <a:xfrm>
            <a:off x="288771" y="1401878"/>
            <a:ext cx="6096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ctr">
              <a:spcAft>
                <a:spcPts val="0"/>
              </a:spcAft>
              <a:buFont typeface="+mj-lt"/>
              <a:buAutoNum type="arabicPeriod"/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ОБЩИЕ</a:t>
            </a:r>
            <a:r>
              <a:rPr lang="ru-RU" sz="14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ПОЛОЖЕНИЯ</a:t>
            </a:r>
          </a:p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dirty="0"/>
          </a:p>
          <a:p>
            <a:pPr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Комплект оценочных материалов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далее - ОМ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предназначен для контроля и оценки образовательных</a:t>
            </a:r>
            <a:r>
              <a:rPr lang="x-none" sz="1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достижений</a:t>
            </a:r>
            <a:r>
              <a:rPr lang="x-none" sz="1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обучающихся,</a:t>
            </a:r>
            <a:r>
              <a:rPr lang="x-none" sz="1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освоивших</a:t>
            </a:r>
            <a:r>
              <a:rPr lang="x-none" sz="1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программу</a:t>
            </a:r>
            <a:r>
              <a:rPr lang="x-none" sz="1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дисциплины </a:t>
            </a:r>
            <a:r>
              <a:rPr lang="ru-RU" sz="1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«Наименование дисциплины»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ОМ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включают контрольные материалы для проведения текущего контроля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успеваемости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промежуточной</a:t>
            </a:r>
            <a:r>
              <a:rPr lang="x-none" sz="1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аттестации</a:t>
            </a:r>
            <a:r>
              <a:rPr lang="x-none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x-none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форме</a:t>
            </a:r>
            <a:r>
              <a:rPr lang="x-none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зачета</a:t>
            </a:r>
            <a:r>
              <a:rPr lang="ru-RU" sz="1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и/или экзамена.</a:t>
            </a:r>
            <a:endParaRPr lang="ru-RU" dirty="0">
              <a:highlight>
                <a:srgbClr val="FFFF00"/>
              </a:highlight>
            </a:endParaRPr>
          </a:p>
          <a:p>
            <a:pPr indent="450215" algn="just">
              <a:spcAft>
                <a:spcPts val="0"/>
              </a:spcAf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ОМ</a:t>
            </a:r>
            <a:r>
              <a:rPr lang="ru-RU" sz="1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ы</a:t>
            </a:r>
            <a:r>
              <a:rPr lang="ru-RU" sz="14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x-none" sz="14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x-none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основании:</a:t>
            </a:r>
            <a:endParaRPr lang="ru-RU" dirty="0"/>
          </a:p>
          <a:p>
            <a:pPr lvl="0" indent="363538" algn="just"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623888" algn="l"/>
                <a:tab pos="711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основной профессиональной образовательной программы по направлению подготовки </a:t>
            </a:r>
            <a:r>
              <a:rPr lang="ru-RU" sz="1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шифр и наименование направления/ шифр и наименование специальности;</a:t>
            </a:r>
            <a:endParaRPr lang="ru-RU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 lvl="0" indent="363538" algn="just">
              <a:spcAft>
                <a:spcPts val="0"/>
              </a:spcAft>
              <a:buSzPts val="1200"/>
              <a:buFont typeface="Times New Roman" panose="02020603050405020304" pitchFamily="18" charset="0"/>
              <a:buChar char="-"/>
              <a:tabLst>
                <a:tab pos="623888" algn="l"/>
                <a:tab pos="711200" algn="l"/>
              </a:tabLst>
            </a:pP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рабочей программы</a:t>
            </a:r>
            <a:r>
              <a:rPr lang="ru-RU" sz="1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дисциплины</a:t>
            </a:r>
            <a:r>
              <a:rPr lang="ru-RU" sz="1400" spc="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«Наименование дисциплины».</a:t>
            </a:r>
            <a:endParaRPr lang="ru-RU" dirty="0">
              <a:highlight>
                <a:srgbClr val="FFFF00"/>
              </a:highlight>
              <a:ea typeface="Times New Roman" panose="02020603050405020304" pitchFamily="18" charset="0"/>
            </a:endParaRPr>
          </a:p>
        </p:txBody>
      </p:sp>
      <p:sp>
        <p:nvSpPr>
          <p:cNvPr id="10" name="Прямоугольная выноска 1">
            <a:extLst>
              <a:ext uri="{FF2B5EF4-FFF2-40B4-BE49-F238E27FC236}">
                <a16:creationId xmlns:a16="http://schemas.microsoft.com/office/drawing/2014/main" id="{372AF1AA-A20F-4916-95E4-3AB7C8C260DE}"/>
              </a:ext>
            </a:extLst>
          </p:cNvPr>
          <p:cNvSpPr/>
          <p:nvPr/>
        </p:nvSpPr>
        <p:spPr>
          <a:xfrm>
            <a:off x="7445828" y="1377856"/>
            <a:ext cx="4238170" cy="835674"/>
          </a:xfrm>
          <a:prstGeom prst="wedgeRectCallout">
            <a:avLst>
              <a:gd name="adj1" fmla="val -137395"/>
              <a:gd name="adj2" fmla="val 72503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46052"/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Указать наименование дисциплины в соответствии с УП и РПД</a:t>
            </a:r>
          </a:p>
        </p:txBody>
      </p:sp>
      <p:sp>
        <p:nvSpPr>
          <p:cNvPr id="11" name="Прямоугольная выноска 1">
            <a:extLst>
              <a:ext uri="{FF2B5EF4-FFF2-40B4-BE49-F238E27FC236}">
                <a16:creationId xmlns:a16="http://schemas.microsoft.com/office/drawing/2014/main" id="{5192C5B2-8DD4-4F63-90D9-028F9B53E94A}"/>
              </a:ext>
            </a:extLst>
          </p:cNvPr>
          <p:cNvSpPr/>
          <p:nvPr/>
        </p:nvSpPr>
        <p:spPr>
          <a:xfrm>
            <a:off x="7445827" y="2458643"/>
            <a:ext cx="4238171" cy="835674"/>
          </a:xfrm>
          <a:prstGeom prst="wedgeRectCallout">
            <a:avLst>
              <a:gd name="adj1" fmla="val -74651"/>
              <a:gd name="adj2" fmla="val -8046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46052"/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Выбрать форму контроля в соответствии с УП и РПД</a:t>
            </a:r>
          </a:p>
        </p:txBody>
      </p:sp>
      <p:sp>
        <p:nvSpPr>
          <p:cNvPr id="12" name="Прямоугольная выноска 1">
            <a:extLst>
              <a:ext uri="{FF2B5EF4-FFF2-40B4-BE49-F238E27FC236}">
                <a16:creationId xmlns:a16="http://schemas.microsoft.com/office/drawing/2014/main" id="{0FB3D5F0-E114-4DBA-8314-D3C45F1DD44F}"/>
              </a:ext>
            </a:extLst>
          </p:cNvPr>
          <p:cNvSpPr/>
          <p:nvPr/>
        </p:nvSpPr>
        <p:spPr>
          <a:xfrm>
            <a:off x="7445826" y="3495312"/>
            <a:ext cx="4238172" cy="835674"/>
          </a:xfrm>
          <a:prstGeom prst="wedgeRectCallout">
            <a:avLst>
              <a:gd name="adj1" fmla="val -75305"/>
              <a:gd name="adj2" fmla="val -26496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46052"/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шифр и наименование направления/специальности указывать в соответствии с УП и РПД</a:t>
            </a:r>
          </a:p>
        </p:txBody>
      </p:sp>
      <p:sp>
        <p:nvSpPr>
          <p:cNvPr id="13" name="Прямоугольная выноска 1">
            <a:extLst>
              <a:ext uri="{FF2B5EF4-FFF2-40B4-BE49-F238E27FC236}">
                <a16:creationId xmlns:a16="http://schemas.microsoft.com/office/drawing/2014/main" id="{BB0796D2-B748-48D6-A2AB-2F35BDDF32AB}"/>
              </a:ext>
            </a:extLst>
          </p:cNvPr>
          <p:cNvSpPr/>
          <p:nvPr/>
        </p:nvSpPr>
        <p:spPr>
          <a:xfrm>
            <a:off x="7445826" y="4699055"/>
            <a:ext cx="4238170" cy="835674"/>
          </a:xfrm>
          <a:prstGeom prst="wedgeRectCallout">
            <a:avLst>
              <a:gd name="adj1" fmla="val -90274"/>
              <a:gd name="adj2" fmla="val -109865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46052"/>
            <a:r>
              <a:rPr lang="ru-RU" b="1" dirty="0">
                <a:solidFill>
                  <a:prstClr val="black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Указать наименование дисциплины в соответствии с УП и РПД</a:t>
            </a:r>
          </a:p>
        </p:txBody>
      </p:sp>
    </p:spTree>
    <p:extLst>
      <p:ext uri="{BB962C8B-B14F-4D97-AF65-F5344CB8AC3E}">
        <p14:creationId xmlns:p14="http://schemas.microsoft.com/office/powerpoint/2010/main" val="19187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9250312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ОСВОЕНИЯ ДИСЦИПЛИНЫ, ПОДЛЕЖАЩИЕ ПРОВЕРКЕ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6DA9F-2686-49CE-8A9F-DDEBC5ECB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8" t="17143" r="31905" b="23598"/>
          <a:stretch/>
        </p:blipFill>
        <p:spPr>
          <a:xfrm>
            <a:off x="303501" y="928913"/>
            <a:ext cx="6387585" cy="5825811"/>
          </a:xfrm>
          <a:prstGeom prst="rect">
            <a:avLst/>
          </a:prstGeom>
        </p:spPr>
      </p:pic>
      <p:sp>
        <p:nvSpPr>
          <p:cNvPr id="10" name="Равно 9">
            <a:extLst>
              <a:ext uri="{FF2B5EF4-FFF2-40B4-BE49-F238E27FC236}">
                <a16:creationId xmlns:a16="http://schemas.microsoft.com/office/drawing/2014/main" id="{2A61A4D9-982C-4F47-8E0B-7F59E1F1A9E5}"/>
              </a:ext>
            </a:extLst>
          </p:cNvPr>
          <p:cNvSpPr/>
          <p:nvPr/>
        </p:nvSpPr>
        <p:spPr>
          <a:xfrm>
            <a:off x="6050010" y="3939119"/>
            <a:ext cx="1016000" cy="63569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D36ED-AC45-4832-85F1-200FB5A739DC}"/>
              </a:ext>
            </a:extLst>
          </p:cNvPr>
          <p:cNvSpPr txBox="1"/>
          <p:nvPr/>
        </p:nvSpPr>
        <p:spPr>
          <a:xfrm>
            <a:off x="6691086" y="901910"/>
            <a:ext cx="5281525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2 КОМ соответствует разделу 2 «Перечень планируемых результатов обучения, соотнесенных с планируемыми результатами освоения образовательной программы» РПД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A771D3-7067-41FE-8093-E18627CD20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86" t="18365" r="29812" b="19246"/>
          <a:stretch/>
        </p:blipFill>
        <p:spPr>
          <a:xfrm>
            <a:off x="7079309" y="2652799"/>
            <a:ext cx="4314223" cy="391198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  <p:sp>
        <p:nvSpPr>
          <p:cNvPr id="5" name="Облачко с текстом: овальное 4">
            <a:extLst>
              <a:ext uri="{FF2B5EF4-FFF2-40B4-BE49-F238E27FC236}">
                <a16:creationId xmlns:a16="http://schemas.microsoft.com/office/drawing/2014/main" id="{2BAC3480-AC57-476B-8F27-288DA71C88F9}"/>
              </a:ext>
            </a:extLst>
          </p:cNvPr>
          <p:cNvSpPr/>
          <p:nvPr/>
        </p:nvSpPr>
        <p:spPr>
          <a:xfrm>
            <a:off x="102799" y="928912"/>
            <a:ext cx="1079020" cy="815608"/>
          </a:xfrm>
          <a:prstGeom prst="wedgeEllipseCallout">
            <a:avLst>
              <a:gd name="adj1" fmla="val 48931"/>
              <a:gd name="adj2" fmla="val 68816"/>
            </a:avLst>
          </a:prstGeom>
          <a:solidFill>
            <a:srgbClr val="E2F0D9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</a:t>
            </a:r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A6344C38-98AE-48C1-ABC7-4D048A886D03}"/>
              </a:ext>
            </a:extLst>
          </p:cNvPr>
          <p:cNvSpPr/>
          <p:nvPr/>
        </p:nvSpPr>
        <p:spPr>
          <a:xfrm>
            <a:off x="10951477" y="2799477"/>
            <a:ext cx="1119036" cy="819509"/>
          </a:xfrm>
          <a:prstGeom prst="wedgeEllipseCallout">
            <a:avLst>
              <a:gd name="adj1" fmla="val -44345"/>
              <a:gd name="adj2" fmla="val 66711"/>
            </a:avLst>
          </a:prstGeom>
          <a:solidFill>
            <a:srgbClr val="E2F0D9">
              <a:alpha val="50196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РПД</a:t>
            </a:r>
          </a:p>
        </p:txBody>
      </p:sp>
    </p:spTree>
    <p:extLst>
      <p:ext uri="{BB962C8B-B14F-4D97-AF65-F5344CB8AC3E}">
        <p14:creationId xmlns:p14="http://schemas.microsoft.com/office/powerpoint/2010/main" val="16050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9250312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2.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ОСВОЕНИЯ ДИСЦИПЛИНЫ, ПОДЛЕЖАЩИЕ ПРОВЕРКЕ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36DA9F-2686-49CE-8A9F-DDEBC5ECB0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48" t="17143" r="31905" b="23598"/>
          <a:stretch/>
        </p:blipFill>
        <p:spPr>
          <a:xfrm>
            <a:off x="303501" y="928913"/>
            <a:ext cx="6387585" cy="5825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DD36ED-AC45-4832-85F1-200FB5A739DC}"/>
              </a:ext>
            </a:extLst>
          </p:cNvPr>
          <p:cNvSpPr txBox="1"/>
          <p:nvPr/>
        </p:nvSpPr>
        <p:spPr>
          <a:xfrm>
            <a:off x="6938803" y="1250898"/>
            <a:ext cx="4806212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планируемых результатов обучения указывается только в КОМ. </a:t>
            </a:r>
            <a:b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разработанные РПД изменения не вносятся.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69BDE28-18AA-47B0-89A1-8B0980D9DEE9}"/>
              </a:ext>
            </a:extLst>
          </p:cNvPr>
          <p:cNvSpPr/>
          <p:nvPr/>
        </p:nvSpPr>
        <p:spPr>
          <a:xfrm>
            <a:off x="3049927" y="2684595"/>
            <a:ext cx="2522737" cy="2397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57388-4FC9-403A-9BE1-E090053599C7}"/>
              </a:ext>
            </a:extLst>
          </p:cNvPr>
          <p:cNvSpPr txBox="1"/>
          <p:nvPr/>
        </p:nvSpPr>
        <p:spPr>
          <a:xfrm>
            <a:off x="6795322" y="2847271"/>
            <a:ext cx="5093177" cy="31700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оформления кода планируемых результатов обучения по дисциплине:</a:t>
            </a:r>
          </a:p>
          <a:p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и вторая цифры (например 1.2) - код индикатора достижения компетенции;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третья цифра – код планируемых результаты обучения: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– знать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– уметь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иметь практический опыт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5FAEA3-892C-4C2A-A7B7-EC1579C28552}"/>
              </a:ext>
            </a:extLst>
          </p:cNvPr>
          <p:cNvCxnSpPr>
            <a:cxnSpLocks/>
          </p:cNvCxnSpPr>
          <p:nvPr/>
        </p:nvCxnSpPr>
        <p:spPr>
          <a:xfrm flipV="1">
            <a:off x="3381555" y="4533270"/>
            <a:ext cx="0" cy="46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0FB1656-5FCB-40DF-A8BC-21E4547FECCD}"/>
              </a:ext>
            </a:extLst>
          </p:cNvPr>
          <p:cNvCxnSpPr>
            <a:cxnSpLocks/>
          </p:cNvCxnSpPr>
          <p:nvPr/>
        </p:nvCxnSpPr>
        <p:spPr>
          <a:xfrm flipV="1">
            <a:off x="3485791" y="4533270"/>
            <a:ext cx="0" cy="46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DE56A20-845B-4DCF-B764-6FC8F543EB8C}"/>
              </a:ext>
            </a:extLst>
          </p:cNvPr>
          <p:cNvCxnSpPr>
            <a:cxnSpLocks/>
          </p:cNvCxnSpPr>
          <p:nvPr/>
        </p:nvCxnSpPr>
        <p:spPr>
          <a:xfrm flipV="1">
            <a:off x="3569180" y="4533270"/>
            <a:ext cx="0" cy="46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7C90F05A-7539-4E47-89DE-BDC52443582C}"/>
              </a:ext>
            </a:extLst>
          </p:cNvPr>
          <p:cNvCxnSpPr>
            <a:cxnSpLocks/>
          </p:cNvCxnSpPr>
          <p:nvPr/>
        </p:nvCxnSpPr>
        <p:spPr>
          <a:xfrm flipV="1">
            <a:off x="4472078" y="4533270"/>
            <a:ext cx="0" cy="46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7C1D392-12D8-43C4-8159-9267B46165C2}"/>
              </a:ext>
            </a:extLst>
          </p:cNvPr>
          <p:cNvCxnSpPr>
            <a:cxnSpLocks/>
          </p:cNvCxnSpPr>
          <p:nvPr/>
        </p:nvCxnSpPr>
        <p:spPr>
          <a:xfrm flipV="1">
            <a:off x="5374976" y="4533270"/>
            <a:ext cx="0" cy="461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457F03BF-BFF1-4AAA-88AF-BC51F65DE915}"/>
              </a:ext>
            </a:extLst>
          </p:cNvPr>
          <p:cNvSpPr/>
          <p:nvPr/>
        </p:nvSpPr>
        <p:spPr>
          <a:xfrm>
            <a:off x="2029135" y="4312442"/>
            <a:ext cx="502310" cy="23975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971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933" y="45592"/>
            <a:ext cx="1105625" cy="622495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9457356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ОЦЕНИВАНИЯ РЕЗУЛЬТАТОВ ОБУЧЕНИЯ ПО ВИДАМ КОНТРОЛЯ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D2743B-5C8C-4878-A567-077FF0942B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66" t="17567" r="33215" b="34815"/>
          <a:stretch/>
        </p:blipFill>
        <p:spPr>
          <a:xfrm>
            <a:off x="254229" y="1074056"/>
            <a:ext cx="6609006" cy="54271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2FD5F-11EA-4CE4-B739-231832675488}"/>
              </a:ext>
            </a:extLst>
          </p:cNvPr>
          <p:cNvSpPr txBox="1"/>
          <p:nvPr/>
        </p:nvSpPr>
        <p:spPr>
          <a:xfrm>
            <a:off x="6863235" y="998414"/>
            <a:ext cx="5125565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3 КОМ соответствует: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разделу 2 «Результаты освоения дисциплины, подлежащие проверке» КОМ;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разделу 3 «Тематический план» РПД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8E257-C4EF-49EE-B1F5-41ED4E666D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548" t="17144" r="31905" b="58679"/>
          <a:stretch/>
        </p:blipFill>
        <p:spPr>
          <a:xfrm>
            <a:off x="6829596" y="2295642"/>
            <a:ext cx="5192842" cy="19323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853ADFB-D788-4171-BBD4-A7DF3A1456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190" t="21348" r="34525" b="55518"/>
          <a:stretch/>
        </p:blipFill>
        <p:spPr>
          <a:xfrm>
            <a:off x="6973110" y="4241138"/>
            <a:ext cx="5121124" cy="2416814"/>
          </a:xfrm>
          <a:prstGeom prst="rect">
            <a:avLst/>
          </a:prstGeom>
        </p:spPr>
      </p:pic>
      <p:sp>
        <p:nvSpPr>
          <p:cNvPr id="11" name="Облачко с текстом: овальное 10">
            <a:extLst>
              <a:ext uri="{FF2B5EF4-FFF2-40B4-BE49-F238E27FC236}">
                <a16:creationId xmlns:a16="http://schemas.microsoft.com/office/drawing/2014/main" id="{2B3879B5-378D-4FDC-BB46-5080CBDEA001}"/>
              </a:ext>
            </a:extLst>
          </p:cNvPr>
          <p:cNvSpPr/>
          <p:nvPr/>
        </p:nvSpPr>
        <p:spPr>
          <a:xfrm>
            <a:off x="6720612" y="2519735"/>
            <a:ext cx="1079020" cy="815608"/>
          </a:xfrm>
          <a:prstGeom prst="wedgeEllipseCallout">
            <a:avLst>
              <a:gd name="adj1" fmla="val 48931"/>
              <a:gd name="adj2" fmla="val 68816"/>
            </a:avLst>
          </a:prstGeom>
          <a:solidFill>
            <a:srgbClr val="E2F0D9">
              <a:alpha val="6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</a:t>
            </a:r>
          </a:p>
        </p:txBody>
      </p:sp>
      <p:sp>
        <p:nvSpPr>
          <p:cNvPr id="12" name="Облачко с текстом: овальное 11">
            <a:extLst>
              <a:ext uri="{FF2B5EF4-FFF2-40B4-BE49-F238E27FC236}">
                <a16:creationId xmlns:a16="http://schemas.microsoft.com/office/drawing/2014/main" id="{C792CABA-8887-414F-B7D4-458F454B1211}"/>
              </a:ext>
            </a:extLst>
          </p:cNvPr>
          <p:cNvSpPr/>
          <p:nvPr/>
        </p:nvSpPr>
        <p:spPr>
          <a:xfrm>
            <a:off x="10952056" y="4324858"/>
            <a:ext cx="1037323" cy="815608"/>
          </a:xfrm>
          <a:prstGeom prst="wedgeEllipseCallout">
            <a:avLst>
              <a:gd name="adj1" fmla="val -44345"/>
              <a:gd name="adj2" fmla="val 66711"/>
            </a:avLst>
          </a:prstGeom>
          <a:solidFill>
            <a:srgbClr val="E2F0D9">
              <a:alpha val="65098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РПД</a:t>
            </a:r>
          </a:p>
        </p:txBody>
      </p:sp>
    </p:spTree>
    <p:extLst>
      <p:ext uri="{BB962C8B-B14F-4D97-AF65-F5344CB8AC3E}">
        <p14:creationId xmlns:p14="http://schemas.microsoft.com/office/powerpoint/2010/main" val="27244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9457356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ОЦЕНИВАНИЯ РЕЗУЛЬТАТОВ ОБУЧЕНИЯ ПО ВИДАМ КОНТРОЛЯ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D2743B-5C8C-4878-A567-077FF0942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6" t="17567" r="33215" b="34815"/>
          <a:stretch/>
        </p:blipFill>
        <p:spPr>
          <a:xfrm>
            <a:off x="254229" y="1074056"/>
            <a:ext cx="6609006" cy="5427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579EC1-DE2D-4744-ACBE-D5259B08F172}"/>
              </a:ext>
            </a:extLst>
          </p:cNvPr>
          <p:cNvSpPr txBox="1"/>
          <p:nvPr/>
        </p:nvSpPr>
        <p:spPr>
          <a:xfrm>
            <a:off x="6863235" y="1078108"/>
            <a:ext cx="5254171" cy="110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наименование тем в разделе 3 КОМ соответствует наименованию тем раздела 3 РПД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CDBB77-66F5-4B48-A042-32314B13B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57" t="21345" r="34524" b="36296"/>
          <a:stretch/>
        </p:blipFill>
        <p:spPr>
          <a:xfrm>
            <a:off x="6863234" y="2186104"/>
            <a:ext cx="5235887" cy="437867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2406" y="5938941"/>
            <a:ext cx="1450974" cy="81693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FFC44D-1EAE-4957-9554-6908D4E16463}"/>
              </a:ext>
            </a:extLst>
          </p:cNvPr>
          <p:cNvSpPr/>
          <p:nvPr/>
        </p:nvSpPr>
        <p:spPr>
          <a:xfrm>
            <a:off x="410244" y="1407886"/>
            <a:ext cx="2739356" cy="50932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46317E-181A-4C39-8AFB-1889853B3667}"/>
              </a:ext>
            </a:extLst>
          </p:cNvPr>
          <p:cNvSpPr/>
          <p:nvPr/>
        </p:nvSpPr>
        <p:spPr>
          <a:xfrm>
            <a:off x="6978771" y="2438400"/>
            <a:ext cx="1141870" cy="41263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Равно 8">
            <a:extLst>
              <a:ext uri="{FF2B5EF4-FFF2-40B4-BE49-F238E27FC236}">
                <a16:creationId xmlns:a16="http://schemas.microsoft.com/office/drawing/2014/main" id="{D8987FBB-F200-4C7D-9045-8515F5DB9B5C}"/>
              </a:ext>
            </a:extLst>
          </p:cNvPr>
          <p:cNvSpPr/>
          <p:nvPr/>
        </p:nvSpPr>
        <p:spPr>
          <a:xfrm>
            <a:off x="5990670" y="4057595"/>
            <a:ext cx="1016000" cy="63569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2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D04C810E-4E68-427E-98F6-77F370EE9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44" y="356840"/>
            <a:ext cx="1832442" cy="33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A5419C2-F9ED-49C4-9D44-A5498B5EAD12}"/>
              </a:ext>
            </a:extLst>
          </p:cNvPr>
          <p:cNvSpPr txBox="1">
            <a:spLocks/>
          </p:cNvSpPr>
          <p:nvPr/>
        </p:nvSpPr>
        <p:spPr>
          <a:xfrm>
            <a:off x="2531444" y="293219"/>
            <a:ext cx="9457356" cy="635695"/>
          </a:xfrm>
          <a:prstGeom prst="rect">
            <a:avLst/>
          </a:prstGeom>
        </p:spPr>
        <p:txBody>
          <a:bodyPr vert="horz" lIns="94605" tIns="47302" rIns="94605" bIns="47302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9361"/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ШАГ 3. </a:t>
            </a:r>
            <a:r>
              <a:rPr lang="ru-RU" altLang="ru-RU" sz="24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ОЦЕНИВАНИЯ РЕЗУЛЬТАТОВ ОБУЧЕНИЯ ПО ВИДАМ КОНТРОЛЯ</a:t>
            </a:r>
            <a:endParaRPr lang="ru-RU" alt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0D2743B-5C8C-4878-A567-077FF0942B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6" t="17567" r="33215" b="34815"/>
          <a:stretch/>
        </p:blipFill>
        <p:spPr>
          <a:xfrm>
            <a:off x="254229" y="1074056"/>
            <a:ext cx="6609006" cy="5427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579EC1-DE2D-4744-ACBE-D5259B08F172}"/>
              </a:ext>
            </a:extLst>
          </p:cNvPr>
          <p:cNvSpPr txBox="1"/>
          <p:nvPr/>
        </p:nvSpPr>
        <p:spPr>
          <a:xfrm>
            <a:off x="6863235" y="1078108"/>
            <a:ext cx="5254171" cy="110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ТКУ в разделе 3 КОМ соответствуют формам ТКУ раздела 3 РПД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CDBB77-66F5-4B48-A042-32314B13B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357" t="21345" r="34524" b="36296"/>
          <a:stretch/>
        </p:blipFill>
        <p:spPr>
          <a:xfrm>
            <a:off x="6863234" y="2186104"/>
            <a:ext cx="5235887" cy="437867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E0835A-0726-4932-B03C-845326DF0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215123"/>
            <a:ext cx="1129070" cy="63569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FFC44D-1EAE-4957-9554-6908D4E16463}"/>
              </a:ext>
            </a:extLst>
          </p:cNvPr>
          <p:cNvSpPr/>
          <p:nvPr/>
        </p:nvSpPr>
        <p:spPr>
          <a:xfrm>
            <a:off x="4760686" y="1471508"/>
            <a:ext cx="2044780" cy="458094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646317E-181A-4C39-8AFB-1889853B3667}"/>
              </a:ext>
            </a:extLst>
          </p:cNvPr>
          <p:cNvSpPr/>
          <p:nvPr/>
        </p:nvSpPr>
        <p:spPr>
          <a:xfrm>
            <a:off x="11101404" y="2442724"/>
            <a:ext cx="1016001" cy="41263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Равно 8">
            <a:extLst>
              <a:ext uri="{FF2B5EF4-FFF2-40B4-BE49-F238E27FC236}">
                <a16:creationId xmlns:a16="http://schemas.microsoft.com/office/drawing/2014/main" id="{D8987FBB-F200-4C7D-9045-8515F5DB9B5C}"/>
              </a:ext>
            </a:extLst>
          </p:cNvPr>
          <p:cNvSpPr/>
          <p:nvPr/>
        </p:nvSpPr>
        <p:spPr>
          <a:xfrm>
            <a:off x="6101464" y="4025784"/>
            <a:ext cx="1016000" cy="635695"/>
          </a:xfrm>
          <a:prstGeom prst="mathEqual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176E364E-614B-4A33-971C-EEB70ECEF975}" vid="{5D3D4FBC-64FF-4F31-A769-092844993C89}"/>
    </a:ext>
  </a:extLst>
</a:theme>
</file>

<file path=ppt/theme/theme3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1359</Words>
  <Application>Microsoft Office PowerPoint</Application>
  <PresentationFormat>Широкоэкранный</PresentationFormat>
  <Paragraphs>137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Verdana</vt:lpstr>
      <vt:lpstr>Wingdings</vt:lpstr>
      <vt:lpstr>Тема Office</vt:lpstr>
      <vt:lpstr>Тема1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Носкова Екатерина Владимировна</dc:creator>
  <cp:lastModifiedBy>Зайцева Екатерина Владимировна</cp:lastModifiedBy>
  <cp:revision>338</cp:revision>
  <dcterms:created xsi:type="dcterms:W3CDTF">2021-02-10T13:34:16Z</dcterms:created>
  <dcterms:modified xsi:type="dcterms:W3CDTF">2023-11-08T09:16:25Z</dcterms:modified>
</cp:coreProperties>
</file>