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11AA8DA-295A-4739-88A1-AE6A6E92C633}">
          <p14:sldIdLst>
            <p14:sldId id="256"/>
            <p14:sldId id="257"/>
            <p14:sldId id="258"/>
            <p14:sldId id="259"/>
            <p14:sldId id="260"/>
            <p14:sldId id="264"/>
            <p14:sldId id="265"/>
            <p14:sldId id="266"/>
            <p14:sldId id="267"/>
            <p14:sldId id="268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2664296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Cluster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III</a:t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+</a:t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err="1" smtClean="0">
                <a:solidFill>
                  <a:srgbClr val="C00000"/>
                </a:solidFill>
              </a:rPr>
              <a:t>FuzzyForecast</a:t>
            </a:r>
            <a:r>
              <a:rPr lang="en-US" i="1" dirty="0">
                <a:solidFill>
                  <a:srgbClr val="C00000"/>
                </a:solidFill>
              </a:rPr>
              <a:t/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_2014-12-24-Salx</a:t>
            </a:r>
            <a:endParaRPr lang="ru-RU" i="1" dirty="0">
              <a:solidFill>
                <a:srgbClr val="C0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63960" y="6628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dirty="0" smtClean="0"/>
              <a:t>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0480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Яндекс диск\Скриншоты\2014-12-25 13-10-49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13690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Яндекс диск\Скриншоты\2014-12-25 14-32-52 Скриншот экран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8136904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7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это работает -</a:t>
            </a:r>
            <a:br>
              <a:rPr lang="ru-RU" dirty="0" smtClean="0"/>
            </a:br>
            <a:r>
              <a:rPr lang="ru-RU" dirty="0" smtClean="0"/>
              <a:t>взгляд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1)Запускаем </a:t>
            </a:r>
            <a:r>
              <a:rPr lang="en-US" i="1" dirty="0">
                <a:solidFill>
                  <a:srgbClr val="C00000"/>
                </a:solidFill>
              </a:rPr>
              <a:t>“FuzzyForecast_2014-12-24-Salx”</a:t>
            </a:r>
            <a:r>
              <a:rPr lang="ru-RU" i="1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ru-RU" i="1" dirty="0" smtClean="0"/>
              <a:t>2) Загружаем ряд(ы)</a:t>
            </a:r>
          </a:p>
          <a:p>
            <a:pPr marL="0" indent="0">
              <a:buNone/>
            </a:pPr>
            <a:r>
              <a:rPr lang="ru-RU" i="1" dirty="0" smtClean="0"/>
              <a:t>3)Запускаем сценарий в подменю</a:t>
            </a:r>
            <a:r>
              <a:rPr lang="en-US" i="1" dirty="0" smtClean="0"/>
              <a:t>:</a:t>
            </a:r>
            <a:endParaRPr lang="ru-RU" dirty="0"/>
          </a:p>
        </p:txBody>
      </p:sp>
      <p:pic>
        <p:nvPicPr>
          <p:cNvPr id="2050" name="Picture 2" descr="D:\Яндекс диск\Скриншоты\2014-12-25 12-56-27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4649673" cy="291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EpicVictoryV025\ClusterIII+FuzzyForecast_2014-12-24-SalxV001\FuzzyForecast_2014-12-24-Salx\FuzzyForecast\Resources\runner_icons~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852936"/>
            <a:ext cx="12192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8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507288" cy="57935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4)</a:t>
            </a:r>
            <a:r>
              <a:rPr lang="ru-RU" dirty="0" smtClean="0"/>
              <a:t>Программа спрашивает пользователя - куда сохранить результат.</a:t>
            </a:r>
          </a:p>
          <a:p>
            <a:pPr marL="0" indent="0">
              <a:buNone/>
            </a:pPr>
            <a:r>
              <a:rPr lang="ru-RU" dirty="0" smtClean="0"/>
              <a:t>5)Ждём.</a:t>
            </a:r>
          </a:p>
          <a:p>
            <a:pPr marL="0" indent="0">
              <a:buNone/>
            </a:pPr>
            <a:r>
              <a:rPr lang="ru-RU" dirty="0" smtClean="0"/>
              <a:t>Программа обработает все запущенные ряды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(1)</a:t>
            </a:r>
            <a:r>
              <a:rPr lang="en-US" dirty="0" smtClean="0"/>
              <a:t>- </a:t>
            </a:r>
            <a:r>
              <a:rPr lang="ru-RU" dirty="0" smtClean="0"/>
              <a:t>название обрабатываемого сейчас ряда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(2)</a:t>
            </a:r>
            <a:r>
              <a:rPr lang="en-US" dirty="0" smtClean="0"/>
              <a:t>-</a:t>
            </a:r>
            <a:r>
              <a:rPr lang="ru-RU" dirty="0" smtClean="0"/>
              <a:t> прогресс обработки ряда.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(1)                                      (2)</a:t>
            </a:r>
            <a:endParaRPr lang="ru-RU" dirty="0"/>
          </a:p>
        </p:txBody>
      </p:sp>
      <p:pic>
        <p:nvPicPr>
          <p:cNvPr id="3075" name="Picture 3" descr="D:\Яндекс диск\Скриншоты\2014-12-25 13-03-12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221088"/>
            <a:ext cx="737592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3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6)Для просмотра результата загрузите в программу конечный ряд.</a:t>
            </a:r>
            <a:endParaRPr lang="ru-RU" dirty="0"/>
          </a:p>
        </p:txBody>
      </p:sp>
      <p:pic>
        <p:nvPicPr>
          <p:cNvPr id="4098" name="Picture 2" descr="D:\Яндекс диск\Скриншоты\2014-12-25 13-10-20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3"/>
            <a:ext cx="8136904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Яндекс диск\Скриншоты\2014-12-25 13-10-49 Скриншот экран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813690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3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из себя представляет</a:t>
            </a:r>
            <a:br>
              <a:rPr lang="ru-RU" dirty="0" smtClean="0"/>
            </a:br>
            <a:r>
              <a:rPr lang="ru-RU" dirty="0" smtClean="0"/>
              <a:t>ПО </a:t>
            </a:r>
            <a:r>
              <a:rPr lang="en-US" dirty="0" smtClean="0"/>
              <a:t>“</a:t>
            </a:r>
            <a:r>
              <a:rPr lang="en-US" i="1" dirty="0" smtClean="0">
                <a:solidFill>
                  <a:srgbClr val="C00000"/>
                </a:solidFill>
              </a:rPr>
              <a:t>Cluster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III</a:t>
            </a:r>
            <a:r>
              <a:rPr lang="en-US" i="1" dirty="0" smtClean="0"/>
              <a:t>”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1080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 smtClean="0">
                <a:solidFill>
                  <a:srgbClr val="C00000"/>
                </a:solidFill>
              </a:rPr>
              <a:t>Cluster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III</a:t>
            </a:r>
            <a:r>
              <a:rPr lang="en-US" i="1" dirty="0" smtClean="0"/>
              <a:t>”</a:t>
            </a:r>
            <a:r>
              <a:rPr lang="ru-RU" i="1" dirty="0" smtClean="0"/>
              <a:t> - улучшенная версия дипломной программы.</a:t>
            </a:r>
            <a:endParaRPr lang="ru-RU" dirty="0"/>
          </a:p>
        </p:txBody>
      </p:sp>
      <p:pic>
        <p:nvPicPr>
          <p:cNvPr id="1028" name="Picture 4" descr="D:\Яндекс диск\Скриншоты\2014-12-25 12-31-25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2808312" cy="33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Яндекс диск\Скриншоты\2014-12-25 12-29-29 Скриншот экран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34169"/>
            <a:ext cx="4627332" cy="33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7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3921299"/>
          </a:xfrm>
        </p:spPr>
        <p:txBody>
          <a:bodyPr/>
          <a:lstStyle/>
          <a:p>
            <a:r>
              <a:rPr lang="ru-RU" dirty="0"/>
              <a:t>Был </a:t>
            </a:r>
            <a:r>
              <a:rPr lang="ru-RU" dirty="0" smtClean="0"/>
              <a:t>полностью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переписан </a:t>
            </a:r>
            <a:r>
              <a:rPr lang="ru-RU" dirty="0" smtClean="0">
                <a:solidFill>
                  <a:srgbClr val="FF0000"/>
                </a:solidFill>
              </a:rPr>
              <a:t>интерфейс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Главное </a:t>
            </a:r>
            <a:r>
              <a:rPr lang="ru-RU" dirty="0" smtClean="0">
                <a:solidFill>
                  <a:srgbClr val="FF0000"/>
                </a:solidFill>
              </a:rPr>
              <a:t>меню стало проще </a:t>
            </a:r>
            <a:r>
              <a:rPr lang="ru-RU" dirty="0" smtClean="0"/>
              <a:t>в использовании.</a:t>
            </a:r>
          </a:p>
          <a:p>
            <a:r>
              <a:rPr lang="ru-RU" dirty="0" smtClean="0"/>
              <a:t>Был упрощён</a:t>
            </a:r>
            <a:r>
              <a:rPr lang="ru-RU" dirty="0" smtClean="0">
                <a:solidFill>
                  <a:srgbClr val="FF0000"/>
                </a:solidFill>
              </a:rPr>
              <a:t> импорт данных </a:t>
            </a:r>
            <a:r>
              <a:rPr lang="ru-RU" dirty="0" smtClean="0"/>
              <a:t>из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“</a:t>
            </a:r>
            <a:r>
              <a:rPr lang="ru-RU" dirty="0" err="1" smtClean="0"/>
              <a:t>Excel</a:t>
            </a:r>
            <a:r>
              <a:rPr lang="ru-RU" dirty="0" smtClean="0"/>
              <a:t>”.</a:t>
            </a:r>
            <a:br>
              <a:rPr lang="ru-RU" dirty="0" smtClean="0"/>
            </a:br>
            <a:r>
              <a:rPr lang="ru-RU" dirty="0"/>
              <a:t>И</a:t>
            </a:r>
            <a:r>
              <a:rPr lang="ru-RU" dirty="0" smtClean="0"/>
              <a:t>мпортировать таблицу можно </a:t>
            </a:r>
            <a:r>
              <a:rPr lang="ru-RU" dirty="0" smtClean="0">
                <a:solidFill>
                  <a:srgbClr val="FF0000"/>
                </a:solidFill>
              </a:rPr>
              <a:t>без</a:t>
            </a:r>
            <a:r>
              <a:rPr lang="ru-RU" dirty="0" smtClean="0"/>
              <a:t> предварительной </a:t>
            </a:r>
            <a:r>
              <a:rPr lang="ru-RU" dirty="0" smtClean="0">
                <a:solidFill>
                  <a:srgbClr val="FF0000"/>
                </a:solidFill>
              </a:rPr>
              <a:t>подготовки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i="1" dirty="0" smtClean="0">
                <a:solidFill>
                  <a:srgbClr val="C00000"/>
                </a:solidFill>
              </a:rPr>
              <a:t>Cluster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III</a:t>
            </a:r>
            <a:r>
              <a:rPr lang="en-US" i="1" dirty="0" smtClean="0"/>
              <a:t>”</a:t>
            </a:r>
            <a:r>
              <a:rPr lang="ru-RU" i="1" dirty="0" smtClean="0"/>
              <a:t> с точки зрения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75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“</a:t>
            </a:r>
            <a:r>
              <a:rPr lang="en-US" i="1" dirty="0" smtClean="0">
                <a:solidFill>
                  <a:srgbClr val="C00000"/>
                </a:solidFill>
              </a:rPr>
              <a:t>Cluster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III</a:t>
            </a:r>
            <a:r>
              <a:rPr lang="en-US" i="1" dirty="0"/>
              <a:t>”</a:t>
            </a:r>
            <a:r>
              <a:rPr lang="ru-RU" i="1" dirty="0"/>
              <a:t> с точки зрения </a:t>
            </a:r>
            <a:r>
              <a:rPr lang="ru-RU" i="1" dirty="0" smtClean="0"/>
              <a:t>п</a:t>
            </a:r>
            <a:r>
              <a:rPr lang="ru-RU" dirty="0" smtClean="0"/>
              <a:t>рограммиста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ru-RU" dirty="0"/>
              <a:t>М</a:t>
            </a:r>
            <a:r>
              <a:rPr lang="ru-RU" dirty="0" smtClean="0"/>
              <a:t>ногократно </a:t>
            </a:r>
            <a:r>
              <a:rPr lang="ru-RU" dirty="0" smtClean="0">
                <a:solidFill>
                  <a:srgbClr val="FF0000"/>
                </a:solidFill>
              </a:rPr>
              <a:t>перерабатывался код</a:t>
            </a:r>
            <a:r>
              <a:rPr lang="ru-RU" dirty="0" smtClean="0"/>
              <a:t> программы.</a:t>
            </a:r>
            <a:br>
              <a:rPr lang="ru-RU" dirty="0" smtClean="0"/>
            </a:br>
            <a:r>
              <a:rPr lang="ru-RU" dirty="0"/>
              <a:t>Он </a:t>
            </a:r>
            <a:r>
              <a:rPr lang="ru-RU" dirty="0">
                <a:solidFill>
                  <a:srgbClr val="FF0000"/>
                </a:solidFill>
              </a:rPr>
              <a:t>стал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чище</a:t>
            </a:r>
            <a:r>
              <a:rPr lang="ru-RU" dirty="0"/>
              <a:t> и </a:t>
            </a:r>
            <a:r>
              <a:rPr lang="ru-RU" dirty="0">
                <a:solidFill>
                  <a:srgbClr val="FF0000"/>
                </a:solidFill>
              </a:rPr>
              <a:t>структурирование</a:t>
            </a:r>
            <a:r>
              <a:rPr lang="ru-RU" dirty="0"/>
              <a:t>. Стало больше комментариев</a:t>
            </a:r>
            <a:r>
              <a:rPr lang="ru-RU" dirty="0" smtClean="0"/>
              <a:t>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Повышено быстродействие </a:t>
            </a:r>
            <a:r>
              <a:rPr lang="ru-RU" dirty="0" smtClean="0"/>
              <a:t>кластеризации </a:t>
            </a:r>
            <a:r>
              <a:rPr lang="ru-RU" dirty="0" err="1" smtClean="0"/>
              <a:t>центроидным</a:t>
            </a:r>
            <a:r>
              <a:rPr lang="ru-RU" dirty="0" smtClean="0"/>
              <a:t> методом.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Повышена устойчивость </a:t>
            </a:r>
            <a:r>
              <a:rPr lang="ru-RU" dirty="0" smtClean="0"/>
              <a:t>работы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3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Autofit/>
          </a:bodyPr>
          <a:lstStyle/>
          <a:p>
            <a:r>
              <a:rPr lang="ru-RU" sz="5400" b="1" dirty="0"/>
              <a:t>О</a:t>
            </a:r>
            <a:r>
              <a:rPr lang="ru-RU" sz="5400" b="1" dirty="0" smtClean="0"/>
              <a:t> новом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 </a:t>
            </a:r>
            <a:r>
              <a:rPr lang="en-US" dirty="0"/>
              <a:t>“</a:t>
            </a:r>
            <a:r>
              <a:rPr lang="en-US" i="1" dirty="0" smtClean="0">
                <a:solidFill>
                  <a:srgbClr val="C00000"/>
                </a:solidFill>
              </a:rPr>
              <a:t>Cluster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III</a:t>
            </a:r>
            <a:r>
              <a:rPr lang="en-US" i="1" dirty="0" smtClean="0"/>
              <a:t>”</a:t>
            </a:r>
            <a:r>
              <a:rPr lang="ru-RU" i="1" dirty="0" smtClean="0"/>
              <a:t> используется в сценарии обработки данных</a:t>
            </a:r>
            <a:r>
              <a:rPr lang="en-US" i="1" dirty="0" smtClean="0"/>
              <a:t> </a:t>
            </a:r>
            <a:r>
              <a:rPr lang="ru-RU" i="1" dirty="0" smtClean="0"/>
              <a:t>программы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“FuzzyForecast_2014-12-24-Salx”</a:t>
            </a:r>
            <a:r>
              <a:rPr lang="ru-RU" i="1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/>
              <a:t>Сам сценарий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1)Поиск аномалий временного ряда</a:t>
            </a:r>
          </a:p>
          <a:p>
            <a:pPr marL="0" indent="0">
              <a:buNone/>
            </a:pPr>
            <a:r>
              <a:rPr lang="ru-RU" dirty="0" smtClean="0"/>
              <a:t>2)Сглаживание </a:t>
            </a:r>
            <a:r>
              <a:rPr lang="ru-RU" dirty="0"/>
              <a:t>аномалий временного ряда</a:t>
            </a:r>
          </a:p>
          <a:p>
            <a:pPr marL="0" indent="0">
              <a:buNone/>
            </a:pPr>
            <a:r>
              <a:rPr lang="ru-RU" dirty="0" smtClean="0"/>
              <a:t>3)Сохранение результата в формате программы</a:t>
            </a:r>
            <a:r>
              <a:rPr lang="en-US" i="1" dirty="0" smtClean="0">
                <a:solidFill>
                  <a:srgbClr val="C00000"/>
                </a:solidFill>
              </a:rPr>
              <a:t>“FuzzyForecast_2014-12-24-Salx</a:t>
            </a:r>
            <a:r>
              <a:rPr lang="en-US" i="1" dirty="0">
                <a:solidFill>
                  <a:srgbClr val="C00000"/>
                </a:solidFill>
              </a:rPr>
              <a:t>”</a:t>
            </a:r>
            <a:r>
              <a:rPr lang="ru-RU" i="1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84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ru-RU" sz="4000" b="1" dirty="0" smtClean="0"/>
              <a:t>Поиск </a:t>
            </a:r>
            <a:r>
              <a:rPr lang="ru-RU" sz="4000" b="1" dirty="0"/>
              <a:t>аномалий временного </a:t>
            </a:r>
            <a:r>
              <a:rPr lang="ru-RU" sz="4000" b="1" dirty="0" smtClean="0"/>
              <a:t>ряда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rgbClr val="FF0000"/>
                </a:solidFill>
              </a:rPr>
              <a:t>Кластеризуем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данные </a:t>
            </a:r>
            <a:r>
              <a:rPr lang="ru-RU" dirty="0" err="1" smtClean="0"/>
              <a:t>центроидным</a:t>
            </a:r>
            <a:r>
              <a:rPr lang="ru-RU" dirty="0" smtClean="0"/>
              <a:t> методом кластеризации </a:t>
            </a:r>
            <a:r>
              <a:rPr lang="ru-RU" dirty="0" smtClean="0">
                <a:solidFill>
                  <a:srgbClr val="FF0000"/>
                </a:solidFill>
              </a:rPr>
              <a:t>на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2 кластера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Один из кластеров меньшей размерности, чем другой.</a:t>
            </a:r>
          </a:p>
          <a:p>
            <a:pPr marL="0" indent="0">
              <a:buNone/>
            </a:pPr>
            <a:r>
              <a:rPr lang="ru-RU" dirty="0" smtClean="0"/>
              <a:t>Полагаем, что аномалии попали в кластер с </a:t>
            </a:r>
            <a:r>
              <a:rPr lang="ru-RU" dirty="0"/>
              <a:t> меньшей размерности</a:t>
            </a:r>
            <a:r>
              <a:rPr lang="ru-RU" dirty="0" smtClean="0"/>
              <a:t>.  </a:t>
            </a:r>
          </a:p>
          <a:p>
            <a:pPr marL="0" indent="0">
              <a:buNone/>
            </a:pPr>
            <a:r>
              <a:rPr lang="ru-RU" dirty="0" smtClean="0"/>
              <a:t>Будим называть его аномальным кластером.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76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6632"/>
                <a:ext cx="8229600" cy="63367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Сглаживание </a:t>
                </a:r>
                <a:r>
                  <a:rPr lang="ru-RU" b="1" dirty="0"/>
                  <a:t>аномалий временного ряда</a:t>
                </a:r>
              </a:p>
              <a:p>
                <a:pPr marL="0" indent="0">
                  <a:buNone/>
                </a:pPr>
                <a:r>
                  <a:rPr lang="ru-RU" dirty="0"/>
                  <a:t>А</a:t>
                </a:r>
                <a:r>
                  <a:rPr lang="ru-RU" dirty="0" smtClean="0"/>
                  <a:t>номалии из аномального кластера сглаживаются </a:t>
                </a:r>
                <a:r>
                  <a:rPr lang="ru-RU" dirty="0"/>
                  <a:t>по формуле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𝑟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=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/>
                              </m:ctrlPr>
                            </m:naryPr>
                            <m:sub>
                              <m:r>
                                <a:rPr lang="ru-RU" i="1"/>
                                <m:t>𝑘</m:t>
                              </m:r>
                              <m:r>
                                <a:rPr lang="ru-RU" i="1"/>
                                <m:t>=</m:t>
                              </m:r>
                              <m:r>
                                <a:rPr lang="ru-RU" i="1"/>
                                <m:t>𝑖</m:t>
                              </m:r>
                              <m:r>
                                <a:rPr lang="ru-RU" i="1"/>
                                <m:t>−</m:t>
                              </m:r>
                              <m:r>
                                <a:rPr lang="ru-RU" i="1"/>
                                <m:t>𝑚</m:t>
                              </m:r>
                              <m:r>
                                <a:rPr lang="ru-RU" i="1"/>
                                <m:t>;</m:t>
                              </m:r>
                              <m:r>
                                <a:rPr lang="ru-RU" i="1"/>
                                <m:t>𝑘</m:t>
                              </m:r>
                              <m:r>
                                <a:rPr lang="ru-RU" i="1"/>
                                <m:t>≠</m:t>
                              </m:r>
                              <m:r>
                                <a:rPr lang="ru-RU" i="1"/>
                                <m:t>𝑖</m:t>
                              </m:r>
                            </m:sub>
                            <m:sup>
                              <m:r>
                                <a:rPr lang="ru-RU" i="1"/>
                                <m:t>𝑖</m:t>
                              </m:r>
                              <m:r>
                                <a:rPr lang="ru-RU" i="1"/>
                                <m:t>+</m:t>
                              </m:r>
                              <m:r>
                                <a:rPr lang="ru-RU" i="1"/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𝑟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ru-RU" i="1"/>
                        <m:t>/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𝑚</m:t>
                          </m:r>
                          <m:r>
                            <a:rPr lang="ru-RU" i="1"/>
                            <m:t>∗2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– значение ряда, </a:t>
                </a:r>
                <a:r>
                  <a:rPr lang="en-US" dirty="0" smtClean="0"/>
                  <a:t>I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0</a:t>
                </a:r>
                <a:r>
                  <a:rPr lang="en-US" dirty="0" smtClean="0"/>
                  <a:t> </a:t>
                </a:r>
                <a:r>
                  <a:rPr lang="ru-RU" dirty="0" smtClean="0"/>
                  <a:t>…</a:t>
                </a:r>
                <a:r>
                  <a:rPr lang="en-US" dirty="0" smtClean="0"/>
                  <a:t> n;</a:t>
                </a:r>
              </a:p>
              <a:p>
                <a:pPr marL="0" indent="0">
                  <a:buNone/>
                </a:pPr>
                <a:r>
                  <a:rPr lang="en-US" dirty="0" smtClean="0"/>
                  <a:t>m </a:t>
                </a:r>
                <a:r>
                  <a:rPr lang="ru-RU" dirty="0"/>
                  <a:t>- радиус окрестности аномалии.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нашем случае </a:t>
                </a:r>
                <a:r>
                  <a:rPr lang="en-US" dirty="0" smtClean="0"/>
                  <a:t>m=3</a:t>
                </a:r>
                <a:r>
                  <a:rPr lang="en-US" dirty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6632"/>
                <a:ext cx="8229600" cy="6336704"/>
              </a:xfrm>
              <a:blipFill rotWithShape="1">
                <a:blip r:embed="rId2"/>
                <a:stretch>
                  <a:fillRect l="-1926" t="-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35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акие точки из аномального кластера являются аномалиями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курсе контроля качества и надежности все критерии качества подразумевают определение аномалии и описание её признаков.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 нас же этот вопрос пока открыт…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9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1540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Ради эксперимента данный сценарий был запущен последовательно многократно.</a:t>
            </a:r>
            <a:br>
              <a:rPr lang="ru-RU" dirty="0" smtClean="0"/>
            </a:br>
            <a:r>
              <a:rPr lang="ru-RU" dirty="0" smtClean="0"/>
              <a:t>Вот результаты.</a:t>
            </a:r>
            <a:endParaRPr lang="ru-RU" dirty="0"/>
          </a:p>
        </p:txBody>
      </p:sp>
      <p:pic>
        <p:nvPicPr>
          <p:cNvPr id="4" name="Picture 2" descr="D:\Яндекс диск\Скриншоты\2014-12-25 13-10-20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0" y="1465071"/>
            <a:ext cx="8136904" cy="23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Яндекс диск\Скриншоты\2014-12-25 13-10-49 Скриншот экран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0" y="3933056"/>
            <a:ext cx="813690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30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286</Words>
  <Application>Microsoft Office PowerPoint</Application>
  <PresentationFormat>Экран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Cluster III + FuzzyForecast _2014-12-24-Salx</vt:lpstr>
      <vt:lpstr>Что из себя представляет ПО “Cluster III”</vt:lpstr>
      <vt:lpstr>“Cluster III” с точки зрения пользователя</vt:lpstr>
      <vt:lpstr>“Cluster III” с точки зрения программиста</vt:lpstr>
      <vt:lpstr>О новом</vt:lpstr>
      <vt:lpstr>Презентация PowerPoint</vt:lpstr>
      <vt:lpstr>Презентация PowerPoint</vt:lpstr>
      <vt:lpstr>Какие точки из аномального кластера являются аномалиями?</vt:lpstr>
      <vt:lpstr>Презентация PowerPoint</vt:lpstr>
      <vt:lpstr>Презентация PowerPoint</vt:lpstr>
      <vt:lpstr>Как это работает - взгляд пользователя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ClusterIII + FuzzyForecast _2014-12-24-SalxV001</dc:title>
  <dc:creator>йцукен</dc:creator>
  <cp:lastModifiedBy>йцукен</cp:lastModifiedBy>
  <cp:revision>24</cp:revision>
  <dcterms:created xsi:type="dcterms:W3CDTF">2014-12-25T09:22:09Z</dcterms:created>
  <dcterms:modified xsi:type="dcterms:W3CDTF">2014-12-25T11:34:03Z</dcterms:modified>
</cp:coreProperties>
</file>