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F11AA8DA-295A-4739-88A1-AE6A6E92C633}">
          <p14:sldIdLst>
            <p14:sldId id="256"/>
            <p14:sldId id="269"/>
            <p14:sldId id="270"/>
            <p14:sldId id="272"/>
            <p14:sldId id="273"/>
            <p14:sldId id="271"/>
            <p14:sldId id="257"/>
            <p14:sldId id="260"/>
            <p14:sldId id="264"/>
            <p14:sldId id="265"/>
            <p14:sldId id="267"/>
            <p14:sldId id="268"/>
            <p14:sldId id="261"/>
            <p14:sldId id="262"/>
            <p14:sldId id="26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75" d="100"/>
          <a:sy n="75" d="100"/>
        </p:scale>
        <p:origin x="-36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103;Victory_2014.2.v002\&#1087;&#1099;&#1090;&#1072;&#1102;&#1089;&#1100;%20&#1087;&#1080;&#1089;&#1072;&#1090;&#1100;%204%20&#1055;&#1072;&#1088;&#1072;&#1075;&#1088;&#1072;&#1092;\&#1056;&#1077;&#1079;&#1091;&#1083;&#1100;&#1090;&#1072;&#1090;&#1099;%20&#1082;&#1083;&#1072;&#1089;&#1090;&#1077;&#1088;&#1080;&#1079;&#1072;&#1094;&#1080;&#1080;V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103;Victory_2014.2.v002\&#1087;&#1099;&#1090;&#1072;&#1102;&#1089;&#1100;%20&#1087;&#1080;&#1089;&#1072;&#1090;&#1100;%204%20&#1055;&#1072;&#1088;&#1072;&#1075;&#1088;&#1072;&#1092;\&#1056;&#1077;&#1079;&#1091;&#1083;&#1100;&#1090;&#1072;&#1090;&#1099;%20&#1082;&#1083;&#1072;&#1089;&#1090;&#1077;&#1088;&#1080;&#1079;&#1072;&#1094;&#1080;&#1080;V1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103;Victory_2014.2.v002\&#1087;&#1099;&#1090;&#1072;&#1102;&#1089;&#1100;%20&#1087;&#1080;&#1089;&#1072;&#1090;&#1100;%204%20&#1055;&#1072;&#1088;&#1072;&#1075;&#1088;&#1072;&#1092;\&#1056;&#1077;&#1079;&#1091;&#1083;&#1100;&#1090;&#1072;&#1090;&#1099;%20&#1082;&#1083;&#1072;&#1089;&#1090;&#1077;&#1088;&#1080;&#1079;&#1072;&#1094;&#1080;&#1080;V1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103;Victory_2014.2.v002\&#1087;&#1099;&#1090;&#1072;&#1102;&#1089;&#1100;%20&#1087;&#1080;&#1089;&#1072;&#1090;&#1100;%204%20&#1055;&#1072;&#1088;&#1072;&#1075;&#1088;&#1072;&#1092;\&#1056;&#1077;&#1079;&#1091;&#1083;&#1100;&#1090;&#1072;&#1090;&#1099;%20&#1082;&#1083;&#1072;&#1089;&#1090;&#1077;&#1088;&#1080;&#1079;&#1072;&#1094;&#1080;&#1080;V1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lineChart>
        <c:grouping val="standard"/>
        <c:ser>
          <c:idx val="0"/>
          <c:order val="0"/>
          <c:tx>
            <c:strRef>
              <c:f>'Центроидный метод (все группы)'!$O$121</c:f>
              <c:strCache>
                <c:ptCount val="1"/>
                <c:pt idx="0">
                  <c:v>1,193937173</c:v>
                </c:pt>
              </c:strCache>
            </c:strRef>
          </c:tx>
          <c:marker>
            <c:symbol val="none"/>
          </c:marker>
          <c:cat>
            <c:strRef>
              <c:f>'Центроидный метод (все группы)'!$J$122:$O$122</c:f>
              <c:strCache>
                <c:ptCount val="6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</c:strCache>
            </c:strRef>
          </c:cat>
          <c:val>
            <c:numRef>
              <c:f>'Центроидный метод (все группы)'!$J$121:$O$121</c:f>
              <c:numCache>
                <c:formatCode>General</c:formatCode>
                <c:ptCount val="6"/>
                <c:pt idx="0">
                  <c:v>2.0301774413090112</c:v>
                </c:pt>
                <c:pt idx="1">
                  <c:v>2.9050492889794484</c:v>
                </c:pt>
                <c:pt idx="2">
                  <c:v>3.1950932006750601</c:v>
                </c:pt>
                <c:pt idx="3">
                  <c:v>1.5680225195130351</c:v>
                </c:pt>
                <c:pt idx="4">
                  <c:v>2.3513795533898771</c:v>
                </c:pt>
                <c:pt idx="5">
                  <c:v>1.1939371731068933</c:v>
                </c:pt>
              </c:numCache>
            </c:numRef>
          </c:val>
        </c:ser>
        <c:marker val="1"/>
        <c:axId val="53558272"/>
        <c:axId val="54027008"/>
      </c:lineChart>
      <c:catAx>
        <c:axId val="53558272"/>
        <c:scaling>
          <c:orientation val="minMax"/>
        </c:scaling>
        <c:axPos val="b"/>
        <c:numFmt formatCode="General" sourceLinked="1"/>
        <c:majorTickMark val="none"/>
        <c:tickLblPos val="nextTo"/>
        <c:crossAx val="54027008"/>
        <c:crosses val="autoZero"/>
        <c:auto val="1"/>
        <c:lblAlgn val="ctr"/>
        <c:lblOffset val="100"/>
      </c:catAx>
      <c:valAx>
        <c:axId val="540270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3558272"/>
        <c:crosses val="autoZero"/>
        <c:crossBetween val="between"/>
      </c:valAx>
    </c:plotArea>
    <c:plotVisOnly val="1"/>
    <c:dispBlanksAs val="gap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lineChart>
        <c:grouping val="standard"/>
        <c:ser>
          <c:idx val="0"/>
          <c:order val="0"/>
          <c:tx>
            <c:strRef>
              <c:f>'Центроидный метод (все группы)'!$X$121</c:f>
              <c:strCache>
                <c:ptCount val="1"/>
                <c:pt idx="0">
                  <c:v>1,664490159</c:v>
                </c:pt>
              </c:strCache>
            </c:strRef>
          </c:tx>
          <c:marker>
            <c:symbol val="none"/>
          </c:marker>
          <c:cat>
            <c:strRef>
              <c:f>'Центроидный метод (все группы)'!$Q$122:$X$122</c:f>
              <c:strCache>
                <c:ptCount val="8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</c:strCache>
            </c:strRef>
          </c:cat>
          <c:val>
            <c:numRef>
              <c:f>'Центроидный метод (все группы)'!$Q$121:$X$121</c:f>
              <c:numCache>
                <c:formatCode>General</c:formatCode>
                <c:ptCount val="8"/>
                <c:pt idx="0">
                  <c:v>2.0301774413090112</c:v>
                </c:pt>
                <c:pt idx="1">
                  <c:v>2.9050492889794484</c:v>
                </c:pt>
                <c:pt idx="2">
                  <c:v>3.1950932006750601</c:v>
                </c:pt>
                <c:pt idx="3">
                  <c:v>1.5680225195130351</c:v>
                </c:pt>
                <c:pt idx="4">
                  <c:v>2.3513795533898771</c:v>
                </c:pt>
                <c:pt idx="5">
                  <c:v>2.1706878731349191</c:v>
                </c:pt>
                <c:pt idx="6">
                  <c:v>1.1761801803750143</c:v>
                </c:pt>
                <c:pt idx="7">
                  <c:v>1.6644901592229375</c:v>
                </c:pt>
              </c:numCache>
            </c:numRef>
          </c:val>
        </c:ser>
        <c:marker val="1"/>
        <c:axId val="54050176"/>
        <c:axId val="54064256"/>
      </c:lineChart>
      <c:catAx>
        <c:axId val="54050176"/>
        <c:scaling>
          <c:orientation val="minMax"/>
        </c:scaling>
        <c:axPos val="b"/>
        <c:numFmt formatCode="General" sourceLinked="1"/>
        <c:majorTickMark val="none"/>
        <c:tickLblPos val="nextTo"/>
        <c:crossAx val="54064256"/>
        <c:crosses val="autoZero"/>
        <c:auto val="1"/>
        <c:lblAlgn val="ctr"/>
        <c:lblOffset val="100"/>
      </c:catAx>
      <c:valAx>
        <c:axId val="540642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4050176"/>
        <c:crosses val="autoZero"/>
        <c:crossBetween val="between"/>
      </c:valAx>
    </c:plotArea>
    <c:plotVisOnly val="1"/>
    <c:dispBlanksAs val="gap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lineChart>
        <c:grouping val="standard"/>
        <c:ser>
          <c:idx val="0"/>
          <c:order val="0"/>
          <c:tx>
            <c:strRef>
              <c:f>'Центроидный метод (все группы)'!$AI$121</c:f>
              <c:strCache>
                <c:ptCount val="1"/>
                <c:pt idx="0">
                  <c:v>1,922777458</c:v>
                </c:pt>
              </c:strCache>
            </c:strRef>
          </c:tx>
          <c:marker>
            <c:symbol val="none"/>
          </c:marker>
          <c:cat>
            <c:strRef>
              <c:f>'Центроидный метод (все группы)'!$Z$122:$AI$122</c:f>
              <c:strCache>
                <c:ptCount val="10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</c:strCache>
            </c:strRef>
          </c:cat>
          <c:val>
            <c:numRef>
              <c:f>'Центроидный метод (все группы)'!$Z$121:$AI$121</c:f>
              <c:numCache>
                <c:formatCode>General</c:formatCode>
                <c:ptCount val="10"/>
                <c:pt idx="0">
                  <c:v>2.3604646309148527</c:v>
                </c:pt>
                <c:pt idx="1">
                  <c:v>2.0301774413090112</c:v>
                </c:pt>
                <c:pt idx="2">
                  <c:v>2.9050492889794484</c:v>
                </c:pt>
                <c:pt idx="3">
                  <c:v>3.1950932006750601</c:v>
                </c:pt>
                <c:pt idx="4">
                  <c:v>1.392016131659402</c:v>
                </c:pt>
                <c:pt idx="5">
                  <c:v>1.5680225195130351</c:v>
                </c:pt>
                <c:pt idx="6">
                  <c:v>2.3513795533898771</c:v>
                </c:pt>
                <c:pt idx="7">
                  <c:v>2.1706878731349191</c:v>
                </c:pt>
                <c:pt idx="8">
                  <c:v>1.1326291031640017</c:v>
                </c:pt>
                <c:pt idx="9">
                  <c:v>1.9227774576329029</c:v>
                </c:pt>
              </c:numCache>
            </c:numRef>
          </c:val>
        </c:ser>
        <c:marker val="1"/>
        <c:axId val="56111104"/>
        <c:axId val="56112640"/>
      </c:lineChart>
      <c:catAx>
        <c:axId val="56111104"/>
        <c:scaling>
          <c:orientation val="minMax"/>
        </c:scaling>
        <c:axPos val="b"/>
        <c:numFmt formatCode="General" sourceLinked="1"/>
        <c:majorTickMark val="none"/>
        <c:tickLblPos val="nextTo"/>
        <c:crossAx val="56112640"/>
        <c:crosses val="autoZero"/>
        <c:auto val="1"/>
        <c:lblAlgn val="ctr"/>
        <c:lblOffset val="100"/>
      </c:catAx>
      <c:valAx>
        <c:axId val="5611264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6111104"/>
        <c:crosses val="autoZero"/>
        <c:crossBetween val="between"/>
      </c:valAx>
    </c:plotArea>
    <c:plotVisOnly val="1"/>
    <c:dispBlanksAs val="gap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lineChart>
        <c:grouping val="standard"/>
        <c:ser>
          <c:idx val="0"/>
          <c:order val="0"/>
          <c:tx>
            <c:strRef>
              <c:f>'Центроидный метод (все группы)'!$O$121</c:f>
              <c:strCache>
                <c:ptCount val="1"/>
                <c:pt idx="0">
                  <c:v>1,193937173</c:v>
                </c:pt>
              </c:strCache>
            </c:strRef>
          </c:tx>
          <c:marker>
            <c:symbol val="none"/>
          </c:marker>
          <c:cat>
            <c:strRef>
              <c:f>'Центроидный метод (все группы)'!$J$122:$O$122</c:f>
              <c:strCache>
                <c:ptCount val="6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</c:strCache>
            </c:strRef>
          </c:cat>
          <c:val>
            <c:numRef>
              <c:f>'Центроидный метод (все группы)'!$J$121:$O$121</c:f>
              <c:numCache>
                <c:formatCode>General</c:formatCode>
                <c:ptCount val="6"/>
                <c:pt idx="0">
                  <c:v>2.0301774413090112</c:v>
                </c:pt>
                <c:pt idx="1">
                  <c:v>2.9050492889794484</c:v>
                </c:pt>
                <c:pt idx="2">
                  <c:v>3.1950932006750601</c:v>
                </c:pt>
                <c:pt idx="3">
                  <c:v>1.5680225195130351</c:v>
                </c:pt>
                <c:pt idx="4">
                  <c:v>2.3513795533898771</c:v>
                </c:pt>
                <c:pt idx="5">
                  <c:v>1.1939371731068933</c:v>
                </c:pt>
              </c:numCache>
            </c:numRef>
          </c:val>
        </c:ser>
        <c:marker val="1"/>
        <c:axId val="56134272"/>
        <c:axId val="56144256"/>
      </c:lineChart>
      <c:catAx>
        <c:axId val="56134272"/>
        <c:scaling>
          <c:orientation val="minMax"/>
        </c:scaling>
        <c:axPos val="b"/>
        <c:numFmt formatCode="General" sourceLinked="1"/>
        <c:majorTickMark val="none"/>
        <c:tickLblPos val="nextTo"/>
        <c:crossAx val="56144256"/>
        <c:crosses val="autoZero"/>
        <c:auto val="1"/>
        <c:lblAlgn val="ctr"/>
        <c:lblOffset val="100"/>
      </c:catAx>
      <c:valAx>
        <c:axId val="561442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6134272"/>
        <c:crosses val="autoZero"/>
        <c:crossBetween val="between"/>
      </c:valAx>
    </c:plotArea>
    <c:plotVisOnly val="1"/>
    <c:dispBlanksAs val="gap"/>
  </c:chart>
  <c:spPr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3888432"/>
          </a:xfrm>
        </p:spPr>
        <p:txBody>
          <a:bodyPr>
            <a:noAutofit/>
          </a:bodyPr>
          <a:lstStyle/>
          <a:p>
            <a:r>
              <a:rPr lang="ru-RU" sz="6000" dirty="0" smtClean="0"/>
              <a:t>Кластеризация</a:t>
            </a:r>
            <a:br>
              <a:rPr lang="ru-RU" sz="6000" dirty="0" smtClean="0"/>
            </a:br>
            <a:r>
              <a:rPr lang="ru-RU" sz="6000" dirty="0" err="1" smtClean="0"/>
              <a:t>ИТ-предприятий</a:t>
            </a:r>
            <a:endParaRPr lang="ru-RU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63960" y="6628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8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0480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Анкетные данные</a:t>
            </a:r>
            <a:br>
              <a:rPr lang="ru-RU" dirty="0" smtClean="0"/>
            </a:br>
            <a:r>
              <a:rPr lang="ru-RU" dirty="0" smtClean="0"/>
              <a:t>7) Социальные программы и образовательная деятельность.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20933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Объем финансирования социальных программ в % от объема реализации</a:t>
            </a:r>
          </a:p>
          <a:p>
            <a:r>
              <a:rPr lang="ru-RU" dirty="0" smtClean="0"/>
              <a:t>В организации каких олимпиад и конкурсов принимала участие ваша компания?(да нет)</a:t>
            </a:r>
          </a:p>
          <a:p>
            <a:r>
              <a:rPr lang="ru-RU" dirty="0" smtClean="0"/>
              <a:t>В организации каких лекций, семинаров и конференций принимала участие ваша компания?(да нет)</a:t>
            </a:r>
          </a:p>
          <a:p>
            <a:r>
              <a:rPr lang="ru-RU" dirty="0" smtClean="0"/>
              <a:t>В организации каких летних, воскресных  школ, лагерей принимала участие ваша компания?(да нет)</a:t>
            </a:r>
          </a:p>
          <a:p>
            <a:r>
              <a:rPr lang="ru-RU" dirty="0" smtClean="0"/>
              <a:t>Среднее количество студентов, проходящих производственную практику на  базе Вашего предприятия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анкет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88032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Редукция данных</a:t>
            </a:r>
          </a:p>
          <a:p>
            <a:pPr marL="514350" indent="-514350">
              <a:buAutoNum type="arabicParenR"/>
            </a:pPr>
            <a:r>
              <a:rPr lang="ru-RU" dirty="0" smtClean="0"/>
              <a:t>Кластеризация </a:t>
            </a:r>
            <a:r>
              <a:rPr lang="ru-RU" dirty="0" err="1" smtClean="0"/>
              <a:t>центроидным</a:t>
            </a:r>
            <a:r>
              <a:rPr lang="ru-RU" dirty="0" smtClean="0"/>
              <a:t> методом на неизвестное количество кластеров.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Редукция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Не все анкеты были заполнены полностью.</a:t>
            </a:r>
          </a:p>
          <a:p>
            <a:pPr>
              <a:buNone/>
            </a:pPr>
            <a:r>
              <a:rPr lang="ru-RU" dirty="0" smtClean="0"/>
              <a:t>Были выбраны и удалены наиболее незаполненные анкеты.</a:t>
            </a:r>
          </a:p>
          <a:p>
            <a:pPr>
              <a:buNone/>
            </a:pPr>
            <a:r>
              <a:rPr lang="ru-RU" dirty="0" smtClean="0"/>
              <a:t>В результате редукции количество обрабатываемых предприятий сократилось с 87 до 49 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Были выбраны и удалены наиболее незаполненные параметры анкет.</a:t>
            </a:r>
          </a:p>
          <a:p>
            <a:pPr>
              <a:buNone/>
            </a:pPr>
            <a:r>
              <a:rPr lang="ru-RU" dirty="0" smtClean="0"/>
              <a:t>Количество обрабатываемых параметров сократилось с 39 до 33.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Кластеризация данных проводилась </a:t>
            </a:r>
            <a:r>
              <a:rPr lang="ru-RU" sz="4000" dirty="0" err="1" smtClean="0"/>
              <a:t>центроидным</a:t>
            </a:r>
            <a:r>
              <a:rPr lang="ru-RU" sz="4000" dirty="0" smtClean="0"/>
              <a:t> методом  на заранее неизвестное количество кластеров.</a:t>
            </a:r>
          </a:p>
          <a:p>
            <a:pPr>
              <a:buNone/>
            </a:pPr>
            <a:r>
              <a:rPr lang="ru-RU" sz="4000" dirty="0" err="1" smtClean="0"/>
              <a:t>Кластеризовали</a:t>
            </a:r>
            <a:r>
              <a:rPr lang="ru-RU" sz="4000" dirty="0" smtClean="0"/>
              <a:t> на 2,4, … 16 кластеров и выбирали из них наиболее информативные.</a:t>
            </a:r>
          </a:p>
          <a:p>
            <a:pPr>
              <a:buNone/>
            </a:pPr>
            <a:r>
              <a:rPr lang="ru-RU" sz="4000" dirty="0" smtClean="0"/>
              <a:t>Информативность кластеризации определялась визуально.</a:t>
            </a:r>
            <a:endParaRPr lang="ru-RU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обработки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Кластеризация по всем группам параметров на 6 кластеров.</a:t>
            </a:r>
          </a:p>
          <a:p>
            <a:pPr>
              <a:buNone/>
            </a:pPr>
            <a:r>
              <a:rPr lang="ru-RU" dirty="0" smtClean="0"/>
              <a:t>Кластер С1 – ИП </a:t>
            </a:r>
            <a:r>
              <a:rPr lang="ru-RU" dirty="0" err="1" smtClean="0"/>
              <a:t>Хомяченко</a:t>
            </a:r>
            <a:r>
              <a:rPr lang="ru-RU" dirty="0" smtClean="0"/>
              <a:t> Ю.Н. выделено в отдельный кластер. </a:t>
            </a:r>
          </a:p>
          <a:p>
            <a:pPr>
              <a:buNone/>
            </a:pPr>
            <a:r>
              <a:rPr lang="ru-RU" dirty="0" smtClean="0"/>
              <a:t>Данное </a:t>
            </a:r>
            <a:r>
              <a:rPr lang="ru-RU" dirty="0" err="1" smtClean="0"/>
              <a:t>ИТ-предприятие</a:t>
            </a:r>
            <a:r>
              <a:rPr lang="ru-RU" dirty="0" smtClean="0"/>
              <a:t> занимается научными исследованиями, направлением «Умный дом», придерживается стратегии патентного </a:t>
            </a:r>
            <a:r>
              <a:rPr lang="ru-RU" dirty="0" err="1" smtClean="0"/>
              <a:t>рейдерства</a:t>
            </a:r>
            <a:r>
              <a:rPr lang="ru-RU" dirty="0" smtClean="0"/>
              <a:t>, </a:t>
            </a:r>
            <a:r>
              <a:rPr lang="ru-RU" dirty="0" err="1" smtClean="0"/>
              <a:t>киберсквотинга</a:t>
            </a:r>
            <a:r>
              <a:rPr lang="ru-RU" dirty="0" smtClean="0"/>
              <a:t>, открытия филиалов по России по разработке, установке и обслуживанию систем класса «Умный дом». Объем реализации IT-продуктов/услуг за 2012 год составляет до 500 тыс. руб., при этом 100 % доля самофинансирования. Все сотрудники с высшим образованием.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 С2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Кластер С2 – ООО «Купи батон» – занимается разработка собственных программных продуктов. </a:t>
            </a:r>
          </a:p>
          <a:p>
            <a:pPr>
              <a:buNone/>
            </a:pPr>
            <a:r>
              <a:rPr lang="ru-RU" dirty="0" smtClean="0"/>
              <a:t>Объем реализации IT-продуктов/услуг за 2012 год составил около 10 млн. руб. Это </a:t>
            </a:r>
            <a:r>
              <a:rPr lang="ru-RU" dirty="0" err="1" smtClean="0"/>
              <a:t>ИТ-предприятие</a:t>
            </a:r>
            <a:r>
              <a:rPr lang="ru-RU" dirty="0" smtClean="0"/>
              <a:t> имеет самое большое количество клиентов – около 2,9 млн. человек. По их мнению, конкурентные преимущества и особенности их продукции: «Создав собственную быструю систему синхронизации, позволяющую множеству пользователей одновременно легко управлять общими списками и добавив простой в использовании пользовательский интерфейс мы получили существенную долю рынка и продолжаем успешно наращивать пользовательскую базу завоевывая лидирующие позиции».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Кластер С3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Кластер С3 – «</a:t>
            </a:r>
            <a:r>
              <a:rPr lang="ru-RU" dirty="0" err="1" smtClean="0"/>
              <a:t>Веб-студия</a:t>
            </a:r>
            <a:r>
              <a:rPr lang="ru-RU" dirty="0" smtClean="0"/>
              <a:t> </a:t>
            </a:r>
            <a:r>
              <a:rPr lang="ru-RU" dirty="0" err="1" smtClean="0"/>
              <a:t>Creater</a:t>
            </a:r>
            <a:r>
              <a:rPr lang="ru-RU" dirty="0" smtClean="0"/>
              <a:t>». </a:t>
            </a:r>
          </a:p>
          <a:p>
            <a:pPr>
              <a:buNone/>
            </a:pPr>
            <a:r>
              <a:rPr lang="ru-RU" dirty="0" smtClean="0"/>
              <a:t>Предприятие «</a:t>
            </a:r>
            <a:r>
              <a:rPr lang="ru-RU" dirty="0" err="1" smtClean="0"/>
              <a:t>Веб-студия</a:t>
            </a:r>
            <a:r>
              <a:rPr lang="ru-RU" dirty="0" smtClean="0"/>
              <a:t> </a:t>
            </a:r>
            <a:r>
              <a:rPr lang="ru-RU" dirty="0" err="1" smtClean="0"/>
              <a:t>Creater</a:t>
            </a:r>
            <a:r>
              <a:rPr lang="ru-RU" dirty="0" smtClean="0"/>
              <a:t>» занимается заказной разработкой программного обеспечения (интернет-сайтов), продвижением </a:t>
            </a:r>
            <a:r>
              <a:rPr lang="ru-RU" dirty="0" err="1" smtClean="0"/>
              <a:t>интернет-ресурсов</a:t>
            </a:r>
            <a:r>
              <a:rPr lang="ru-RU" dirty="0" smtClean="0"/>
              <a:t> (SEO, SMM, и т.п.), разработкой собственных программных продуктов. Количество сотрудников на предприятии в 2012 г. – 16 человек. Объем реализации IT-продуктов/услуг за 2012 год составил около 10 млн. руб.. 150 выполненных проектов в 2012 г. и около сотни клиентов. Средняя цена продукции (услуг) 1000 рублей / 1 час, когда средняя цена продукции (услуг) у конкурентов 1500 рублей / 1 час. Почти все сотрудники с высшим образованием (около 90%).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 С4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Кластер С4 – ООО «</a:t>
            </a:r>
            <a:r>
              <a:rPr lang="ru-RU" dirty="0" err="1" smtClean="0"/>
              <a:t>АктивУчет</a:t>
            </a:r>
            <a:r>
              <a:rPr lang="ru-RU" dirty="0" smtClean="0"/>
              <a:t>» </a:t>
            </a:r>
          </a:p>
          <a:p>
            <a:pPr>
              <a:buNone/>
            </a:pPr>
            <a:r>
              <a:rPr lang="ru-RU" dirty="0" smtClean="0"/>
              <a:t>– занимается заказной разработкой программного обеспечения (интернет-сайтов), ремонтом и обслуживанием компьютерной техники, сопровождением 1С, обучением IT-технологиям, системным администрированием и настройкой локальных вычислительных систем. В компании, судя по анкетным данным, работает всего один сотрудник с высшим образованием. Объем реализации IT-продуктов/услуг за 2012 г. составил около  500 тыс. руб. Средняя цена продукции (услуг) 800  </a:t>
            </a:r>
            <a:r>
              <a:rPr lang="ru-RU" dirty="0" err="1" smtClean="0"/>
              <a:t>руб</a:t>
            </a:r>
            <a:r>
              <a:rPr lang="ru-RU" dirty="0" smtClean="0"/>
              <a:t>/час, когда у конкурентов средняя цена продукции (услуг) 750-850 </a:t>
            </a:r>
            <a:r>
              <a:rPr lang="ru-RU" dirty="0" err="1" smtClean="0"/>
              <a:t>руб</a:t>
            </a:r>
            <a:r>
              <a:rPr lang="ru-RU" dirty="0" smtClean="0"/>
              <a:t>/час. Есть студенты, проходящие производственную практику на  базе предприятия. Сотрудниками ведется кружок информатики в начальной школе.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 С5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Кластер С5 – ООО «</a:t>
            </a:r>
            <a:r>
              <a:rPr lang="ru-RU" dirty="0" err="1" smtClean="0"/>
              <a:t>СпецМонтажСервис</a:t>
            </a:r>
            <a:r>
              <a:rPr lang="ru-RU" dirty="0" smtClean="0"/>
              <a:t>» – занимается научными исследованиями, спутниковым Интернетом и телевидением. Всего в компании 6 сотрудников, около 500 клиентов. 100 % – доля самофинансирования. 83 % сотрудников с высшим образованием. 17 % сотрудников – студенты.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 С6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При кластеризации на 6 кластеров самым многочисленный кластером оказался кластер </a:t>
            </a:r>
            <a:r>
              <a:rPr lang="en-US" dirty="0" smtClean="0"/>
              <a:t>C</a:t>
            </a:r>
            <a:r>
              <a:rPr lang="ru-RU" dirty="0" smtClean="0"/>
              <a:t>6 в него входят почти 90 % всех предприятий. Данный кластер обладает наибольшим объемом реализации IT-продуктов/услуг за 2012 г., наименьшей долей самофинансирования и наименьшей долей сотрудников с высшим образованием, при этом наибольшим количеством сотрудников.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Коллективом ученых </a:t>
            </a:r>
            <a:r>
              <a:rPr lang="ru-RU" dirty="0" err="1" smtClean="0"/>
              <a:t>УлГТУ</a:t>
            </a:r>
            <a:r>
              <a:rPr lang="ru-RU" dirty="0" smtClean="0"/>
              <a:t> (Н.Г. </a:t>
            </a:r>
            <a:r>
              <a:rPr lang="ru-RU" dirty="0" err="1" smtClean="0"/>
              <a:t>Ярушкина</a:t>
            </a:r>
            <a:r>
              <a:rPr lang="ru-RU" dirty="0" smtClean="0"/>
              <a:t>, Т.В. Афанасьева, О.В. </a:t>
            </a:r>
            <a:r>
              <a:rPr lang="ru-RU" dirty="0" err="1" smtClean="0"/>
              <a:t>Шиняева</a:t>
            </a:r>
            <a:r>
              <a:rPr lang="ru-RU" dirty="0" smtClean="0"/>
              <a:t>, К.В. </a:t>
            </a:r>
            <a:r>
              <a:rPr lang="ru-RU" dirty="0" err="1" smtClean="0"/>
              <a:t>Святов</a:t>
            </a:r>
            <a:r>
              <a:rPr lang="ru-RU" dirty="0" smtClean="0"/>
              <a:t>, Л.М. </a:t>
            </a:r>
            <a:r>
              <a:rPr lang="ru-RU" dirty="0" err="1" smtClean="0"/>
              <a:t>Валкин</a:t>
            </a:r>
            <a:r>
              <a:rPr lang="ru-RU" dirty="0" smtClean="0"/>
              <a:t>, Д.А. Ефремов, К.Г. </a:t>
            </a:r>
            <a:r>
              <a:rPr lang="ru-RU" dirty="0" err="1" smtClean="0"/>
              <a:t>Калимуллин</a:t>
            </a:r>
            <a:r>
              <a:rPr lang="ru-RU" dirty="0" smtClean="0"/>
              <a:t> и др.) в рамках проекта «Исследование </a:t>
            </a:r>
            <a:r>
              <a:rPr lang="ru-RU" dirty="0" err="1" smtClean="0"/>
              <a:t>ИТ-кластера</a:t>
            </a:r>
            <a:r>
              <a:rPr lang="ru-RU" dirty="0" smtClean="0"/>
              <a:t> Ульяновской области» в 2013г. проведено анкетирование руководителей </a:t>
            </a:r>
            <a:r>
              <a:rPr lang="ru-RU" dirty="0" err="1" smtClean="0"/>
              <a:t>ИТ-предприятий</a:t>
            </a:r>
            <a:r>
              <a:rPr lang="ru-RU" dirty="0" smtClean="0"/>
              <a:t> г. Ульяновска. </a:t>
            </a:r>
          </a:p>
          <a:p>
            <a:r>
              <a:rPr lang="ru-RU" dirty="0" smtClean="0"/>
              <a:t>Собраны данные по 87 предприятиям по 39 вопросам анкеты.</a:t>
            </a:r>
          </a:p>
          <a:p>
            <a:r>
              <a:rPr lang="ru-RU" dirty="0" smtClean="0"/>
              <a:t>2014 г. - разработка программы кластеризации </a:t>
            </a:r>
            <a:r>
              <a:rPr lang="ru-RU" dirty="0" err="1" smtClean="0"/>
              <a:t>ИТ-предприятий</a:t>
            </a:r>
            <a:r>
              <a:rPr lang="ru-RU" dirty="0" smtClean="0"/>
              <a:t>, для обработки анкетных данных.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Внешний вид таблицы результатов кластеризации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772816"/>
          <a:ext cx="7632848" cy="4275393"/>
        </p:xfrm>
        <a:graphic>
          <a:graphicData uri="http://schemas.openxmlformats.org/drawingml/2006/table">
            <a:tbl>
              <a:tblPr/>
              <a:tblGrid>
                <a:gridCol w="4153442"/>
                <a:gridCol w="579901"/>
                <a:gridCol w="579901"/>
                <a:gridCol w="579901"/>
                <a:gridCol w="579901"/>
                <a:gridCol w="579901"/>
                <a:gridCol w="579901"/>
              </a:tblGrid>
              <a:tr h="489777">
                <a:tc>
                  <a:txBody>
                    <a:bodyPr/>
                    <a:lstStyle/>
                    <a:p>
                      <a:endParaRPr lang="ru-RU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01)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ИнтелСофт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09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02)СимбирСофт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09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03)ИП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Хомяченко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Ю.Н.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04)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JackNyfe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Echo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09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05)Группа Компаний ИТМ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09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06)ООО "Купи батон"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07)JackNyfe(Echo)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09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08)ООО АИСТ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09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09)ООО "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Телеком.ру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Нормированные значения всех параметров </a:t>
            </a:r>
            <a:br>
              <a:rPr lang="ru-RU" dirty="0" smtClean="0"/>
            </a:br>
            <a:r>
              <a:rPr lang="ru-RU" dirty="0" smtClean="0"/>
              <a:t>при кластеризации на 6 кластеров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95536" y="2348880"/>
          <a:ext cx="7920879" cy="4103278"/>
        </p:xfrm>
        <a:graphic>
          <a:graphicData uri="http://schemas.openxmlformats.org/drawingml/2006/table">
            <a:tbl>
              <a:tblPr/>
              <a:tblGrid>
                <a:gridCol w="3480945"/>
                <a:gridCol w="726185"/>
                <a:gridCol w="726185"/>
                <a:gridCol w="726185"/>
                <a:gridCol w="726185"/>
                <a:gridCol w="726185"/>
                <a:gridCol w="809009"/>
              </a:tblGrid>
              <a:tr h="274940">
                <a:tc>
                  <a:txBody>
                    <a:bodyPr/>
                    <a:lstStyle/>
                    <a:p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С2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1.1)Область деятельности компании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0,54545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0,03482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0,03482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0,08027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0,68182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0,118727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2.1) Объем реализации IT-продуктов/услуг за год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0,001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0,049258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2.2)Объем реализации IT-продуктов за год в других странах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0,045994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2.3)Прирост объема реализации за г.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0,42857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1,42857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1,14286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0,32857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0,42857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0,43322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2.6)Доля самофинансирования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0,325938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3.1)Количество клиентов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0,00003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0,00017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0,000178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3.2)Количество выполненных проектов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0,15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0,032992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…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…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…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…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…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…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…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столбцах таблицы приведены координаты векторов – центров кластеров при кластеризации на 6 кластеров по всем группам параметров. Нормировка векторов произведена так, что каждая координата обозначает долю от предприятия, имеющего максимальное значение соответствующего параметра. Для центра кластера берется средняя по кластеру величина показателя.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323528" y="1268760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/>
          <p:nvPr/>
        </p:nvGraphicFramePr>
        <p:xfrm>
          <a:off x="4572000" y="1412776"/>
          <a:ext cx="381642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/>
          <p:nvPr/>
        </p:nvGraphicFramePr>
        <p:xfrm>
          <a:off x="539552" y="3933056"/>
          <a:ext cx="676875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Центры</a:t>
            </a:r>
            <a:r>
              <a:rPr lang="ru-RU" b="1" dirty="0" smtClean="0"/>
              <a:t> </a:t>
            </a:r>
            <a:r>
              <a:rPr lang="ru-RU" dirty="0" smtClean="0"/>
              <a:t>кластеризации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0648"/>
            <a:ext cx="8280920" cy="36004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Если судить по графикам центров кластеризации, то на первом месте всегда оказывается кластер, состоящий из предприятия «</a:t>
            </a:r>
            <a:r>
              <a:rPr lang="ru-RU" dirty="0" err="1" smtClean="0"/>
              <a:t>Веб-студия</a:t>
            </a:r>
            <a:r>
              <a:rPr lang="ru-RU" dirty="0" smtClean="0"/>
              <a:t> </a:t>
            </a:r>
            <a:r>
              <a:rPr lang="ru-RU" dirty="0" err="1" smtClean="0"/>
              <a:t>Creater</a:t>
            </a:r>
            <a:r>
              <a:rPr lang="ru-RU" dirty="0" smtClean="0"/>
              <a:t>», которое гармонично представлено по всем группам параметров. На втором месте оказывается кластер, состоящий из предприятия ООО «Купи батон», выделившийся числом клиентов. На третьем месте оказывается кластер, состоящий из предприятия ООО «</a:t>
            </a:r>
            <a:r>
              <a:rPr lang="ru-RU" dirty="0" err="1" smtClean="0"/>
              <a:t>СпецМонтажСервис</a:t>
            </a:r>
            <a:r>
              <a:rPr lang="ru-RU" dirty="0" smtClean="0"/>
              <a:t>», которое занимается научные исследованиями, осуществляет деятельность на рынке услуг спутниковых операторов ТВ, осуществляет монтаж СКС, охранного видеонаблюдения, монтаж ОПС.</a:t>
            </a:r>
          </a:p>
          <a:p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763688" y="3356992"/>
          <a:ext cx="540060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91264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Кластеризация по отдельным показателям, по всем параметрам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2" y="1340768"/>
          <a:ext cx="8676457" cy="5696488"/>
        </p:xfrm>
        <a:graphic>
          <a:graphicData uri="http://schemas.openxmlformats.org/drawingml/2006/table">
            <a:tbl>
              <a:tblPr/>
              <a:tblGrid>
                <a:gridCol w="640324"/>
                <a:gridCol w="1143557"/>
                <a:gridCol w="796499"/>
                <a:gridCol w="695850"/>
                <a:gridCol w="796499"/>
                <a:gridCol w="796499"/>
                <a:gridCol w="1285850"/>
                <a:gridCol w="1261557"/>
                <a:gridCol w="1259822"/>
              </a:tblGrid>
              <a:tr h="1094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Кластеры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Область деятельности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Финансово-экономические показатели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Кадровые показатели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Рынок сбыта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Внутренние процессы компании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Инновационная деятельность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Социальные программы и образовательная деятельность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Кластеризация по всем параметрам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8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Первый 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ЗАО"РЕГИОНАЛЬНЫЙ АТТЕСТАЦИОННЫЙ ЦЕНТР" </a:t>
                      </a:r>
                      <a:r>
                        <a:rPr lang="ru-RU" sz="1200" b="1">
                          <a:solidFill>
                            <a:srgbClr val="0070C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ОООСпецМонтажСервис 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JackNyfe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Echo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endParaRPr lang="ru-RU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ITECH.</a:t>
                      </a:r>
                      <a:endParaRPr lang="ru-RU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group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ООО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«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ТК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«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Альфа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»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ООО "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Актив Учет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ООО "Купи батон"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Группа Компаний ИТМ, ООО АИСТ, ООО "</a:t>
                      </a:r>
                      <a:r>
                        <a:rPr lang="ru-RU" sz="1200" dirty="0" err="1">
                          <a:latin typeface="Times New Roman"/>
                          <a:ea typeface="Times New Roman"/>
                          <a:cs typeface="Times New Roman"/>
                        </a:rPr>
                        <a:t>Телеком.ру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" ,</a:t>
                      </a:r>
                      <a:r>
                        <a:rPr lang="ru-RU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ITmaster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ИП </a:t>
                      </a:r>
                      <a:r>
                        <a:rPr lang="ru-RU" sz="1200" dirty="0" err="1">
                          <a:latin typeface="Times New Roman"/>
                          <a:ea typeface="Times New Roman"/>
                          <a:cs typeface="Times New Roman"/>
                        </a:rPr>
                        <a:t>Хомяченко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,  </a:t>
                      </a:r>
                      <a:r>
                        <a:rPr lang="ru-RU" sz="12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ООО "Купи батон"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СимбирСофт , </a:t>
                      </a:r>
                      <a:r>
                        <a:rPr lang="ru-RU" sz="1200" b="1">
                          <a:latin typeface="Arial"/>
                          <a:ea typeface="Times New Roman"/>
                          <a:cs typeface="Times New Roman"/>
                        </a:rPr>
                        <a:t>Веб-студия Creater,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200" b="1">
                          <a:solidFill>
                            <a:srgbClr val="0070C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ОООСпецМонтажСервис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latin typeface="Arial"/>
                          <a:ea typeface="Times New Roman"/>
                          <a:cs typeface="Times New Roman"/>
                        </a:rPr>
                        <a:t>Веб-студия</a:t>
                      </a:r>
                      <a:r>
                        <a:rPr lang="ru-RU" sz="12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200" b="1" dirty="0" err="1">
                          <a:latin typeface="Arial"/>
                          <a:ea typeface="Times New Roman"/>
                          <a:cs typeface="Times New Roman"/>
                        </a:rPr>
                        <a:t>Creater</a:t>
                      </a:r>
                      <a:r>
                        <a:rPr lang="ru-RU" sz="1200" b="1" dirty="0">
                          <a:latin typeface="Arial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ООО "Купи батон"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Второй 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ИнтелСофт 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ИП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200" b="1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Хомяченко 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остальные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ИП </a:t>
                      </a:r>
                      <a:r>
                        <a:rPr lang="ru-RU" sz="1200" b="1" dirty="0" err="1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Хомяченко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1200" dirty="0" err="1">
                          <a:latin typeface="Times New Roman"/>
                          <a:ea typeface="Times New Roman"/>
                          <a:cs typeface="Times New Roman"/>
                        </a:rPr>
                        <a:t>ИнтелСофт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ITECH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group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Остальные 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Остальные 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70C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ОООСпецМонтажСервис,</a:t>
                      </a: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 ИнтелСофт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ООО «Цифровая Бомба», </a:t>
                      </a:r>
                      <a:r>
                        <a:rPr lang="ru-RU" sz="1200" b="1" kern="1200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ООО "Купи батон"</a:t>
                      </a: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70C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ОООСпецМонтажСервис, </a:t>
                      </a:r>
                      <a:r>
                        <a:rPr lang="ru-RU" sz="1200" b="1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Хомяченко Ю.Н.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4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Третий 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Остальные 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Группа Компаний ИТМ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Остальные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latin typeface="Times New Roman"/>
                          <a:ea typeface="Times New Roman"/>
                          <a:cs typeface="Times New Roman"/>
                        </a:rPr>
                        <a:t>Планикс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Остальные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Остальные 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Остальные 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Остальные 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517" marR="29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 кластеризации </a:t>
            </a:r>
            <a:r>
              <a:rPr lang="ru-RU" dirty="0" err="1" smtClean="0"/>
              <a:t>ИТ-предприятий</a:t>
            </a:r>
            <a:r>
              <a:rPr lang="ru-RU" dirty="0" smtClean="0"/>
              <a:t>, для обработки анкетных данных. (2014)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484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Используемые технологии </a:t>
            </a:r>
            <a:r>
              <a:rPr lang="en-US" dirty="0" smtClean="0"/>
              <a:t>C</a:t>
            </a:r>
            <a:r>
              <a:rPr lang="ru-RU" dirty="0" smtClean="0"/>
              <a:t>++, </a:t>
            </a:r>
            <a:r>
              <a:rPr lang="en-US" dirty="0" smtClean="0"/>
              <a:t>C#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Возможности  программы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Кластеризация </a:t>
            </a:r>
            <a:r>
              <a:rPr lang="ru-RU" dirty="0" err="1" smtClean="0"/>
              <a:t>центроидным</a:t>
            </a:r>
            <a:r>
              <a:rPr lang="ru-RU" dirty="0" smtClean="0"/>
              <a:t> и </a:t>
            </a:r>
            <a:r>
              <a:rPr lang="en-US" dirty="0" smtClean="0"/>
              <a:t>FCM </a:t>
            </a:r>
            <a:r>
              <a:rPr lang="ru-RU" dirty="0" smtClean="0"/>
              <a:t>методами на заранее указанное кол-во кластеров.</a:t>
            </a:r>
          </a:p>
          <a:p>
            <a:pPr>
              <a:buNone/>
            </a:pPr>
            <a:r>
              <a:rPr lang="ru-RU" dirty="0" smtClean="0"/>
              <a:t>		Сохранение загрузка в файл (</a:t>
            </a:r>
            <a:r>
              <a:rPr lang="ru-RU" dirty="0" err="1" smtClean="0"/>
              <a:t>сериализация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		Импортирование данных из таблиц </a:t>
            </a:r>
            <a:r>
              <a:rPr lang="en-US" dirty="0" smtClean="0"/>
              <a:t>Excel.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Редакция данных.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Скриншоты</a:t>
            </a:r>
            <a:r>
              <a:rPr lang="ru-RU" dirty="0" smtClean="0"/>
              <a:t> программы.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692696"/>
            <a:ext cx="338437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933056"/>
            <a:ext cx="338437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005064"/>
            <a:ext cx="396044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20688"/>
            <a:ext cx="3048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628800"/>
            <a:ext cx="295232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421196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Скриншоты</a:t>
            </a:r>
            <a:r>
              <a:rPr lang="ru-RU" dirty="0" smtClean="0"/>
              <a:t> программы.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836712"/>
            <a:ext cx="460851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 кластеризации , для обработки анкетных данных. (2015)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628800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Используемые технологии </a:t>
            </a:r>
            <a:r>
              <a:rPr lang="en-US" sz="2800" dirty="0" smtClean="0"/>
              <a:t>html, </a:t>
            </a:r>
            <a:r>
              <a:rPr lang="en-US" sz="2800" dirty="0" err="1" smtClean="0"/>
              <a:t>css</a:t>
            </a:r>
            <a:r>
              <a:rPr lang="en-US" sz="2800" dirty="0" smtClean="0"/>
              <a:t>, </a:t>
            </a:r>
            <a:r>
              <a:rPr lang="en-US" sz="2800" dirty="0" err="1" smtClean="0"/>
              <a:t>javascript</a:t>
            </a:r>
            <a:r>
              <a:rPr lang="ru-RU" sz="2800" dirty="0" smtClean="0"/>
              <a:t>, </a:t>
            </a:r>
            <a:r>
              <a:rPr lang="en-US" sz="2800" dirty="0" smtClean="0"/>
              <a:t>bootstrap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jquery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Возможности  программы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Кластеризация </a:t>
            </a:r>
            <a:r>
              <a:rPr lang="ru-RU" sz="2800" dirty="0" err="1" smtClean="0"/>
              <a:t>центроидным</a:t>
            </a:r>
            <a:r>
              <a:rPr lang="ru-RU" sz="2800" dirty="0" smtClean="0"/>
              <a:t> и </a:t>
            </a:r>
            <a:r>
              <a:rPr lang="en-US" sz="2800" dirty="0" smtClean="0"/>
              <a:t>FCM </a:t>
            </a:r>
            <a:r>
              <a:rPr lang="ru-RU" sz="2800" dirty="0" smtClean="0"/>
              <a:t>методами на заранее указанное кол-во кластеров.</a:t>
            </a:r>
          </a:p>
          <a:p>
            <a:pPr>
              <a:buNone/>
            </a:pPr>
            <a:r>
              <a:rPr lang="ru-RU" sz="2800" dirty="0" smtClean="0"/>
              <a:t>		Импортирование данных из таблиц </a:t>
            </a:r>
            <a:r>
              <a:rPr lang="en-US" sz="2800" dirty="0" smtClean="0"/>
              <a:t>Excel.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Редакция данных.</a:t>
            </a:r>
          </a:p>
          <a:p>
            <a:pPr>
              <a:buNone/>
            </a:pPr>
            <a:r>
              <a:rPr lang="ru-RU" sz="2800" dirty="0" smtClean="0"/>
              <a:t>Значительно упрощён интерфейс по сравнению с предыдущими версиями.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Анкетные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Анкетные вопросы разбиты на 7 групп.</a:t>
            </a:r>
          </a:p>
          <a:p>
            <a:pPr>
              <a:buNone/>
            </a:pPr>
            <a:r>
              <a:rPr lang="ru-RU" dirty="0" smtClean="0"/>
              <a:t>1) Область деятельности компании.</a:t>
            </a:r>
          </a:p>
          <a:p>
            <a:pPr>
              <a:buNone/>
            </a:pPr>
            <a:r>
              <a:rPr lang="ru-RU" dirty="0" smtClean="0"/>
              <a:t>2) Финансово-экономические показатели.</a:t>
            </a:r>
          </a:p>
          <a:p>
            <a:pPr>
              <a:buNone/>
            </a:pPr>
            <a:r>
              <a:rPr lang="ru-RU" dirty="0" smtClean="0"/>
              <a:t>3) Рынок сбыта.</a:t>
            </a:r>
          </a:p>
          <a:p>
            <a:pPr>
              <a:buNone/>
            </a:pPr>
            <a:r>
              <a:rPr lang="ru-RU" dirty="0" smtClean="0"/>
              <a:t>4) Кадровые показатели.</a:t>
            </a:r>
          </a:p>
          <a:p>
            <a:pPr>
              <a:buNone/>
            </a:pPr>
            <a:r>
              <a:rPr lang="ru-RU" dirty="0" smtClean="0"/>
              <a:t>5) Внутренние процессы компании.</a:t>
            </a:r>
          </a:p>
          <a:p>
            <a:pPr>
              <a:buNone/>
            </a:pPr>
            <a:r>
              <a:rPr lang="ru-RU" dirty="0" smtClean="0"/>
              <a:t>6) Инновационная деятельность.</a:t>
            </a:r>
          </a:p>
          <a:p>
            <a:pPr>
              <a:buNone/>
            </a:pPr>
            <a:r>
              <a:rPr lang="ru-RU" dirty="0" smtClean="0"/>
              <a:t>7) Социальные программы и образовательная деятельность.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Скриншоты</a:t>
            </a:r>
            <a:r>
              <a:rPr lang="ru-RU" dirty="0" smtClean="0"/>
              <a:t> программы.</a:t>
            </a:r>
            <a:endParaRPr lang="ru-RU" dirty="0"/>
          </a:p>
        </p:txBody>
      </p:sp>
      <p:pic>
        <p:nvPicPr>
          <p:cNvPr id="1026" name="Picture 2" descr="D:\YandexDisk\Скриншоты\2015-09-21 11-08-15 Скриншот экран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78004"/>
            <a:ext cx="8712968" cy="5914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Программные пакеты </a:t>
            </a:r>
            <a:r>
              <a:rPr lang="ru-RU" dirty="0" smtClean="0"/>
              <a:t>для кластеризации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ru-RU" dirty="0" smtClean="0"/>
          </a:p>
          <a:p>
            <a:r>
              <a:rPr lang="ru-RU" dirty="0" smtClean="0"/>
              <a:t>SPSS </a:t>
            </a:r>
            <a:r>
              <a:rPr lang="ru-RU" dirty="0" err="1" smtClean="0"/>
              <a:t>Statistics</a:t>
            </a:r>
            <a:endParaRPr lang="ru-RU" dirty="0" smtClean="0"/>
          </a:p>
          <a:p>
            <a:r>
              <a:rPr lang="ru-RU" dirty="0" smtClean="0"/>
              <a:t>Сегментация рынка позиционирование </a:t>
            </a:r>
            <a:r>
              <a:rPr lang="ru-RU" dirty="0" smtClean="0"/>
              <a:t>товара</a:t>
            </a:r>
          </a:p>
          <a:p>
            <a:r>
              <a:rPr lang="ru-RU" dirty="0" err="1" smtClean="0"/>
              <a:t>ClusterDelta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Анкетные данные</a:t>
            </a:r>
            <a:br>
              <a:rPr lang="ru-RU" dirty="0" smtClean="0"/>
            </a:br>
            <a:r>
              <a:rPr lang="ru-RU" dirty="0" smtClean="0"/>
              <a:t>1) Область деятельности компании.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35696" y="1628800"/>
            <a:ext cx="5770984" cy="4525963"/>
          </a:xfrm>
        </p:spPr>
        <p:txBody>
          <a:bodyPr/>
          <a:lstStyle/>
          <a:p>
            <a:r>
              <a:rPr lang="ru-RU" dirty="0" err="1" smtClean="0"/>
              <a:t>Pазработка</a:t>
            </a:r>
            <a:endParaRPr lang="ru-RU" dirty="0" smtClean="0"/>
          </a:p>
          <a:p>
            <a:r>
              <a:rPr lang="ru-RU" dirty="0" smtClean="0"/>
              <a:t>Продажа</a:t>
            </a:r>
          </a:p>
          <a:p>
            <a:r>
              <a:rPr lang="ru-RU" dirty="0" smtClean="0"/>
              <a:t>Ремонт и обслуживание</a:t>
            </a:r>
          </a:p>
          <a:p>
            <a:r>
              <a:rPr lang="ru-RU" dirty="0" smtClean="0"/>
              <a:t>Сопровождение Интернет и </a:t>
            </a:r>
            <a:r>
              <a:rPr lang="ru-RU" dirty="0" err="1" smtClean="0"/>
              <a:t>телекомуникации</a:t>
            </a:r>
            <a:r>
              <a:rPr lang="ru-RU" dirty="0" smtClean="0"/>
              <a:t> Обучение</a:t>
            </a:r>
          </a:p>
          <a:p>
            <a:r>
              <a:rPr lang="ru-RU" dirty="0" smtClean="0"/>
              <a:t>Научные исследования</a:t>
            </a:r>
          </a:p>
          <a:p>
            <a:r>
              <a:rPr lang="ru-RU" dirty="0" smtClean="0"/>
              <a:t>Защита информации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Анкетные данные</a:t>
            </a:r>
            <a:br>
              <a:rPr lang="ru-RU" dirty="0" smtClean="0"/>
            </a:br>
            <a:r>
              <a:rPr lang="ru-RU" dirty="0" smtClean="0"/>
              <a:t>2) Финансово-экономические показатели.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42535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2008 - 2015 - Объем реализации IT-продуктов/услуг за год</a:t>
            </a:r>
          </a:p>
          <a:p>
            <a:r>
              <a:rPr lang="ru-RU" dirty="0" smtClean="0"/>
              <a:t>2008 - 2015 - Объем реализации IT-продуктов/услуг за год (в других странах)</a:t>
            </a:r>
          </a:p>
          <a:p>
            <a:r>
              <a:rPr lang="ru-RU" dirty="0" smtClean="0"/>
              <a:t>2008 - 2015 - Прирост объема реализации (прибыли) за год, %</a:t>
            </a:r>
          </a:p>
          <a:p>
            <a:r>
              <a:rPr lang="ru-RU" dirty="0" smtClean="0"/>
              <a:t>2008 – 2015 - Доля продаж в другие страны, %</a:t>
            </a:r>
          </a:p>
          <a:p>
            <a:r>
              <a:rPr lang="ru-RU" dirty="0" smtClean="0"/>
              <a:t>Доля  внешнего финансирования % </a:t>
            </a:r>
          </a:p>
          <a:p>
            <a:r>
              <a:rPr lang="ru-RU" dirty="0" smtClean="0"/>
              <a:t>Доля самофинансирования % </a:t>
            </a:r>
          </a:p>
          <a:p>
            <a:r>
              <a:rPr lang="ru-RU" dirty="0" smtClean="0"/>
              <a:t>Доля заемных средств (кредиты) % </a:t>
            </a:r>
          </a:p>
          <a:p>
            <a:r>
              <a:rPr lang="ru-RU" dirty="0" smtClean="0"/>
              <a:t>Доля финансирования по госзаказам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Анкетные данные</a:t>
            </a:r>
            <a:br>
              <a:rPr lang="ru-RU" dirty="0" smtClean="0"/>
            </a:br>
            <a:r>
              <a:rPr lang="ru-RU" dirty="0" smtClean="0"/>
              <a:t>3) Рынок сбыта.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2008 – 2015 - Количество клиентов </a:t>
            </a:r>
          </a:p>
          <a:p>
            <a:r>
              <a:rPr lang="ru-RU" dirty="0" smtClean="0"/>
              <a:t>2008 – 2015 - Количество выполненных проектов</a:t>
            </a:r>
          </a:p>
          <a:p>
            <a:r>
              <a:rPr lang="ru-RU" dirty="0" smtClean="0"/>
              <a:t>2008 – 2015 - Область распространения продукции / услуг (страны, города)</a:t>
            </a:r>
          </a:p>
          <a:p>
            <a:r>
              <a:rPr lang="ru-RU" dirty="0" smtClean="0"/>
              <a:t>Конкуренты, присутствующие на рынке, и их продукция Рейтинги, позволяющие выявить конкурентов Конкурентные преимущества, недостатки и особенности вашей продукции </a:t>
            </a:r>
          </a:p>
          <a:p>
            <a:r>
              <a:rPr lang="ru-RU" dirty="0" smtClean="0"/>
              <a:t>Уровень удовлетворенности потребителя %</a:t>
            </a:r>
          </a:p>
          <a:p>
            <a:r>
              <a:rPr lang="ru-RU" dirty="0" smtClean="0"/>
              <a:t>Наиболее значимые награды вашей компании Оцениваемая емкость рынка ? млн. </a:t>
            </a:r>
          </a:p>
          <a:p>
            <a:r>
              <a:rPr lang="ru-RU" dirty="0" smtClean="0"/>
              <a:t>Доля рынка, занимаемая </a:t>
            </a:r>
            <a:r>
              <a:rPr lang="ru-RU" dirty="0" err="1" smtClean="0"/>
              <a:t>компанией%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Средняя цена вашей продукции (услуг) рублей / 1 час </a:t>
            </a:r>
          </a:p>
          <a:p>
            <a:r>
              <a:rPr lang="ru-RU" dirty="0" smtClean="0"/>
              <a:t>Средняя цена продукции (услуг) у ваших конкурентов рублей / 1 час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Анкетные данные</a:t>
            </a:r>
            <a:br>
              <a:rPr lang="ru-RU" dirty="0" smtClean="0"/>
            </a:br>
            <a:r>
              <a:rPr lang="ru-RU" dirty="0" smtClean="0"/>
              <a:t>4) Кадровые показатели.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Средний возраст сотрудников %</a:t>
            </a:r>
          </a:p>
          <a:p>
            <a:r>
              <a:rPr lang="ru-RU" dirty="0" smtClean="0"/>
              <a:t>Сотрудники с высшим образованием %</a:t>
            </a:r>
          </a:p>
          <a:p>
            <a:r>
              <a:rPr lang="ru-RU" dirty="0" smtClean="0"/>
              <a:t>Сотрудники, являющиеся студентами %</a:t>
            </a:r>
          </a:p>
          <a:p>
            <a:r>
              <a:rPr lang="ru-RU" dirty="0" smtClean="0"/>
              <a:t>Сотрудники с научными степенями % </a:t>
            </a:r>
          </a:p>
          <a:p>
            <a:r>
              <a:rPr lang="ru-RU" dirty="0" smtClean="0"/>
              <a:t>Сотрудники, являющихся выпускниками 2013 года</a:t>
            </a:r>
          </a:p>
          <a:p>
            <a:r>
              <a:rPr lang="ru-RU" dirty="0" smtClean="0"/>
              <a:t>Есть ли корпоративное обучение иностранным языкам? </a:t>
            </a:r>
          </a:p>
          <a:p>
            <a:r>
              <a:rPr lang="ru-RU" dirty="0" smtClean="0"/>
              <a:t>Есть ли корпоративное обучение новым технологиям разработки ПО, маркетингу и т.п.? </a:t>
            </a:r>
          </a:p>
          <a:p>
            <a:r>
              <a:rPr lang="ru-RU" dirty="0" smtClean="0"/>
              <a:t>Количество сотрудников (за последние 5лет), участвующих в конференциях,  семинарах, выступающих с лекциями. </a:t>
            </a:r>
          </a:p>
          <a:p>
            <a:r>
              <a:rPr lang="ru-RU" dirty="0" smtClean="0"/>
              <a:t>2008 - 2015 - Количество сотрудников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Анкетные данные</a:t>
            </a:r>
            <a:br>
              <a:rPr lang="ru-RU" dirty="0" smtClean="0"/>
            </a:br>
            <a:r>
              <a:rPr lang="ru-RU" dirty="0" smtClean="0"/>
              <a:t>5) Внутренние процессы компании.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ru-RU" dirty="0" smtClean="0"/>
              <a:t>Стратегия развития компании</a:t>
            </a:r>
          </a:p>
          <a:p>
            <a:r>
              <a:rPr lang="ru-RU" dirty="0" smtClean="0"/>
              <a:t>Возраст компании</a:t>
            </a:r>
          </a:p>
          <a:p>
            <a:r>
              <a:rPr lang="ru-RU" dirty="0" smtClean="0"/>
              <a:t>Есть ли сертификация по ISO серии 9000?</a:t>
            </a:r>
          </a:p>
          <a:p>
            <a:r>
              <a:rPr lang="ru-RU" dirty="0" smtClean="0"/>
              <a:t>Оцениваемый уровень зрелости процессов компании</a:t>
            </a:r>
          </a:p>
          <a:p>
            <a:r>
              <a:rPr lang="ru-RU" dirty="0" smtClean="0"/>
              <a:t>Наличие отдела маркетинга</a:t>
            </a:r>
          </a:p>
          <a:p>
            <a:r>
              <a:rPr lang="ru-RU" dirty="0" smtClean="0"/>
              <a:t>Наличие отдела продаж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Анкетные данные</a:t>
            </a:r>
            <a:br>
              <a:rPr lang="ru-RU" dirty="0" smtClean="0"/>
            </a:br>
            <a:r>
              <a:rPr lang="ru-RU" dirty="0" smtClean="0"/>
              <a:t>6) Инновационная деятельность.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2708920"/>
            <a:ext cx="7355160" cy="2404864"/>
          </a:xfrm>
        </p:spPr>
        <p:txBody>
          <a:bodyPr/>
          <a:lstStyle/>
          <a:p>
            <a:r>
              <a:rPr lang="ru-RU" dirty="0" smtClean="0"/>
              <a:t>Доля инновационных наукоемких продуктов в объеме реализации, % </a:t>
            </a:r>
          </a:p>
          <a:p>
            <a:r>
              <a:rPr lang="ru-RU" dirty="0" smtClean="0"/>
              <a:t>Количество договоров на выполнение НИОКР с НИИ или ВУЗами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1607</Words>
  <Application>Microsoft Office PowerPoint</Application>
  <PresentationFormat>Экран (4:3)</PresentationFormat>
  <Paragraphs>299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Кластеризация ИТ-предприятий</vt:lpstr>
      <vt:lpstr>Пролог</vt:lpstr>
      <vt:lpstr>Анкетные данные</vt:lpstr>
      <vt:lpstr>Анкетные данные 1) Область деятельности компании.</vt:lpstr>
      <vt:lpstr>Анкетные данные 2) Финансово-экономические показатели.</vt:lpstr>
      <vt:lpstr>Анкетные данные 3) Рынок сбыта.</vt:lpstr>
      <vt:lpstr>Анкетные данные 4) Кадровые показатели.</vt:lpstr>
      <vt:lpstr>Анкетные данные 5) Внутренние процессы компании.</vt:lpstr>
      <vt:lpstr>Анкетные данные 6) Инновационная деятельность.</vt:lpstr>
      <vt:lpstr>Анкетные данные 7) Социальные программы и образовательная деятельность.</vt:lpstr>
      <vt:lpstr>Обработка анкет</vt:lpstr>
      <vt:lpstr>Редукция данных</vt:lpstr>
      <vt:lpstr>Слайд 13</vt:lpstr>
      <vt:lpstr>Результаты обработки данных</vt:lpstr>
      <vt:lpstr>Кластер С2</vt:lpstr>
      <vt:lpstr>Кластер С3</vt:lpstr>
      <vt:lpstr>Кластер С4</vt:lpstr>
      <vt:lpstr>Кластер С5</vt:lpstr>
      <vt:lpstr>Кластер С6</vt:lpstr>
      <vt:lpstr>Внешний вид таблицы результатов кластеризации</vt:lpstr>
      <vt:lpstr>Нормированные значения всех параметров  при кластеризации на 6 кластеров </vt:lpstr>
      <vt:lpstr>Слайд 22</vt:lpstr>
      <vt:lpstr>Центры кластеризации</vt:lpstr>
      <vt:lpstr>Слайд 24</vt:lpstr>
      <vt:lpstr>Кластеризация по отдельным показателям, по всем параметрам</vt:lpstr>
      <vt:lpstr>Программа кластеризации ИТ-предприятий, для обработки анкетных данных. (2014)</vt:lpstr>
      <vt:lpstr>Скриншоты программы.</vt:lpstr>
      <vt:lpstr>Скриншоты программы.</vt:lpstr>
      <vt:lpstr>Программа кластеризации , для обработки анкетных данных. (2015)</vt:lpstr>
      <vt:lpstr>Скриншоты программы.</vt:lpstr>
      <vt:lpstr>Программные пакеты для кластеризации.</vt:lpstr>
      <vt:lpstr>Спасибо за внимание.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ClusterIII + FuzzyForecast _2014-12-24-SalxV001</dc:title>
  <dc:creator>йцукен</dc:creator>
  <cp:lastModifiedBy>ЙцуКенГуру</cp:lastModifiedBy>
  <cp:revision>80</cp:revision>
  <dcterms:created xsi:type="dcterms:W3CDTF">2014-12-25T09:22:09Z</dcterms:created>
  <dcterms:modified xsi:type="dcterms:W3CDTF">2015-09-21T08:20:03Z</dcterms:modified>
</cp:coreProperties>
</file>