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9"/>
  </p:notesMasterIdLst>
  <p:sldIdLst>
    <p:sldId id="256" r:id="rId2"/>
    <p:sldId id="258" r:id="rId3"/>
    <p:sldId id="259" r:id="rId4"/>
    <p:sldId id="260" r:id="rId5"/>
    <p:sldId id="263"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2400" y="-11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8" d="100"/>
          <a:sy n="68" d="100"/>
        </p:scale>
        <p:origin x="-4232"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BB01F4-FFDE-6647-AC9F-4510BF19F71E}" type="datetimeFigureOut">
              <a:rPr lang="en-US" smtClean="0"/>
              <a:t>14/05/19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B31025-3347-0C4A-98E9-B80C069EDF40}" type="slidenum">
              <a:rPr lang="en-US" smtClean="0"/>
              <a:t>‹#›</a:t>
            </a:fld>
            <a:endParaRPr lang="en-US"/>
          </a:p>
        </p:txBody>
      </p:sp>
    </p:spTree>
    <p:extLst>
      <p:ext uri="{BB962C8B-B14F-4D97-AF65-F5344CB8AC3E}">
        <p14:creationId xmlns:p14="http://schemas.microsoft.com/office/powerpoint/2010/main" val="18776566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B31025-3347-0C4A-98E9-B80C069EDF40}" type="slidenum">
              <a:rPr lang="en-US" smtClean="0"/>
              <a:t>6</a:t>
            </a:fld>
            <a:endParaRPr lang="en-US"/>
          </a:p>
        </p:txBody>
      </p:sp>
    </p:spTree>
    <p:extLst>
      <p:ext uri="{BB962C8B-B14F-4D97-AF65-F5344CB8AC3E}">
        <p14:creationId xmlns:p14="http://schemas.microsoft.com/office/powerpoint/2010/main" val="188078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GB"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14 May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Tuesday, 14 May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14 May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Tuesday, 14 May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14 May 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14 May 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14 May 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Tuesday, 14 May 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14 May 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14 May 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GB"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14 May 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14 May 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IOT Analytics Proposal</a:t>
            </a:r>
            <a:endParaRPr lang="en-US" dirty="0"/>
          </a:p>
        </p:txBody>
      </p:sp>
      <p:sp>
        <p:nvSpPr>
          <p:cNvPr id="3" name="Subtitle 2"/>
          <p:cNvSpPr>
            <a:spLocks noGrp="1"/>
          </p:cNvSpPr>
          <p:nvPr>
            <p:ph type="subTitle" idx="1"/>
          </p:nvPr>
        </p:nvSpPr>
        <p:spPr/>
        <p:txBody>
          <a:bodyPr/>
          <a:lstStyle/>
          <a:p>
            <a:r>
              <a:rPr lang="en-US" dirty="0" smtClean="0"/>
              <a:t>Ivan Sokolenko</a:t>
            </a:r>
            <a:endParaRPr lang="en-US" dirty="0"/>
          </a:p>
        </p:txBody>
      </p:sp>
    </p:spTree>
    <p:extLst>
      <p:ext uri="{BB962C8B-B14F-4D97-AF65-F5344CB8AC3E}">
        <p14:creationId xmlns:p14="http://schemas.microsoft.com/office/powerpoint/2010/main" val="14380711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endParaRPr lang="en-US" sz="1600" dirty="0" smtClean="0"/>
          </a:p>
          <a:p>
            <a:r>
              <a:rPr lang="en-US" sz="1600" dirty="0" smtClean="0"/>
              <a:t>IOT Analytics has been asked to conduct research and present a product to help improve the power management of Smart Homes.</a:t>
            </a:r>
          </a:p>
          <a:p>
            <a:endParaRPr lang="en-US" sz="1600" dirty="0"/>
          </a:p>
          <a:p>
            <a:r>
              <a:rPr lang="en-US" sz="1600" dirty="0" smtClean="0"/>
              <a:t>The analysis is conducted on a new set of sub-metering devices used for power management.</a:t>
            </a:r>
          </a:p>
          <a:p>
            <a:endParaRPr lang="en-US" sz="1600" dirty="0"/>
          </a:p>
          <a:p>
            <a:r>
              <a:rPr lang="en-US" sz="1600" dirty="0" smtClean="0"/>
              <a:t>47 months of energy usage data is used to provide insights into Smart Home’s power consumption.</a:t>
            </a:r>
          </a:p>
          <a:p>
            <a:endParaRPr lang="en-US" sz="1600" dirty="0"/>
          </a:p>
          <a:p>
            <a:r>
              <a:rPr lang="en-US" sz="1600" dirty="0" smtClean="0"/>
              <a:t>The goal is to provide interactive visualizations for Smart Home owners using dashboard style app, that can show power consumption per any selected time period and advise home owners on the best energy rate times.</a:t>
            </a:r>
          </a:p>
          <a:p>
            <a:endParaRPr lang="en-US" sz="1600" dirty="0"/>
          </a:p>
          <a:p>
            <a:endParaRPr lang="en-US" sz="1600" dirty="0"/>
          </a:p>
        </p:txBody>
      </p:sp>
    </p:spTree>
    <p:extLst>
      <p:ext uri="{BB962C8B-B14F-4D97-AF65-F5344CB8AC3E}">
        <p14:creationId xmlns:p14="http://schemas.microsoft.com/office/powerpoint/2010/main" val="33229539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Real-time energy pricing &amp; consumption:</a:t>
            </a:r>
            <a:endParaRPr lang="en-US" dirty="0"/>
          </a:p>
        </p:txBody>
      </p:sp>
      <p:sp>
        <p:nvSpPr>
          <p:cNvPr id="3" name="Content Placeholder 2"/>
          <p:cNvSpPr>
            <a:spLocks noGrp="1"/>
          </p:cNvSpPr>
          <p:nvPr>
            <p:ph idx="1"/>
          </p:nvPr>
        </p:nvSpPr>
        <p:spPr/>
        <p:txBody>
          <a:bodyPr>
            <a:normAutofit/>
          </a:bodyPr>
          <a:lstStyle/>
          <a:p>
            <a:r>
              <a:rPr lang="en-US" sz="1600" dirty="0" smtClean="0"/>
              <a:t>Using information provided by the energy supplier, we can update energy rates for peak and off peak times, notify home owners of high fare rates (</a:t>
            </a:r>
            <a:r>
              <a:rPr lang="en-US" sz="1600" dirty="0" err="1" smtClean="0"/>
              <a:t>Uber</a:t>
            </a:r>
            <a:r>
              <a:rPr lang="en-US" sz="1600" dirty="0" smtClean="0"/>
              <a:t> style).</a:t>
            </a:r>
          </a:p>
          <a:p>
            <a:endParaRPr lang="en-US" sz="1600" dirty="0"/>
          </a:p>
          <a:p>
            <a:r>
              <a:rPr lang="en-US" sz="1600" dirty="0" smtClean="0"/>
              <a:t>Combining energy consumption data from each sub meter with energy rates, we will make it easier to manage day-to-day activities, such as water usage, laundry, heating etc.</a:t>
            </a:r>
          </a:p>
          <a:p>
            <a:endParaRPr lang="en-US" sz="1600" dirty="0"/>
          </a:p>
        </p:txBody>
      </p:sp>
      <p:pic>
        <p:nvPicPr>
          <p:cNvPr id="4" name="Picture 3" descr="consumption_hou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50" y="3345866"/>
            <a:ext cx="3981421" cy="3311050"/>
          </a:xfrm>
          <a:prstGeom prst="rect">
            <a:avLst/>
          </a:prstGeom>
        </p:spPr>
      </p:pic>
      <p:pic>
        <p:nvPicPr>
          <p:cNvPr id="5" name="Picture 4" descr="consumption_weekda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782" y="3302068"/>
            <a:ext cx="4034087" cy="3354848"/>
          </a:xfrm>
          <a:prstGeom prst="rect">
            <a:avLst/>
          </a:prstGeom>
        </p:spPr>
      </p:pic>
    </p:spTree>
    <p:extLst>
      <p:ext uri="{BB962C8B-B14F-4D97-AF65-F5344CB8AC3E}">
        <p14:creationId xmlns:p14="http://schemas.microsoft.com/office/powerpoint/2010/main" val="24172390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future expenses:</a:t>
            </a:r>
            <a:endParaRPr lang="en-US" dirty="0"/>
          </a:p>
        </p:txBody>
      </p:sp>
      <p:sp>
        <p:nvSpPr>
          <p:cNvPr id="3" name="Content Placeholder 2"/>
          <p:cNvSpPr>
            <a:spLocks noGrp="1"/>
          </p:cNvSpPr>
          <p:nvPr>
            <p:ph idx="1"/>
          </p:nvPr>
        </p:nvSpPr>
        <p:spPr/>
        <p:txBody>
          <a:bodyPr>
            <a:normAutofit/>
          </a:bodyPr>
          <a:lstStyle/>
          <a:p>
            <a:r>
              <a:rPr lang="en-US" sz="1600" dirty="0" smtClean="0"/>
              <a:t>Based on previously collected energy consumption data, we can forecast future energy bills, which will make it easier for home owners to plan their finances.</a:t>
            </a:r>
            <a:endParaRPr lang="en-US" sz="1600" dirty="0"/>
          </a:p>
        </p:txBody>
      </p:sp>
      <p:pic>
        <p:nvPicPr>
          <p:cNvPr id="4" name="Picture 3" descr="consumption_3_yea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2489471"/>
            <a:ext cx="7927683" cy="3987529"/>
          </a:xfrm>
          <a:prstGeom prst="rect">
            <a:avLst/>
          </a:prstGeom>
        </p:spPr>
      </p:pic>
    </p:spTree>
    <p:extLst>
      <p:ext uri="{BB962C8B-B14F-4D97-AF65-F5344CB8AC3E}">
        <p14:creationId xmlns:p14="http://schemas.microsoft.com/office/powerpoint/2010/main" val="13062334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endParaRPr lang="en-US" dirty="0" smtClean="0"/>
          </a:p>
          <a:p>
            <a:r>
              <a:rPr lang="en-US" sz="1600" dirty="0" smtClean="0"/>
              <a:t>In order to maximize the energy efficiency while using our application, we recommend to have every electronic device/socket connected to the sub metering system.</a:t>
            </a:r>
          </a:p>
          <a:p>
            <a:endParaRPr lang="en-US" sz="1600" dirty="0" smtClean="0"/>
          </a:p>
          <a:p>
            <a:endParaRPr lang="en-US" sz="1600" dirty="0" smtClean="0"/>
          </a:p>
          <a:p>
            <a:pPr marL="0" indent="0">
              <a:buNone/>
            </a:pPr>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smtClean="0"/>
              <a:t> i.e. </a:t>
            </a:r>
            <a:r>
              <a:rPr lang="en-US" sz="1600" smtClean="0"/>
              <a:t>TVs, </a:t>
            </a:r>
            <a:r>
              <a:rPr lang="en-US" sz="1600" dirty="0" smtClean="0"/>
              <a:t>sockets that are used for charging electronic devices such as phones, laptops, hair dryers, lightning bulbs.</a:t>
            </a:r>
          </a:p>
          <a:p>
            <a:endParaRPr lang="en-US" sz="1600" dirty="0"/>
          </a:p>
          <a:p>
            <a:endParaRPr lang="en-US" sz="1600" dirty="0" smtClean="0"/>
          </a:p>
        </p:txBody>
      </p:sp>
      <p:pic>
        <p:nvPicPr>
          <p:cNvPr id="4" name="Picture 3" descr="excess_energ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59" y="2800180"/>
            <a:ext cx="5731028" cy="2804250"/>
          </a:xfrm>
          <a:prstGeom prst="rect">
            <a:avLst/>
          </a:prstGeom>
        </p:spPr>
      </p:pic>
    </p:spTree>
    <p:extLst>
      <p:ext uri="{BB962C8B-B14F-4D97-AF65-F5344CB8AC3E}">
        <p14:creationId xmlns:p14="http://schemas.microsoft.com/office/powerpoint/2010/main" val="6245814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&amp; Timeline:</a:t>
            </a:r>
            <a:endParaRPr lang="en-US" dirty="0"/>
          </a:p>
        </p:txBody>
      </p:sp>
      <p:sp>
        <p:nvSpPr>
          <p:cNvPr id="3" name="Content Placeholder 2"/>
          <p:cNvSpPr>
            <a:spLocks noGrp="1"/>
          </p:cNvSpPr>
          <p:nvPr>
            <p:ph idx="1"/>
          </p:nvPr>
        </p:nvSpPr>
        <p:spPr/>
        <p:txBody>
          <a:bodyPr>
            <a:normAutofit/>
          </a:bodyPr>
          <a:lstStyle/>
          <a:p>
            <a:endParaRPr lang="en-US" sz="1600" dirty="0" smtClean="0"/>
          </a:p>
          <a:p>
            <a:r>
              <a:rPr lang="en-US" sz="1600" dirty="0" smtClean="0"/>
              <a:t>The following project will take 1 month: 1 week for data analysis, 3 weeks for coding + continuous revisions.</a:t>
            </a:r>
          </a:p>
          <a:p>
            <a:endParaRPr lang="en-US" sz="1600" dirty="0"/>
          </a:p>
          <a:p>
            <a:r>
              <a:rPr lang="en-US" sz="1600" dirty="0" smtClean="0"/>
              <a:t>We will provide a fully functioning dashboard style interactive application.</a:t>
            </a:r>
          </a:p>
          <a:p>
            <a:pPr marL="0" indent="0">
              <a:buNone/>
            </a:pPr>
            <a:endParaRPr lang="en-US" sz="1600" dirty="0"/>
          </a:p>
          <a:p>
            <a:r>
              <a:rPr lang="en-US" sz="1600" dirty="0" smtClean="0"/>
              <a:t>Estimated cost of this project is 7000 euros.</a:t>
            </a:r>
          </a:p>
          <a:p>
            <a:endParaRPr lang="en-US" sz="1600" dirty="0"/>
          </a:p>
          <a:p>
            <a:r>
              <a:rPr lang="en-US" sz="1600" smtClean="0"/>
              <a:t>Additional personalized </a:t>
            </a:r>
            <a:r>
              <a:rPr lang="en-US" sz="1600" dirty="0" smtClean="0"/>
              <a:t>insights/behavioral patterns will be added at extra cost.</a:t>
            </a:r>
            <a:endParaRPr lang="en-US" sz="1600" dirty="0"/>
          </a:p>
          <a:p>
            <a:endParaRPr lang="en-US" sz="1600" dirty="0" smtClean="0"/>
          </a:p>
          <a:p>
            <a:endParaRPr lang="en-US" sz="1600" dirty="0"/>
          </a:p>
          <a:p>
            <a:endParaRPr lang="en-US" sz="1600" dirty="0" smtClean="0"/>
          </a:p>
        </p:txBody>
      </p:sp>
    </p:spTree>
    <p:extLst>
      <p:ext uri="{BB962C8B-B14F-4D97-AF65-F5344CB8AC3E}">
        <p14:creationId xmlns:p14="http://schemas.microsoft.com/office/powerpoint/2010/main" val="33704473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7496"/>
            <a:ext cx="11438344" cy="990600"/>
          </a:xfrm>
        </p:spPr>
        <p:txBody>
          <a:bodyPr/>
          <a:lstStyle/>
          <a:p>
            <a:r>
              <a:rPr lang="en-US" dirty="0" smtClean="0"/>
              <a:t>                         Thank you</a:t>
            </a:r>
            <a:endParaRPr lang="en-US" dirty="0"/>
          </a:p>
        </p:txBody>
      </p:sp>
    </p:spTree>
    <p:extLst>
      <p:ext uri="{BB962C8B-B14F-4D97-AF65-F5344CB8AC3E}">
        <p14:creationId xmlns:p14="http://schemas.microsoft.com/office/powerpoint/2010/main" val="176244262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120</TotalTime>
  <Words>327</Words>
  <Application>Microsoft Macintosh PowerPoint</Application>
  <PresentationFormat>On-screen Show (4:3)</PresentationFormat>
  <Paragraphs>44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IOT Analytics Proposal</vt:lpstr>
      <vt:lpstr>Background:</vt:lpstr>
      <vt:lpstr>Real-time energy pricing &amp; consumption:</vt:lpstr>
      <vt:lpstr>Forecasting future expenses:</vt:lpstr>
      <vt:lpstr>Recommendations:</vt:lpstr>
      <vt:lpstr>Costs &amp; Timeline:</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Analytics Proposal</dc:title>
  <dc:creator>Ivan Sokolenko</dc:creator>
  <cp:lastModifiedBy>Ivan Sokolenko</cp:lastModifiedBy>
  <cp:revision>12</cp:revision>
  <dcterms:created xsi:type="dcterms:W3CDTF">2019-05-14T09:29:30Z</dcterms:created>
  <dcterms:modified xsi:type="dcterms:W3CDTF">2019-05-14T12:38:30Z</dcterms:modified>
</cp:coreProperties>
</file>