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488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25 June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25 June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25 June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25 June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25 June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25 June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25 June 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25 June 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25 June 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25 June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25 June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25 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Indoor Wi-Fi positioning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6400800" cy="3006847"/>
          </a:xfrm>
        </p:spPr>
        <p:txBody>
          <a:bodyPr>
            <a:normAutofit/>
          </a:bodyPr>
          <a:lstStyle/>
          <a:p>
            <a:r>
              <a:rPr lang="en-US" dirty="0" smtClean="0"/>
              <a:t>IOT Analytics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106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Context:</a:t>
            </a:r>
            <a:endParaRPr lang="en-US" dirty="0"/>
          </a:p>
        </p:txBody>
      </p:sp>
      <p:pic>
        <p:nvPicPr>
          <p:cNvPr id="12" name="Content Placeholder 11" descr="Screenshot 2019-06-19 at 12.13.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19" r="-26319"/>
          <a:stretch>
            <a:fillRect/>
          </a:stretch>
        </p:blipFill>
        <p:spPr>
          <a:xfrm>
            <a:off x="2980268" y="1295400"/>
            <a:ext cx="7095064" cy="4876800"/>
          </a:xfrm>
        </p:spPr>
      </p:pic>
      <p:sp>
        <p:nvSpPr>
          <p:cNvPr id="13" name="TextBox 12"/>
          <p:cNvSpPr txBox="1"/>
          <p:nvPr/>
        </p:nvSpPr>
        <p:spPr>
          <a:xfrm>
            <a:off x="457199" y="1744134"/>
            <a:ext cx="41825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3</a:t>
            </a:r>
            <a:r>
              <a:rPr lang="en-US" dirty="0" smtClean="0"/>
              <a:t> buildings located in Universitat Jaume I.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2 data sets</a:t>
            </a:r>
            <a:r>
              <a:rPr lang="en-US" dirty="0" smtClean="0"/>
              <a:t> with identical variables, but collected at different time periods to achieve independency.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Training set </a:t>
            </a:r>
            <a:r>
              <a:rPr lang="en-US" dirty="0" smtClean="0"/>
              <a:t>-  19,937 registers, the participants had to perform captures in specific reference points.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Validation set </a:t>
            </a:r>
            <a:r>
              <a:rPr lang="mr-IN" dirty="0" smtClean="0"/>
              <a:t>–</a:t>
            </a:r>
            <a:r>
              <a:rPr lang="en-US" dirty="0" smtClean="0"/>
              <a:t> 1,111 registers, the participants had to perform captures without having any set reference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6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Remove </a:t>
            </a:r>
            <a:r>
              <a:rPr lang="en-US" sz="1800" b="1" dirty="0" smtClean="0"/>
              <a:t>duplicated captures </a:t>
            </a:r>
            <a:r>
              <a:rPr lang="mr-IN" sz="1800" dirty="0" smtClean="0"/>
              <a:t>–</a:t>
            </a:r>
            <a:r>
              <a:rPr lang="en-US" sz="1800" dirty="0" smtClean="0"/>
              <a:t> total of 637 duplicates were found in the training set, 0 duplicates in the validation set.</a:t>
            </a:r>
          </a:p>
          <a:p>
            <a:endParaRPr lang="en-US" sz="1800" dirty="0" smtClean="0"/>
          </a:p>
          <a:p>
            <a:r>
              <a:rPr lang="en-US" sz="1800" b="1" dirty="0" smtClean="0"/>
              <a:t>Exponential rescaling </a:t>
            </a:r>
            <a:r>
              <a:rPr lang="en-US" sz="1800" dirty="0" smtClean="0"/>
              <a:t>of RSSI values of WAP signals.</a:t>
            </a:r>
          </a:p>
          <a:p>
            <a:endParaRPr lang="en-US" sz="1800" dirty="0"/>
          </a:p>
          <a:p>
            <a:r>
              <a:rPr lang="en-US" sz="1800" dirty="0" smtClean="0"/>
              <a:t>Removing WAPs with </a:t>
            </a:r>
            <a:r>
              <a:rPr lang="en-US" sz="1800" b="1" dirty="0" smtClean="0"/>
              <a:t>near zero variance</a:t>
            </a:r>
            <a:r>
              <a:rPr lang="en-US" sz="1800" dirty="0" smtClean="0"/>
              <a:t>.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/>
              <a:t>Removing rows </a:t>
            </a:r>
            <a:r>
              <a:rPr lang="en-US" sz="1800" dirty="0" smtClean="0"/>
              <a:t>which had </a:t>
            </a:r>
            <a:r>
              <a:rPr lang="en-US" sz="1800" b="1" dirty="0" smtClean="0"/>
              <a:t>no signal </a:t>
            </a:r>
            <a:r>
              <a:rPr lang="en-US" sz="1800" dirty="0" smtClean="0"/>
              <a:t>present.</a:t>
            </a:r>
          </a:p>
          <a:p>
            <a:endParaRPr lang="en-US" sz="1800" dirty="0"/>
          </a:p>
          <a:p>
            <a:r>
              <a:rPr lang="en-US" sz="1800" dirty="0" smtClean="0"/>
              <a:t>Removing </a:t>
            </a:r>
            <a:r>
              <a:rPr lang="en-US" sz="1800" b="1" dirty="0" smtClean="0"/>
              <a:t>WAPs that were registered in multiple buildings</a:t>
            </a:r>
            <a:r>
              <a:rPr lang="en-US" sz="1800" dirty="0" smtClean="0"/>
              <a:t>, possibly due to a time difference between when training and validation sets were collected, e.g.WAP248 that was present in all 3 buildings.</a:t>
            </a:r>
          </a:p>
          <a:p>
            <a:endParaRPr lang="en-US" sz="1800" dirty="0"/>
          </a:p>
          <a:p>
            <a:r>
              <a:rPr lang="en-US" sz="1800" dirty="0" smtClean="0"/>
              <a:t>No missing values were found.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252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Creating new variables named </a:t>
            </a:r>
            <a:r>
              <a:rPr lang="en-US" sz="1800" b="1" dirty="0" smtClean="0"/>
              <a:t>StrongWap</a:t>
            </a:r>
            <a:r>
              <a:rPr lang="en-US" sz="1800" dirty="0" smtClean="0"/>
              <a:t> and </a:t>
            </a:r>
            <a:r>
              <a:rPr lang="en-US" sz="1800" b="1" dirty="0" smtClean="0"/>
              <a:t>StrongRSSI</a:t>
            </a:r>
            <a:r>
              <a:rPr lang="en-US" sz="1800" dirty="0" smtClean="0"/>
              <a:t>, which store the strongest WAP identifier per capture and the highest RSSI value. </a:t>
            </a:r>
            <a:r>
              <a:rPr lang="en-US" sz="1800" b="1" dirty="0" smtClean="0"/>
              <a:t>StrongWap</a:t>
            </a:r>
            <a:r>
              <a:rPr lang="en-US" sz="1800" dirty="0" smtClean="0"/>
              <a:t> is used as an independent variable to predict the Building ID with 100% accuracy.</a:t>
            </a:r>
          </a:p>
          <a:p>
            <a:endParaRPr lang="en-US" sz="1800" dirty="0"/>
          </a:p>
          <a:p>
            <a:r>
              <a:rPr lang="en-US" sz="1800" dirty="0" smtClean="0"/>
              <a:t>A combined </a:t>
            </a:r>
            <a:r>
              <a:rPr lang="en-US" sz="1800" smtClean="0"/>
              <a:t>variable </a:t>
            </a:r>
            <a:r>
              <a:rPr lang="en-US" sz="1800" b="1" smtClean="0"/>
              <a:t>BUILDING_FLOOR</a:t>
            </a:r>
            <a:r>
              <a:rPr lang="en-US" sz="1800" smtClean="0"/>
              <a:t> </a:t>
            </a:r>
            <a:r>
              <a:rPr lang="en-US" sz="1800" dirty="0" smtClean="0"/>
              <a:t>that stores both Building ID and corresponding Floor number.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8014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4766733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Building ID Model</a:t>
            </a:r>
            <a:r>
              <a:rPr lang="en-GB" sz="1800" b="1" dirty="0" smtClean="0">
                <a:solidFill>
                  <a:srgbClr val="008000"/>
                </a:solidFill>
              </a:rPr>
              <a:t>:</a:t>
            </a:r>
            <a:r>
              <a:rPr lang="en-GB" sz="1800" dirty="0" smtClean="0">
                <a:solidFill>
                  <a:srgbClr val="008000"/>
                </a:solidFill>
              </a:rPr>
              <a:t> </a:t>
            </a:r>
            <a:r>
              <a:rPr lang="en-US" sz="1800" dirty="0" smtClean="0"/>
              <a:t>h20 Random Forest model, using only the StrongWap variable as a predictor. Trained on the training set and tested on the validation set. </a:t>
            </a:r>
            <a:r>
              <a:rPr lang="en-US" sz="1800" b="1" u="sng" dirty="0" smtClean="0"/>
              <a:t>Accuracy = 1</a:t>
            </a:r>
            <a:r>
              <a:rPr lang="en-US" sz="1800" dirty="0" smtClean="0"/>
              <a:t>.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067679"/>
              </p:ext>
            </p:extLst>
          </p:nvPr>
        </p:nvGraphicFramePr>
        <p:xfrm>
          <a:off x="4555068" y="2508493"/>
          <a:ext cx="3606799" cy="1203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0"/>
                <a:gridCol w="977899"/>
                <a:gridCol w="677333"/>
                <a:gridCol w="745067"/>
              </a:tblGrid>
              <a:tr h="380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RF</a:t>
                      </a:r>
                      <a:r>
                        <a:rPr lang="en-US" sz="1200" baseline="0" dirty="0" smtClean="0"/>
                        <a:t> model: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R^2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MAE</a:t>
                      </a:r>
                      <a:endParaRPr lang="en-US" sz="1200" dirty="0"/>
                    </a:p>
                  </a:txBody>
                  <a:tcPr/>
                </a:tc>
              </a:tr>
              <a:tr h="217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Building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4.67</a:t>
                      </a:r>
                      <a:endParaRPr lang="en-US" sz="1200" dirty="0"/>
                    </a:p>
                  </a:txBody>
                  <a:tcPr/>
                </a:tc>
              </a:tr>
              <a:tr h="217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Building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6.71</a:t>
                      </a:r>
                      <a:endParaRPr lang="en-US" sz="1200" dirty="0"/>
                    </a:p>
                  </a:txBody>
                  <a:tcPr/>
                </a:tc>
              </a:tr>
              <a:tr h="217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Building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10.84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7.06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5603" y="2470414"/>
            <a:ext cx="37591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/>
              <a:t>Longitude Model: </a:t>
            </a:r>
            <a:r>
              <a:rPr lang="en-US" dirty="0" smtClean="0"/>
              <a:t>RF model </a:t>
            </a:r>
            <a:r>
              <a:rPr lang="en-US" dirty="0"/>
              <a:t>per each building using parallel processing (not h20) and all WAPs (including StrongWap) as predictors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Latitude </a:t>
            </a:r>
            <a:r>
              <a:rPr lang="en-US" b="1" dirty="0"/>
              <a:t>Model: </a:t>
            </a:r>
            <a:r>
              <a:rPr lang="en-US" dirty="0" smtClean="0"/>
              <a:t>RF model using all WAPs, same configuration as for longitude.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Floor model: </a:t>
            </a:r>
            <a:r>
              <a:rPr lang="en-US" dirty="0" smtClean="0"/>
              <a:t>RF model using all WAPs + previously predicted Longitude and Latitude.</a:t>
            </a:r>
            <a:endParaRPr lang="en-US" b="1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60610"/>
              </p:ext>
            </p:extLst>
          </p:nvPr>
        </p:nvGraphicFramePr>
        <p:xfrm>
          <a:off x="4555068" y="4055421"/>
          <a:ext cx="3606799" cy="1203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0"/>
                <a:gridCol w="977899"/>
                <a:gridCol w="677333"/>
                <a:gridCol w="745067"/>
              </a:tblGrid>
              <a:tr h="380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RF</a:t>
                      </a:r>
                      <a:r>
                        <a:rPr lang="en-US" sz="1200" baseline="0" dirty="0" smtClean="0"/>
                        <a:t> model: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R^2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MAE</a:t>
                      </a:r>
                      <a:endParaRPr lang="en-US" sz="1200" dirty="0"/>
                    </a:p>
                  </a:txBody>
                  <a:tcPr/>
                </a:tc>
              </a:tr>
              <a:tr h="217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Building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3.88</a:t>
                      </a:r>
                      <a:endParaRPr lang="en-US" sz="1200" dirty="0"/>
                    </a:p>
                  </a:txBody>
                  <a:tcPr/>
                </a:tc>
              </a:tr>
              <a:tr h="217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Building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7.57</a:t>
                      </a:r>
                      <a:endParaRPr lang="en-US" sz="1200" dirty="0"/>
                    </a:p>
                  </a:txBody>
                  <a:tcPr/>
                </a:tc>
              </a:tr>
              <a:tr h="217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Building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9.38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6.52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10843"/>
              </p:ext>
            </p:extLst>
          </p:nvPr>
        </p:nvGraphicFramePr>
        <p:xfrm>
          <a:off x="4555068" y="5589131"/>
          <a:ext cx="30310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356"/>
                <a:gridCol w="1010356"/>
                <a:gridCol w="1010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RF model: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Kappa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Floor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0.88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16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Plans: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43867" cy="4876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Overall, it is possible to achieve good enough accuracy by only using WAP signals to determine location, but there is still room for improvement.</a:t>
            </a:r>
          </a:p>
          <a:p>
            <a:r>
              <a:rPr lang="en-US" sz="1800" dirty="0" err="1" smtClean="0"/>
              <a:t>i.e</a:t>
            </a:r>
            <a:r>
              <a:rPr lang="en-US" sz="1800" smtClean="0"/>
              <a:t> 1</a:t>
            </a:r>
          </a:p>
        </p:txBody>
      </p:sp>
      <p:pic>
        <p:nvPicPr>
          <p:cNvPr id="4" name="Picture 3" descr="Screenshot 2019-06-19 at 13.44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66" y="1524000"/>
            <a:ext cx="4402666" cy="52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7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161</TotalTime>
  <Words>394</Words>
  <Application>Microsoft Macintosh PowerPoint</Application>
  <PresentationFormat>On-screen Show (4:3)</PresentationFormat>
  <Paragraphs>87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Indoor Wi-Fi positioning</vt:lpstr>
      <vt:lpstr>Data Context:</vt:lpstr>
      <vt:lpstr>Data Cleaning:</vt:lpstr>
      <vt:lpstr>Feature Engineering:</vt:lpstr>
      <vt:lpstr>Modeling: </vt:lpstr>
      <vt:lpstr>Conclusions and Future Plans: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Wi-Fi positioning</dc:title>
  <dc:creator>Ivan Sokolenko</dc:creator>
  <cp:lastModifiedBy>Ivan Sokolenko</cp:lastModifiedBy>
  <cp:revision>13</cp:revision>
  <dcterms:created xsi:type="dcterms:W3CDTF">2019-06-19T10:02:44Z</dcterms:created>
  <dcterms:modified xsi:type="dcterms:W3CDTF">2019-06-25T09:03:32Z</dcterms:modified>
</cp:coreProperties>
</file>