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EC7B1B-49D0-403E-A766-255B940384DA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47C307-2469-442B-B5CD-815E0296FC11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79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B1B-49D0-403E-A766-255B940384DA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307-2469-442B-B5CD-815E0296FC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607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B1B-49D0-403E-A766-255B940384DA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307-2469-442B-B5CD-815E0296FC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08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B1B-49D0-403E-A766-255B940384DA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307-2469-442B-B5CD-815E0296FC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96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EC7B1B-49D0-403E-A766-255B940384DA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47C307-2469-442B-B5CD-815E0296FC11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14020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B1B-49D0-403E-A766-255B940384DA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307-2469-442B-B5CD-815E0296FC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8529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B1B-49D0-403E-A766-255B940384DA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307-2469-442B-B5CD-815E0296FC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8853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B1B-49D0-403E-A766-255B940384DA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307-2469-442B-B5CD-815E0296FC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41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B1B-49D0-403E-A766-255B940384DA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C307-2469-442B-B5CD-815E0296FC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63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2EC7B1B-49D0-403E-A766-255B940384DA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F47C307-2469-442B-B5CD-815E0296FC11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5695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2EC7B1B-49D0-403E-A766-255B940384DA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F47C307-2469-442B-B5CD-815E0296FC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56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2EC7B1B-49D0-403E-A766-255B940384DA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47C307-2469-442B-B5CD-815E0296FC1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423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codigo-postal.co/en-us/mexico/oaxaca/oaxaca-de-juarez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FDB44-11E0-4995-A78A-365103722CF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err="1"/>
              <a:t>Neighborhoods</a:t>
            </a:r>
            <a:r>
              <a:rPr lang="es-MX" dirty="0"/>
              <a:t> in Oaxaca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49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E763D-8398-4CED-84ED-38C1B6C7D10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63D102-E268-412F-8938-C060BAFA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trying to recommend to an investor to run a business in Oaxaca, by opening a venue. Therefore, I must see what the most common venues around each neighborhood are.</a:t>
            </a:r>
          </a:p>
          <a:p>
            <a:endParaRPr lang="en-US" dirty="0"/>
          </a:p>
          <a:p>
            <a:r>
              <a:rPr lang="en-US" dirty="0"/>
              <a:t>I found a Data Base with all the postal codes in Oaxaca, included the neighborhood name (</a:t>
            </a:r>
            <a:r>
              <a:rPr lang="en-US" u="sng" dirty="0">
                <a:hlinkClick r:id="rId4"/>
              </a:rPr>
              <a:t>https://codigo-postal.co/en-us/mexico/oaxaca/oaxaca-de-juarez/</a:t>
            </a:r>
            <a:r>
              <a:rPr lang="en-US" dirty="0"/>
              <a:t>)</a:t>
            </a:r>
            <a:endParaRPr lang="es-MX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72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92F89-18E3-4C3D-92FF-7302CAD45A9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MX" dirty="0"/>
              <a:t>Data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F23D3BB-5603-4F77-AB72-35E315A4B31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l="8826" t="41357" r="8859"/>
          <a:stretch/>
        </p:blipFill>
        <p:spPr bwMode="auto">
          <a:xfrm>
            <a:off x="1853926" y="2286000"/>
            <a:ext cx="8973097" cy="3594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520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F8C89-4889-45F3-ACE6-7CDAEC2B40D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visualization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3AE2048-59C1-4E84-897F-7D283966A50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l="16049" t="12075" r="8690" b="4608"/>
          <a:stretch/>
        </p:blipFill>
        <p:spPr bwMode="auto">
          <a:xfrm>
            <a:off x="1251678" y="2034207"/>
            <a:ext cx="10178322" cy="47111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439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3688E-BA4C-4FB4-BB1B-4D3A7179D775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MX" dirty="0" err="1"/>
              <a:t>Venues</a:t>
            </a:r>
            <a:r>
              <a:rPr lang="es-MX" dirty="0"/>
              <a:t> in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neighborhood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17C51A0-3954-4934-A742-C68C701EA75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l="15864" t="25740" r="6823"/>
          <a:stretch/>
        </p:blipFill>
        <p:spPr bwMode="auto">
          <a:xfrm>
            <a:off x="1251678" y="2160104"/>
            <a:ext cx="10178322" cy="44939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613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8CAF6-A3B7-4D01-B219-EF13B235B5C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MX" dirty="0" err="1"/>
              <a:t>First</a:t>
            </a:r>
            <a:r>
              <a:rPr lang="es-MX" dirty="0"/>
              <a:t> 5 </a:t>
            </a:r>
            <a:r>
              <a:rPr lang="es-MX" dirty="0" err="1"/>
              <a:t>Most</a:t>
            </a:r>
            <a:r>
              <a:rPr lang="es-MX" dirty="0"/>
              <a:t> </a:t>
            </a:r>
            <a:r>
              <a:rPr lang="es-MX" dirty="0" err="1"/>
              <a:t>common</a:t>
            </a:r>
            <a:r>
              <a:rPr lang="es-MX" dirty="0"/>
              <a:t> </a:t>
            </a:r>
            <a:r>
              <a:rPr lang="es-MX" dirty="0" err="1"/>
              <a:t>venue</a:t>
            </a:r>
            <a:r>
              <a:rPr lang="es-MX" dirty="0"/>
              <a:t>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359AE1F-D538-42A8-A48F-C1DF8CA1881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l="15445" t="44979" r="8521" b="20608"/>
          <a:stretch/>
        </p:blipFill>
        <p:spPr bwMode="auto">
          <a:xfrm>
            <a:off x="1394026" y="2824360"/>
            <a:ext cx="9892898" cy="2517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946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2DB84-683E-41F6-B0C5-EFDF3425E73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MX" dirty="0" err="1"/>
              <a:t>Neighborhoods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cluster</a:t>
            </a:r>
            <a:r>
              <a:rPr lang="es-MX" dirty="0"/>
              <a:t> </a:t>
            </a:r>
            <a:r>
              <a:rPr lang="es-MX" dirty="0" err="1"/>
              <a:t>label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FBC3DDB-D8C7-494F-8BAD-58B22956448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l="15784" t="12980" r="12764"/>
          <a:stretch/>
        </p:blipFill>
        <p:spPr bwMode="auto">
          <a:xfrm>
            <a:off x="1324299" y="2106383"/>
            <a:ext cx="9543401" cy="45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555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659A9-B4C0-4B69-8B25-ED2920D286C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Visualization of our cluster results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C005190-1D27-43C4-BA0D-0F7B6A2DAD6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l="15954" t="19923" r="10047"/>
          <a:stretch/>
        </p:blipFill>
        <p:spPr bwMode="auto">
          <a:xfrm>
            <a:off x="1251678" y="1950716"/>
            <a:ext cx="9535592" cy="4768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6603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Presentación1[20191125081507422].mdb"/>
  <p:tag name="ARS_RESPONSE_PERSONNUM" val="9"/>
  <p:tag name="ARS_RESPONSE_KEYRANGE" val="1-3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Slid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TYPE" val="ctColumnBox"/>
  <p:tag name="ARS_CHARTPARA_DATAFORMAT" val="ltNumberValue"/>
  <p:tag name="ARS_CHARTPARA_SHOWTIME" val="csStop"/>
  <p:tag name="ARS_CHARTPARA_NUMBERDEC" val="0"/>
  <p:tag name="ARS_CHARTPARA_DATAPERCENTBASE" val="crResponse"/>
  <p:tag name="ARS_CHARTPARA_PERCENTDEC" val="2"/>
  <p:tag name="ARS_CHARTPARA_SHOW3D" val="0"/>
  <p:tag name="ARS_CHARTPARA_SHOWWINDOW" val="0"/>
  <p:tag name="ARS_CHARTPOINTWIDTH" val="0.5"/>
  <p:tag name="ARS_CHARTSHOWITEMTEXT" val="0"/>
  <p:tag name="ARS_CHARTPARA_TEXTCHARTSPACEORLINE" val="0"/>
  <p:tag name="ARS_CHARTPARA_TEXTCHARTTYPEBYLINE" val="0"/>
  <p:tag name="ARS_CHARTCOLOR_0" val="-15552166"/>
  <p:tag name="ARS_CHARTCOLOR_1" val="-62438"/>
  <p:tag name="ARS_CHARTCOLOR_2" val="-141460"/>
  <p:tag name="ARS_CHARTCOLOR_3" val="-16759603"/>
  <p:tag name="ARS_CHARTCOLOR_4" val="-16728643"/>
  <p:tag name="ARS_CHARTCOLOR_5" val="-970509"/>
  <p:tag name="ARS_CHARTCOLOR_6" val="-10040012"/>
  <p:tag name="ARS_CHARTCOLOR_7" val="-6593024"/>
  <p:tag name="ARS_CHARTCOLOR_8" val="-16456731"/>
  <p:tag name="ARS_CHARTCOLOR_9" val="-57535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SLIDETITLE_AUTOSET" val="0"/>
</p:tagLst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7</TotalTime>
  <Words>92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Distintivo</vt:lpstr>
      <vt:lpstr>Neighborhoods in Oaxaca</vt:lpstr>
      <vt:lpstr>Introduction</vt:lpstr>
      <vt:lpstr>Data</vt:lpstr>
      <vt:lpstr>Data visualization</vt:lpstr>
      <vt:lpstr>Venues in each neighborhood</vt:lpstr>
      <vt:lpstr>First 5 Most common venue </vt:lpstr>
      <vt:lpstr>Neighborhoods with cluster label</vt:lpstr>
      <vt:lpstr>Visualization of our cluster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Neighborhoods in Oaxaca</dc:title>
  <dc:creator>Iván Solanes</dc:creator>
  <cp:lastModifiedBy>Iván Solanes</cp:lastModifiedBy>
  <cp:revision>1</cp:revision>
  <dcterms:created xsi:type="dcterms:W3CDTF">2019-11-25T14:15:08Z</dcterms:created>
  <dcterms:modified xsi:type="dcterms:W3CDTF">2019-11-25T14:22:55Z</dcterms:modified>
</cp:coreProperties>
</file>