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8" r:id="rId6"/>
    <p:sldId id="269" r:id="rId7"/>
    <p:sldId id="270" r:id="rId8"/>
    <p:sldId id="271" r:id="rId9"/>
    <p:sldId id="261" r:id="rId10"/>
    <p:sldId id="264" r:id="rId11"/>
    <p:sldId id="262" r:id="rId12"/>
    <p:sldId id="263" r:id="rId13"/>
    <p:sldId id="272" r:id="rId14"/>
    <p:sldId id="273" r:id="rId15"/>
    <p:sldId id="259"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92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B2842-A6DE-4566-AE04-29F0DD6803A4}" type="datetimeFigureOut">
              <a:rPr lang="it-IT" smtClean="0"/>
              <a:t>14/11/2023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4AFF-DFA2-4557-A13C-DBAB34D79629}" type="slidenum">
              <a:rPr lang="it-IT" smtClean="0"/>
              <a:t>‹N›</a:t>
            </a:fld>
            <a:endParaRPr lang="it-IT"/>
          </a:p>
        </p:txBody>
      </p:sp>
    </p:spTree>
    <p:extLst>
      <p:ext uri="{BB962C8B-B14F-4D97-AF65-F5344CB8AC3E}">
        <p14:creationId xmlns:p14="http://schemas.microsoft.com/office/powerpoint/2010/main" val="1295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893D4AFF-DFA2-4557-A13C-DBAB34D79629}" type="slidenum">
              <a:rPr lang="it-IT" smtClean="0"/>
              <a:t>15</a:t>
            </a:fld>
            <a:endParaRPr lang="it-IT"/>
          </a:p>
        </p:txBody>
      </p:sp>
    </p:spTree>
    <p:extLst>
      <p:ext uri="{BB962C8B-B14F-4D97-AF65-F5344CB8AC3E}">
        <p14:creationId xmlns:p14="http://schemas.microsoft.com/office/powerpoint/2010/main" val="285043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C811A-0F0A-8086-5494-236EF7A33E4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C218BF6-7488-AC5B-902A-6F3118177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E77C51C-3883-91D4-D8EF-42C02305AF22}"/>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4E068F41-B540-2EA0-9EDB-072A2FA79B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CFB4653-7E60-46C6-23AB-22187C1409D3}"/>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64214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695C9B-863F-13D5-F720-3F564675C6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BA9C7E-BD6C-F3EC-CF5F-E14AA80A551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6679CAC-5B65-2929-81AC-2A0F77599B03}"/>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45D4BE0F-FC41-D3A6-B35A-1CBAFFC9CB6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AF86BC-D4A6-B706-A6BE-2CF9D7552BB9}"/>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59041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A531402-994C-7111-6867-457F4A1D15D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4F12E96-66A9-A382-126A-E4F69ED01FB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94CA59-1B79-6742-A2D3-C549769FDC9E}"/>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C2B37C23-FCA8-DA4B-99BC-C7D430F4A0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139FC4-8430-37B1-84FF-5E0C99E4E50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26882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D1BB97-7C35-FB82-DC25-9C05E2E4086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FB87EE5-95DF-0F20-3246-8376A25C2C1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08D960-46CD-2107-7F36-48343882136E}"/>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EB20D41B-A5F4-1B48-2B11-5A32C9F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17A7B6-F97E-1E6C-1E84-8E5853E4FFC8}"/>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97083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11E84E-23FD-A860-D1C2-2E7DB4175BD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08955B1-F7E1-22E8-DB8A-B513AABE8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4DFE3C3-F691-55D9-8EB5-49F5E4BBBD27}"/>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3501BD7C-4336-53F9-798F-8CCA22C40C0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5154CB-075F-F954-8FC9-EE7B90AD50CC}"/>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49335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D4E883-9532-FA8F-4871-4D71EE6989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2DF86A2-5844-CB5E-1527-0A4927E8CFA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41EEE88-282C-82AD-2F68-8FBE7C8DCFD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FD01CF7-E8DA-F25C-D418-220866DF9201}"/>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6" name="Segnaposto piè di pagina 5">
            <a:extLst>
              <a:ext uri="{FF2B5EF4-FFF2-40B4-BE49-F238E27FC236}">
                <a16:creationId xmlns:a16="http://schemas.microsoft.com/office/drawing/2014/main" id="{B18572AE-C9E8-C821-E8CB-C1C2B786056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8BD31B-FB7B-2AAE-17A9-CAFD710BA19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2614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887EE9-6FE2-FEDB-92EC-82A720344B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7F1706-57C5-E8C5-9CF8-A595CA9DE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49E08C0-78A9-1892-AAD0-4B37C65779B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15BACFA-F687-3306-7BD1-712C540A3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1679B8A-7D0A-FA02-B638-B610B3B6610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56D1031-977A-7E2A-5B3C-E4CCA495E018}"/>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8" name="Segnaposto piè di pagina 7">
            <a:extLst>
              <a:ext uri="{FF2B5EF4-FFF2-40B4-BE49-F238E27FC236}">
                <a16:creationId xmlns:a16="http://schemas.microsoft.com/office/drawing/2014/main" id="{6090362D-288E-C682-2C4E-3403CBC6294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9570FD8-29CE-3692-5150-ADBA0EA27B7A}"/>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41255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443AF7-0DFF-079A-27FE-73D54105661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D140BBB-44FD-5FAC-341E-324256EA9E60}"/>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4" name="Segnaposto piè di pagina 3">
            <a:extLst>
              <a:ext uri="{FF2B5EF4-FFF2-40B4-BE49-F238E27FC236}">
                <a16:creationId xmlns:a16="http://schemas.microsoft.com/office/drawing/2014/main" id="{6C728643-92DD-CEDD-ED43-08FBE2E84AC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F3A156-7713-8A6A-3F46-5BC05622F66B}"/>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68112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39150FE-3AEB-B481-7E47-94F47D1E00C4}"/>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3" name="Segnaposto piè di pagina 2">
            <a:extLst>
              <a:ext uri="{FF2B5EF4-FFF2-40B4-BE49-F238E27FC236}">
                <a16:creationId xmlns:a16="http://schemas.microsoft.com/office/drawing/2014/main" id="{C3B25619-9C28-86A3-A08E-E9A5F3B832C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34546DB-D803-D432-F1A7-55B9DABCE818}"/>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65443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4C9FB-C4BE-54B1-4DAB-468E1916FB4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CF9426D-6892-7131-A21B-8A879CCE0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3FDB5C4-5B9B-56E5-1535-58517FB37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D5F522-73D6-7109-BA76-21C1425D0998}"/>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6" name="Segnaposto piè di pagina 5">
            <a:extLst>
              <a:ext uri="{FF2B5EF4-FFF2-40B4-BE49-F238E27FC236}">
                <a16:creationId xmlns:a16="http://schemas.microsoft.com/office/drawing/2014/main" id="{73347F43-F77F-4595-C519-8415E1D055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5761599-006E-DCCE-514E-E2F061B19D6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409942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918019-37D5-667C-21FD-F0096B4E09F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E0EAD8E-107D-80E1-68BE-31834AF8E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4A976A2-CEA7-D2DD-AB9E-49CE941D8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8F654E-7F5C-0058-C8E8-AC720989B749}"/>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6" name="Segnaposto piè di pagina 5">
            <a:extLst>
              <a:ext uri="{FF2B5EF4-FFF2-40B4-BE49-F238E27FC236}">
                <a16:creationId xmlns:a16="http://schemas.microsoft.com/office/drawing/2014/main" id="{207CE3EF-2DD0-20B0-B8C6-2F46E8C3ACC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153887A-3277-155D-BAD8-878FDC91B1D9}"/>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01438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A7E1678-F4F3-1373-6E49-AD396BE25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A0217C6-349B-8BC7-1E05-1B2E1A1A9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B398C07-2CA1-28F6-AC3B-AF2C8D112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D1B38F9F-1C58-0EA5-4321-BF2CA59B7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458AFF2-7E6A-D331-CB07-788B98079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41BFD-26BB-4A38-9676-4CA2D1D5F4C2}" type="slidenum">
              <a:rPr lang="it-IT" smtClean="0"/>
              <a:t>‹N›</a:t>
            </a:fld>
            <a:endParaRPr lang="it-IT"/>
          </a:p>
        </p:txBody>
      </p:sp>
    </p:spTree>
    <p:extLst>
      <p:ext uri="{BB962C8B-B14F-4D97-AF65-F5344CB8AC3E}">
        <p14:creationId xmlns:p14="http://schemas.microsoft.com/office/powerpoint/2010/main" val="62873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Hand with orange">
            <a:extLst>
              <a:ext uri="{FF2B5EF4-FFF2-40B4-BE49-F238E27FC236}">
                <a16:creationId xmlns:a16="http://schemas.microsoft.com/office/drawing/2014/main" id="{4FA9B284-C9D4-1D45-C921-5B41E06A8687}"/>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782404" y="-533400"/>
            <a:ext cx="12974404" cy="9084617"/>
          </a:xfrm>
          <a:prstGeom prst="rect">
            <a:avLst/>
          </a:prstGeom>
          <a:effectLst>
            <a:softEdge rad="0"/>
          </a:effectLst>
        </p:spPr>
      </p:pic>
      <p:sp>
        <p:nvSpPr>
          <p:cNvPr id="2" name="Titolo 1">
            <a:extLst>
              <a:ext uri="{FF2B5EF4-FFF2-40B4-BE49-F238E27FC236}">
                <a16:creationId xmlns:a16="http://schemas.microsoft.com/office/drawing/2014/main" id="{F2EC7939-2E05-764D-FFF4-4FDBB7002AB3}"/>
              </a:ext>
            </a:extLst>
          </p:cNvPr>
          <p:cNvSpPr>
            <a:spLocks noGrp="1"/>
          </p:cNvSpPr>
          <p:nvPr>
            <p:ph type="ctrTitle"/>
          </p:nvPr>
        </p:nvSpPr>
        <p:spPr>
          <a:xfrm>
            <a:off x="1524000" y="2235200"/>
            <a:ext cx="9144000" cy="2387600"/>
          </a:xfrm>
        </p:spPr>
        <p:txBody>
          <a:bodyPr>
            <a:normAutofit fontScale="90000"/>
          </a:bodyPr>
          <a:lstStyle/>
          <a:p>
            <a:r>
              <a:rPr lang="it-IT" dirty="0">
                <a:latin typeface="Montserrat" pitchFamily="2" charset="0"/>
              </a:rPr>
              <a:t>Hannes </a:t>
            </a:r>
            <a:br>
              <a:rPr lang="it-IT" dirty="0">
                <a:latin typeface="Montserrat" pitchFamily="2" charset="0"/>
              </a:rPr>
            </a:br>
            <a:r>
              <a:rPr lang="it-IT" dirty="0" err="1">
                <a:latin typeface="Montserrat" pitchFamily="2" charset="0"/>
              </a:rPr>
              <a:t>transradial</a:t>
            </a:r>
            <a:r>
              <a:rPr lang="it-IT" dirty="0">
                <a:latin typeface="Montserrat" pitchFamily="2" charset="0"/>
              </a:rPr>
              <a:t> hand </a:t>
            </a:r>
            <a:r>
              <a:rPr lang="it-IT" dirty="0" err="1">
                <a:latin typeface="Montserrat" pitchFamily="2" charset="0"/>
              </a:rPr>
              <a:t>prosthesis</a:t>
            </a:r>
            <a:endParaRPr lang="it-IT" dirty="0">
              <a:latin typeface="Montserrat" pitchFamily="2" charset="0"/>
            </a:endParaRPr>
          </a:p>
        </p:txBody>
      </p:sp>
    </p:spTree>
    <p:extLst>
      <p:ext uri="{BB962C8B-B14F-4D97-AF65-F5344CB8AC3E}">
        <p14:creationId xmlns:p14="http://schemas.microsoft.com/office/powerpoint/2010/main" val="254667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2C23037-F9DC-9D21-0733-1E43287B1BCA}"/>
              </a:ext>
            </a:extLst>
          </p:cNvPr>
          <p:cNvSpPr>
            <a:spLocks noGrp="1"/>
          </p:cNvSpPr>
          <p:nvPr>
            <p:ph type="title"/>
          </p:nvPr>
        </p:nvSpPr>
        <p:spPr>
          <a:xfrm>
            <a:off x="630936" y="640080"/>
            <a:ext cx="4818888" cy="1481328"/>
          </a:xfrm>
        </p:spPr>
        <p:txBody>
          <a:bodyPr anchor="b">
            <a:normAutofit/>
          </a:bodyPr>
          <a:lstStyle/>
          <a:p>
            <a:r>
              <a:rPr lang="it-IT" sz="5000" dirty="0">
                <a:latin typeface="Montserrat" pitchFamily="2" charset="0"/>
              </a:rPr>
              <a:t>Struttura cinematica</a:t>
            </a:r>
          </a:p>
        </p:txBody>
      </p:sp>
      <p:sp>
        <p:nvSpPr>
          <p:cNvPr id="5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C546006-A3B7-1F8E-89A3-58792B4AE72F}"/>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2000" b="0" i="0" u="none" strike="noStrike" baseline="0" dirty="0">
                <a:latin typeface="Montserrat" pitchFamily="2" charset="0"/>
              </a:rPr>
              <a:t>Anthropomorphic analysis of Hannes reveals a high fidelity reproduction of dimensions and kinematics, with the exception of the design approximation for fixing the digits' distal DOFs. Notably, the DIP joint's contribution to hand functionality is minimal compared to other joints. This underscores Hannes' exceptional anthropomorphism, surpassing even state-of-the-art devices like the Michelangelo prosthesis. Lastly, Hannes weighs 480 g, closely aligning with the mass of its biological counterpart.</a:t>
            </a:r>
            <a:endParaRPr lang="it-IT" sz="2000" dirty="0">
              <a:latin typeface="Montserrat" pitchFamily="2" charset="0"/>
            </a:endParaRPr>
          </a:p>
          <a:p>
            <a:pPr marL="0" indent="0">
              <a:buNone/>
            </a:pPr>
            <a:endParaRPr lang="it-IT" sz="2000" dirty="0"/>
          </a:p>
        </p:txBody>
      </p:sp>
      <p:pic>
        <p:nvPicPr>
          <p:cNvPr id="4" name="Immagine 3" descr="Immagine che contiene testo, schermata, design&#10;&#10;Descrizione generata automaticamente">
            <a:extLst>
              <a:ext uri="{FF2B5EF4-FFF2-40B4-BE49-F238E27FC236}">
                <a16:creationId xmlns:a16="http://schemas.microsoft.com/office/drawing/2014/main" id="{F455318A-FF88-368E-A1D7-885C231711FD}"/>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30886" b="28608"/>
          <a:stretch/>
        </p:blipFill>
        <p:spPr>
          <a:xfrm>
            <a:off x="6099048" y="2144067"/>
            <a:ext cx="5458968" cy="2569866"/>
          </a:xfrm>
          <a:prstGeom prst="rect">
            <a:avLst/>
          </a:prstGeom>
        </p:spPr>
      </p:pic>
    </p:spTree>
    <p:extLst>
      <p:ext uri="{BB962C8B-B14F-4D97-AF65-F5344CB8AC3E}">
        <p14:creationId xmlns:p14="http://schemas.microsoft.com/office/powerpoint/2010/main" val="11127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E53939C-F735-318A-26FE-48D98B20E978}"/>
              </a:ext>
            </a:extLst>
          </p:cNvPr>
          <p:cNvSpPr>
            <a:spLocks noGrp="1"/>
          </p:cNvSpPr>
          <p:nvPr>
            <p:ph type="title"/>
          </p:nvPr>
        </p:nvSpPr>
        <p:spPr>
          <a:xfrm>
            <a:off x="612648" y="365125"/>
            <a:ext cx="5295015" cy="2063808"/>
          </a:xfrm>
        </p:spPr>
        <p:txBody>
          <a:bodyPr anchor="b">
            <a:normAutofit/>
          </a:bodyPr>
          <a:lstStyle/>
          <a:p>
            <a:r>
              <a:rPr lang="it-IT" sz="5400" dirty="0">
                <a:latin typeface="Montserrat" pitchFamily="2" charset="0"/>
              </a:rPr>
              <a:t>Struttura meccanica</a:t>
            </a:r>
          </a:p>
        </p:txBody>
      </p:sp>
      <p:sp>
        <p:nvSpPr>
          <p:cNvPr id="63"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B4D428E-FBA5-52AA-E07D-77F7CB51C316}"/>
              </a:ext>
            </a:extLst>
          </p:cNvPr>
          <p:cNvSpPr>
            <a:spLocks noGrp="1"/>
          </p:cNvSpPr>
          <p:nvPr>
            <p:ph idx="1"/>
          </p:nvPr>
        </p:nvSpPr>
        <p:spPr>
          <a:xfrm>
            <a:off x="612648" y="2908005"/>
            <a:ext cx="5295015" cy="3268957"/>
          </a:xfrm>
        </p:spPr>
        <p:txBody>
          <a:bodyPr>
            <a:normAutofit fontScale="92500"/>
          </a:bodyPr>
          <a:lstStyle/>
          <a:p>
            <a:pPr marL="0" indent="0">
              <a:buNone/>
            </a:pPr>
            <a:r>
              <a:rPr lang="en-US" sz="1500" b="0" i="0" u="none" strike="noStrike" baseline="0" dirty="0">
                <a:latin typeface="Montserrat" pitchFamily="2" charset="0"/>
              </a:rPr>
              <a:t>Hannes incorporates essential components within its palm, including an electric actuator, a control board, sensors, and the transmission mechanism. The F/E extension flexible wrist is situated at the device's base. The power train features a compact, high-power-density DC motor paired with a custom-made hypocycloid gearbox.</a:t>
            </a:r>
          </a:p>
          <a:p>
            <a:pPr marL="0" indent="0">
              <a:buNone/>
            </a:pPr>
            <a:endParaRPr lang="en-US" sz="1500" b="0" i="0" u="none" strike="noStrike" baseline="0" dirty="0">
              <a:latin typeface="Montserrat" pitchFamily="2" charset="0"/>
            </a:endParaRPr>
          </a:p>
          <a:p>
            <a:pPr marL="0" indent="0">
              <a:buNone/>
            </a:pPr>
            <a:r>
              <a:rPr lang="en-US" sz="1500" b="0" i="0" u="none" strike="noStrike" baseline="0" dirty="0">
                <a:latin typeface="Montserrat" pitchFamily="2" charset="0"/>
              </a:rPr>
              <a:t>The leader wire originates from the motor and extends to the thumb, passing through two differential elements on linear guides. These guides are comprised of custom-made bush bearings and two rails, facilitating the movement of the bushing. Two follower wires are employed: the first for the index and middle fingers, and the second for the ring and little fingers.</a:t>
            </a:r>
          </a:p>
          <a:p>
            <a:pPr marL="0" indent="0">
              <a:buNone/>
            </a:pPr>
            <a:endParaRPr lang="en-US" sz="1500" b="0" i="0" u="none" strike="noStrike" baseline="0" dirty="0">
              <a:latin typeface="MinionPro"/>
            </a:endParaRPr>
          </a:p>
        </p:txBody>
      </p:sp>
      <p:pic>
        <p:nvPicPr>
          <p:cNvPr id="9" name="Immagine 8" descr="Immagine che contiene testo, diagramma, Piano, mappa">
            <a:extLst>
              <a:ext uri="{FF2B5EF4-FFF2-40B4-BE49-F238E27FC236}">
                <a16:creationId xmlns:a16="http://schemas.microsoft.com/office/drawing/2014/main" id="{BA26920E-ECE0-08E1-74DA-975E8818B195}"/>
              </a:ext>
            </a:extLst>
          </p:cNvPr>
          <p:cNvPicPr>
            <a:picLocks noChangeAspect="1"/>
          </p:cNvPicPr>
          <p:nvPr/>
        </p:nvPicPr>
        <p:blipFill rotWithShape="1">
          <a:blip r:embed="rId2">
            <a:extLst>
              <a:ext uri="{28A0092B-C50C-407E-A947-70E740481C1C}">
                <a14:useLocalDpi xmlns:a14="http://schemas.microsoft.com/office/drawing/2010/main" val="0"/>
              </a:ext>
            </a:extLst>
          </a:blip>
          <a:srcRect l="-118" t="-400" r="18" b="62658"/>
          <a:stretch/>
        </p:blipFill>
        <p:spPr>
          <a:xfrm>
            <a:off x="6284339" y="514545"/>
            <a:ext cx="4454654" cy="1936134"/>
          </a:xfrm>
          <a:prstGeom prst="rect">
            <a:avLst/>
          </a:prstGeom>
        </p:spPr>
      </p:pic>
      <p:pic>
        <p:nvPicPr>
          <p:cNvPr id="10" name="Immagine 9" descr="Immagine che contiene testo, diagramma, Piano, mappa">
            <a:extLst>
              <a:ext uri="{FF2B5EF4-FFF2-40B4-BE49-F238E27FC236}">
                <a16:creationId xmlns:a16="http://schemas.microsoft.com/office/drawing/2014/main" id="{BD614672-0F20-B921-0D85-2079C32402EB}"/>
              </a:ext>
            </a:extLst>
          </p:cNvPr>
          <p:cNvPicPr>
            <a:picLocks noChangeAspect="1"/>
          </p:cNvPicPr>
          <p:nvPr/>
        </p:nvPicPr>
        <p:blipFill rotWithShape="1">
          <a:blip r:embed="rId2">
            <a:extLst>
              <a:ext uri="{28A0092B-C50C-407E-A947-70E740481C1C}">
                <a14:useLocalDpi xmlns:a14="http://schemas.microsoft.com/office/drawing/2010/main" val="0"/>
              </a:ext>
            </a:extLst>
          </a:blip>
          <a:srcRect l="-118" t="39644" r="18" b="31336"/>
          <a:stretch/>
        </p:blipFill>
        <p:spPr>
          <a:xfrm>
            <a:off x="6284339" y="2603180"/>
            <a:ext cx="4581314" cy="1531030"/>
          </a:xfrm>
          <a:prstGeom prst="rect">
            <a:avLst/>
          </a:prstGeom>
        </p:spPr>
      </p:pic>
      <p:pic>
        <p:nvPicPr>
          <p:cNvPr id="7" name="Immagine 6" descr="Immagine che contiene schizzo, disegno, Line art, arte">
            <a:extLst>
              <a:ext uri="{FF2B5EF4-FFF2-40B4-BE49-F238E27FC236}">
                <a16:creationId xmlns:a16="http://schemas.microsoft.com/office/drawing/2014/main" id="{44B300F5-0DE5-DFEC-53BF-87C1BC9FB507}"/>
              </a:ext>
            </a:extLst>
          </p:cNvPr>
          <p:cNvPicPr>
            <a:picLocks noChangeAspect="1"/>
          </p:cNvPicPr>
          <p:nvPr/>
        </p:nvPicPr>
        <p:blipFill rotWithShape="1">
          <a:blip r:embed="rId3">
            <a:extLst>
              <a:ext uri="{28A0092B-C50C-407E-A947-70E740481C1C}">
                <a14:useLocalDpi xmlns:a14="http://schemas.microsoft.com/office/drawing/2010/main" val="0"/>
              </a:ext>
            </a:extLst>
          </a:blip>
          <a:srcRect l="9167" t="10086" r="13281" b="5"/>
          <a:stretch/>
        </p:blipFill>
        <p:spPr>
          <a:xfrm>
            <a:off x="7064945" y="4259484"/>
            <a:ext cx="3004695" cy="2473242"/>
          </a:xfrm>
          <a:prstGeom prst="rect">
            <a:avLst/>
          </a:prstGeom>
        </p:spPr>
      </p:pic>
    </p:spTree>
    <p:extLst>
      <p:ext uri="{BB962C8B-B14F-4D97-AF65-F5344CB8AC3E}">
        <p14:creationId xmlns:p14="http://schemas.microsoft.com/office/powerpoint/2010/main" val="136140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623826-65F9-A7AD-38D8-AE6FAD514EE0}"/>
              </a:ext>
            </a:extLst>
          </p:cNvPr>
          <p:cNvSpPr>
            <a:spLocks noGrp="1"/>
          </p:cNvSpPr>
          <p:nvPr>
            <p:ph type="title"/>
          </p:nvPr>
        </p:nvSpPr>
        <p:spPr/>
        <p:txBody>
          <a:bodyPr/>
          <a:lstStyle/>
          <a:p>
            <a:r>
              <a:rPr lang="it-IT" dirty="0"/>
              <a:t>Pregi e Difetti</a:t>
            </a:r>
          </a:p>
        </p:txBody>
      </p:sp>
      <p:sp>
        <p:nvSpPr>
          <p:cNvPr id="3" name="Segnaposto contenuto 2">
            <a:extLst>
              <a:ext uri="{FF2B5EF4-FFF2-40B4-BE49-F238E27FC236}">
                <a16:creationId xmlns:a16="http://schemas.microsoft.com/office/drawing/2014/main" id="{4E73FC72-4945-13AE-4ECC-1D8F73800630}"/>
              </a:ext>
            </a:extLst>
          </p:cNvPr>
          <p:cNvSpPr>
            <a:spLocks noGrp="1"/>
          </p:cNvSpPr>
          <p:nvPr>
            <p:ph idx="1"/>
          </p:nvPr>
        </p:nvSpPr>
        <p:spPr/>
        <p:txBody>
          <a:bodyPr/>
          <a:lstStyle/>
          <a:p>
            <a:pPr marL="0" indent="0" algn="l">
              <a:buNone/>
            </a:pPr>
            <a:r>
              <a:rPr lang="it-IT" sz="1800" b="0" i="0" u="none" strike="noStrike" baseline="0" dirty="0">
                <a:latin typeface="MinionPro"/>
              </a:rPr>
              <a:t>Note </a:t>
            </a:r>
            <a:r>
              <a:rPr lang="en-US" sz="1800" b="0" i="0" u="none" strike="noStrike" baseline="0" dirty="0">
                <a:latin typeface="MinionPro"/>
              </a:rPr>
              <a:t>that a prosthesis weight that matches the weight of a human hand is generally described by users as being too heavy, and it is well known that the perceived weight increases due to the fact that the weight is borne by the stump’s soft tissue and not the skeletal system as in the case of healthy participants (</a:t>
            </a:r>
            <a:r>
              <a:rPr lang="en-US" sz="1800" b="0" i="1" u="none" strike="noStrike" baseline="0" dirty="0">
                <a:latin typeface="MinionPro-Italic"/>
              </a:rPr>
              <a:t>53</a:t>
            </a:r>
            <a:r>
              <a:rPr lang="en-US" sz="1800" b="0" i="0" u="none" strike="noStrike" baseline="0" dirty="0">
                <a:latin typeface="MinionPro"/>
              </a:rPr>
              <a:t>). Nevertheless, it is extremely challenging to replicate weight levels below the weight of a human hand because of the constraints of current electromechanical systems and material technologies. Hence, we decided to set the reference weight value to the weight of a human hand.</a:t>
            </a:r>
            <a:endParaRPr lang="it-IT" dirty="0"/>
          </a:p>
        </p:txBody>
      </p:sp>
    </p:spTree>
    <p:extLst>
      <p:ext uri="{BB962C8B-B14F-4D97-AF65-F5344CB8AC3E}">
        <p14:creationId xmlns:p14="http://schemas.microsoft.com/office/powerpoint/2010/main" val="248963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C97C2-2C4F-07D0-1029-73403F738A72}"/>
              </a:ext>
            </a:extLst>
          </p:cNvPr>
          <p:cNvSpPr>
            <a:spLocks noGrp="1"/>
          </p:cNvSpPr>
          <p:nvPr>
            <p:ph type="title"/>
          </p:nvPr>
        </p:nvSpPr>
        <p:spPr/>
        <p:txBody>
          <a:bodyPr/>
          <a:lstStyle/>
          <a:p>
            <a:r>
              <a:rPr lang="it-IT" dirty="0"/>
              <a:t>Pattern </a:t>
            </a:r>
            <a:r>
              <a:rPr lang="it-IT" dirty="0" err="1"/>
              <a:t>Recognition</a:t>
            </a:r>
            <a:endParaRPr lang="it-IT" dirty="0"/>
          </a:p>
        </p:txBody>
      </p:sp>
      <p:sp>
        <p:nvSpPr>
          <p:cNvPr id="3" name="Segnaposto contenuto 2">
            <a:extLst>
              <a:ext uri="{FF2B5EF4-FFF2-40B4-BE49-F238E27FC236}">
                <a16:creationId xmlns:a16="http://schemas.microsoft.com/office/drawing/2014/main" id="{C35E3DCB-85A1-7E8B-96F5-5F92043E074E}"/>
              </a:ext>
            </a:extLst>
          </p:cNvPr>
          <p:cNvSpPr>
            <a:spLocks noGrp="1"/>
          </p:cNvSpPr>
          <p:nvPr>
            <p:ph idx="1"/>
          </p:nvPr>
        </p:nvSpPr>
        <p:spPr/>
        <p:txBody>
          <a:bodyPr>
            <a:normAutofit lnSpcReduction="10000"/>
          </a:bodyPr>
          <a:lstStyle/>
          <a:p>
            <a:pPr marL="0" indent="0">
              <a:buNone/>
            </a:pPr>
            <a:r>
              <a:rPr lang="it-IT" dirty="0"/>
              <a:t>Il controllo della mano si basa sul pattern </a:t>
            </a:r>
            <a:r>
              <a:rPr lang="it-IT" dirty="0" err="1"/>
              <a:t>recognition</a:t>
            </a:r>
            <a:r>
              <a:rPr lang="it-IT" dirty="0"/>
              <a:t>.</a:t>
            </a:r>
          </a:p>
          <a:p>
            <a:pPr marL="0" indent="0">
              <a:buNone/>
            </a:pPr>
            <a:r>
              <a:rPr lang="it-IT" dirty="0"/>
              <a:t>Attualmente nella maggior parte di mani, vengono usati due sensori, uno per il muscolo flessore e uno per il muscolo estensore.</a:t>
            </a:r>
          </a:p>
          <a:p>
            <a:pPr marL="0" indent="0">
              <a:buNone/>
            </a:pPr>
            <a:r>
              <a:rPr lang="it-IT" dirty="0"/>
              <a:t>I segnali EMG vengono processati, tramite sensori e le due </a:t>
            </a:r>
            <a:r>
              <a:rPr lang="it-IT"/>
              <a:t>principali categorie sono l’OTTOBOCK e IIT.</a:t>
            </a:r>
            <a:endParaRPr lang="it-IT" dirty="0"/>
          </a:p>
          <a:p>
            <a:pPr marL="0" indent="0">
              <a:buNone/>
            </a:pPr>
            <a:br>
              <a:rPr lang="it-IT" dirty="0"/>
            </a:br>
            <a:r>
              <a:rPr lang="it-IT" dirty="0"/>
              <a:t>Tramite vari esperimenti, si è provato a migliorare il rilevamento dei segnali EMG e si è visto come il NLR sia l’algoritmo che permette di avere prestazioni ottimali utilizzando il minor numero possibile di elettrodi. In questo modo si riesce a ottimizzare la struttura fisica del dispositivo, i costi e le prestazioni.</a:t>
            </a:r>
          </a:p>
        </p:txBody>
      </p:sp>
    </p:spTree>
    <p:extLst>
      <p:ext uri="{BB962C8B-B14F-4D97-AF65-F5344CB8AC3E}">
        <p14:creationId xmlns:p14="http://schemas.microsoft.com/office/powerpoint/2010/main" val="333287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6CC60F-E027-CA32-1B7C-85C8967B8B86}"/>
              </a:ext>
            </a:extLst>
          </p:cNvPr>
          <p:cNvSpPr>
            <a:spLocks noGrp="1"/>
          </p:cNvSpPr>
          <p:nvPr>
            <p:ph type="title"/>
          </p:nvPr>
        </p:nvSpPr>
        <p:spPr/>
        <p:txBody>
          <a:bodyPr/>
          <a:lstStyle/>
          <a:p>
            <a:r>
              <a:rPr lang="it-IT" dirty="0"/>
              <a:t>State of art </a:t>
            </a:r>
            <a:r>
              <a:rPr lang="it-IT" dirty="0" err="1"/>
              <a:t>analysis</a:t>
            </a:r>
            <a:r>
              <a:rPr lang="it-IT" dirty="0"/>
              <a:t> </a:t>
            </a:r>
          </a:p>
        </p:txBody>
      </p:sp>
      <p:sp>
        <p:nvSpPr>
          <p:cNvPr id="3" name="Segnaposto contenuto 2">
            <a:extLst>
              <a:ext uri="{FF2B5EF4-FFF2-40B4-BE49-F238E27FC236}">
                <a16:creationId xmlns:a16="http://schemas.microsoft.com/office/drawing/2014/main" id="{314896F7-2E57-86AC-D2C6-0483DF29DABC}"/>
              </a:ext>
            </a:extLst>
          </p:cNvPr>
          <p:cNvSpPr>
            <a:spLocks noGrp="1"/>
          </p:cNvSpPr>
          <p:nvPr>
            <p:ph idx="1"/>
          </p:nvPr>
        </p:nvSpPr>
        <p:spPr/>
        <p:txBody>
          <a:bodyPr>
            <a:normAutofit fontScale="77500" lnSpcReduction="20000"/>
          </a:bodyPr>
          <a:lstStyle/>
          <a:p>
            <a:pPr marL="0" indent="0">
              <a:buNone/>
            </a:pPr>
            <a:r>
              <a:rPr lang="it-IT" b="0" i="0" dirty="0">
                <a:effectLst/>
                <a:latin typeface="Söhne"/>
              </a:rPr>
              <a:t>Il testo descrive i progressi nelle protesi del braccio superiore nel corso degli anni e il vasto mercato dei dispositivi protesici che offre opzioni estetiche e funzionali ai pazienti amputati. Sottolinea due principali sfide ingegneristiche nel sviluppo di protesi: l'integrazione dei componenti elettronici in uno spazio simile a quello della parte sostituita del arto e il raggiungimento di un controllo intuitivo. Si menziona che i dispositivi mostrati sono prodotti da </a:t>
            </a:r>
            <a:r>
              <a:rPr lang="it-IT" b="0" i="0" dirty="0" err="1">
                <a:effectLst/>
                <a:latin typeface="Söhne"/>
              </a:rPr>
              <a:t>Ottobock</a:t>
            </a:r>
            <a:r>
              <a:rPr lang="it-IT" b="0" i="0" dirty="0">
                <a:effectLst/>
                <a:latin typeface="Söhne"/>
              </a:rPr>
              <a:t>, uno dei principali attori nel mercato delle bioniche umane indossabili. Si descrivono tre tipi di protesi: una protesi passiva utilizzata per sostituire fisicamente la parte mancante, un gancio attivo in grado di afferrare oggetti con forza e rapidità, e protesi </a:t>
            </a:r>
            <a:r>
              <a:rPr lang="it-IT" b="0" i="0" dirty="0" err="1">
                <a:effectLst/>
                <a:latin typeface="Söhne"/>
              </a:rPr>
              <a:t>poliarticolate</a:t>
            </a:r>
            <a:r>
              <a:rPr lang="it-IT" b="0" i="0" dirty="0">
                <a:effectLst/>
                <a:latin typeface="Söhne"/>
              </a:rPr>
              <a:t> avanzate come il Michelangelo di </a:t>
            </a:r>
            <a:r>
              <a:rPr lang="it-IT" b="0" i="0" dirty="0" err="1">
                <a:effectLst/>
                <a:latin typeface="Söhne"/>
              </a:rPr>
              <a:t>Ottobock</a:t>
            </a:r>
            <a:r>
              <a:rPr lang="it-IT" b="0" i="0" dirty="0">
                <a:effectLst/>
                <a:latin typeface="Söhne"/>
              </a:rPr>
              <a:t> e la i-</a:t>
            </a:r>
            <a:r>
              <a:rPr lang="it-IT" b="0" i="0" dirty="0" err="1">
                <a:effectLst/>
                <a:latin typeface="Söhne"/>
              </a:rPr>
              <a:t>Limb</a:t>
            </a:r>
            <a:r>
              <a:rPr lang="it-IT" b="0" i="0" dirty="0">
                <a:effectLst/>
                <a:latin typeface="Söhne"/>
              </a:rPr>
              <a:t> Ultra di Touch </a:t>
            </a:r>
            <a:r>
              <a:rPr lang="it-IT" b="0" i="0" dirty="0" err="1">
                <a:effectLst/>
                <a:latin typeface="Söhne"/>
              </a:rPr>
              <a:t>Bionics</a:t>
            </a:r>
            <a:r>
              <a:rPr lang="it-IT" b="0" i="0" dirty="0">
                <a:effectLst/>
                <a:latin typeface="Söhne"/>
              </a:rPr>
              <a:t> (ora di proprietà di </a:t>
            </a:r>
            <a:r>
              <a:rPr lang="it-IT" b="0" i="0" dirty="0" err="1">
                <a:effectLst/>
                <a:latin typeface="Söhne"/>
              </a:rPr>
              <a:t>Ossür</a:t>
            </a:r>
            <a:r>
              <a:rPr lang="it-IT" b="0" i="0" dirty="0">
                <a:effectLst/>
                <a:latin typeface="Söhne"/>
              </a:rPr>
              <a:t>). Queste ultime offrono sia estetica che funzionalità, consentendo operazioni naturali con strumenti e tecnologie quotidiane. Viene anche menzionata la </a:t>
            </a:r>
            <a:r>
              <a:rPr lang="it-IT" b="0" i="0" dirty="0" err="1">
                <a:effectLst/>
                <a:latin typeface="Söhne"/>
              </a:rPr>
              <a:t>Bebionic</a:t>
            </a:r>
            <a:r>
              <a:rPr lang="it-IT" b="0" i="0" dirty="0">
                <a:effectLst/>
                <a:latin typeface="Söhne"/>
              </a:rPr>
              <a:t> hand di RSL </a:t>
            </a:r>
            <a:r>
              <a:rPr lang="it-IT" b="0" i="0" dirty="0" err="1">
                <a:effectLst/>
                <a:latin typeface="Söhne"/>
              </a:rPr>
              <a:t>Steeper</a:t>
            </a:r>
            <a:r>
              <a:rPr lang="it-IT" b="0" i="0" dirty="0">
                <a:effectLst/>
                <a:latin typeface="Söhne"/>
              </a:rPr>
              <a:t>, acquisita da </a:t>
            </a:r>
            <a:r>
              <a:rPr lang="it-IT" b="0" i="0" dirty="0" err="1">
                <a:effectLst/>
                <a:latin typeface="Söhne"/>
              </a:rPr>
              <a:t>Ottobock</a:t>
            </a:r>
            <a:r>
              <a:rPr lang="it-IT" b="0" i="0" dirty="0">
                <a:effectLst/>
                <a:latin typeface="Söhne"/>
              </a:rPr>
              <a:t>, che è una protesi </a:t>
            </a:r>
            <a:r>
              <a:rPr lang="it-IT" b="0" i="0" dirty="0" err="1">
                <a:effectLst/>
                <a:latin typeface="Söhne"/>
              </a:rPr>
              <a:t>poliarticolata</a:t>
            </a:r>
            <a:r>
              <a:rPr lang="it-IT" b="0" i="0" dirty="0">
                <a:effectLst/>
                <a:latin typeface="Söhne"/>
              </a:rPr>
              <a:t> con motori individuali per ciascun dito, offrendo una maggiore destrezza e la capacità di manipolare oggetti di diverse forme e dimensioni. Infine, si sottolinea che, nonostante i modelli precedenti utilizzino tecnologie simili per aprire o chiudere le dita, il loro intervallo di movimento è limitato.</a:t>
            </a:r>
            <a:endParaRPr lang="it-IT" dirty="0"/>
          </a:p>
        </p:txBody>
      </p:sp>
    </p:spTree>
    <p:extLst>
      <p:ext uri="{BB962C8B-B14F-4D97-AF65-F5344CB8AC3E}">
        <p14:creationId xmlns:p14="http://schemas.microsoft.com/office/powerpoint/2010/main" val="335818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9945E-A8EA-6C6C-3767-7EB23C7D149C}"/>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CFB3C9F-0DB3-A4B4-DD50-530D806513B1}"/>
              </a:ext>
            </a:extLst>
          </p:cNvPr>
          <p:cNvSpPr>
            <a:spLocks noGrp="1"/>
          </p:cNvSpPr>
          <p:nvPr>
            <p:ph idx="1"/>
          </p:nvPr>
        </p:nvSpPr>
        <p:spPr/>
        <p:txBody>
          <a:bodyPr>
            <a:normAutofit fontScale="77500" lnSpcReduction="20000"/>
          </a:bodyPr>
          <a:lstStyle/>
          <a:p>
            <a:pPr marL="0" indent="0">
              <a:buNone/>
            </a:pPr>
            <a:r>
              <a:rPr lang="en-US" b="0" i="0" dirty="0">
                <a:effectLst/>
                <a:latin typeface="Söhne"/>
              </a:rPr>
              <a:t>The hand powertrain consists of a single DC motor coupled with a custom planetary gearhead, which drives the grasping movement (refer to Supplementary material). The actuation system is controlled by a position reference (</a:t>
            </a:r>
            <a:r>
              <a:rPr lang="en-US" b="0" i="0" dirty="0" err="1">
                <a:effectLst/>
                <a:latin typeface="Söhne"/>
              </a:rPr>
              <a:t>ϑref</a:t>
            </a:r>
            <a:r>
              <a:rPr lang="en-US" b="0" i="0" dirty="0">
                <a:effectLst/>
                <a:latin typeface="Söhne"/>
              </a:rPr>
              <a:t>) synthesized from the user’s EMG signals. A magnetic encoder measures the slow shaft position (</a:t>
            </a:r>
            <a:r>
              <a:rPr lang="en-US" b="0" i="0" dirty="0" err="1">
                <a:effectLst/>
                <a:latin typeface="Söhne"/>
              </a:rPr>
              <a:t>ϑout</a:t>
            </a:r>
            <a:r>
              <a:rPr lang="en-US" b="0" i="0" dirty="0">
                <a:effectLst/>
                <a:latin typeface="Söhne"/>
              </a:rPr>
              <a:t>) of the hand drive train, therefore, controlling the desired grasp configuration. The low-level control system is based on a series of proportional–integrative–derivative (PID) controllers. The outer loop is position based (where only proportional and derivative (PD) terms are deployed), while the inner loop is current based and concerns proportional and integrative (PI) terms only. In particular, the error (</a:t>
            </a:r>
            <a:r>
              <a:rPr lang="en-US" b="0" i="0" dirty="0" err="1">
                <a:effectLst/>
                <a:latin typeface="Söhne"/>
              </a:rPr>
              <a:t>εpos</a:t>
            </a:r>
            <a:r>
              <a:rPr lang="en-US" b="0" i="0" dirty="0">
                <a:effectLst/>
                <a:latin typeface="Söhne"/>
              </a:rPr>
              <a:t>) between </a:t>
            </a:r>
            <a:r>
              <a:rPr lang="en-US" b="0" i="0" dirty="0" err="1">
                <a:effectLst/>
                <a:latin typeface="Söhne"/>
              </a:rPr>
              <a:t>ϑref</a:t>
            </a:r>
            <a:r>
              <a:rPr lang="en-US" b="0" i="0" dirty="0">
                <a:effectLst/>
                <a:latin typeface="Söhne"/>
              </a:rPr>
              <a:t> (hand control command) and </a:t>
            </a:r>
            <a:r>
              <a:rPr lang="en-US" b="0" i="0" dirty="0" err="1">
                <a:effectLst/>
                <a:latin typeface="Söhne"/>
              </a:rPr>
              <a:t>ϑout</a:t>
            </a:r>
            <a:r>
              <a:rPr lang="en-US" b="0" i="0" dirty="0">
                <a:effectLst/>
                <a:latin typeface="Söhne"/>
              </a:rPr>
              <a:t> (outer feedback) is fed to the outer PD loop. The related output is then multiplied by a proportional gain, resulting in a current reference (</a:t>
            </a:r>
            <a:r>
              <a:rPr lang="en-US" b="0" i="0" dirty="0" err="1">
                <a:effectLst/>
                <a:latin typeface="Söhne"/>
              </a:rPr>
              <a:t>iref</a:t>
            </a:r>
            <a:r>
              <a:rPr lang="en-US" b="0" i="0" dirty="0">
                <a:effectLst/>
                <a:latin typeface="Söhne"/>
              </a:rPr>
              <a:t>) which is subtracted with the measured one (</a:t>
            </a:r>
            <a:r>
              <a:rPr lang="en-US" b="0" i="0" dirty="0" err="1">
                <a:effectLst/>
                <a:latin typeface="Söhne"/>
              </a:rPr>
              <a:t>iout</a:t>
            </a:r>
            <a:r>
              <a:rPr lang="en-US" b="0" i="0" dirty="0">
                <a:effectLst/>
                <a:latin typeface="Söhne"/>
              </a:rPr>
              <a:t>, inner secondary feedback which is the current absorbed by the DC motor during hand movement and grasp). As consequence, the related error (</a:t>
            </a:r>
            <a:r>
              <a:rPr lang="en-US" b="0" i="0" dirty="0" err="1">
                <a:effectLst/>
                <a:latin typeface="Söhne"/>
              </a:rPr>
              <a:t>εi</a:t>
            </a:r>
            <a:r>
              <a:rPr lang="en-US" b="0" i="0" dirty="0">
                <a:effectLst/>
                <a:latin typeface="Söhne"/>
              </a:rPr>
              <a:t>) is then fed to the inner PI controller, hence, generating the control command (V) to be delivered to the motor driver. As with many under-actuated prostheses, Hannes is </a:t>
            </a:r>
            <a:r>
              <a:rPr lang="en-US" b="0" i="0" dirty="0" err="1">
                <a:effectLst/>
                <a:latin typeface="Söhne"/>
              </a:rPr>
              <a:t>undersensorized</a:t>
            </a:r>
            <a:r>
              <a:rPr lang="en-US" b="0" i="0" dirty="0">
                <a:effectLst/>
                <a:latin typeface="Söhne"/>
              </a:rPr>
              <a:t>. Indeed, the only available measurements are motor-side current and position.</a:t>
            </a:r>
            <a:endParaRPr lang="it-IT" dirty="0"/>
          </a:p>
          <a:p>
            <a:pPr marL="0" indent="0">
              <a:buNone/>
            </a:pPr>
            <a:endParaRPr lang="it-IT" dirty="0"/>
          </a:p>
        </p:txBody>
      </p:sp>
    </p:spTree>
    <p:extLst>
      <p:ext uri="{BB962C8B-B14F-4D97-AF65-F5344CB8AC3E}">
        <p14:creationId xmlns:p14="http://schemas.microsoft.com/office/powerpoint/2010/main" val="186040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42D6E-60B3-6F2A-DFAD-E54617228003}"/>
              </a:ext>
            </a:extLst>
          </p:cNvPr>
          <p:cNvSpPr>
            <a:spLocks noGrp="1"/>
          </p:cNvSpPr>
          <p:nvPr>
            <p:ph type="title"/>
          </p:nvPr>
        </p:nvSpPr>
        <p:spPr/>
        <p:txBody>
          <a:bodyPr/>
          <a:lstStyle/>
          <a:p>
            <a:r>
              <a:rPr lang="it-IT" dirty="0">
                <a:latin typeface="Montserrat" pitchFamily="2" charset="0"/>
              </a:rPr>
              <a:t>Indice</a:t>
            </a:r>
          </a:p>
        </p:txBody>
      </p:sp>
      <p:sp>
        <p:nvSpPr>
          <p:cNvPr id="3" name="Segnaposto contenuto 2">
            <a:extLst>
              <a:ext uri="{FF2B5EF4-FFF2-40B4-BE49-F238E27FC236}">
                <a16:creationId xmlns:a16="http://schemas.microsoft.com/office/drawing/2014/main" id="{DD6FFA6B-B06A-4213-753E-275438D6AE24}"/>
              </a:ext>
            </a:extLst>
          </p:cNvPr>
          <p:cNvSpPr>
            <a:spLocks noGrp="1"/>
          </p:cNvSpPr>
          <p:nvPr>
            <p:ph idx="1"/>
          </p:nvPr>
        </p:nvSpPr>
        <p:spPr/>
        <p:txBody>
          <a:bodyPr/>
          <a:lstStyle/>
          <a:p>
            <a:r>
              <a:rPr lang="it-IT" dirty="0">
                <a:latin typeface="Montserrat" pitchFamily="2" charset="0"/>
              </a:rPr>
              <a:t>Introduzione: Che cos’è? (in generale) Da chi è stata fatta? </a:t>
            </a:r>
          </a:p>
          <a:p>
            <a:r>
              <a:rPr lang="it-IT" dirty="0">
                <a:latin typeface="Montserrat" pitchFamily="2" charset="0"/>
              </a:rPr>
              <a:t>Idea e obiettivi: Figura schematica riassuntiva </a:t>
            </a:r>
          </a:p>
          <a:p>
            <a:r>
              <a:rPr lang="it-IT" dirty="0">
                <a:latin typeface="Montserrat" pitchFamily="2" charset="0"/>
              </a:rPr>
              <a:t>Struttura hardware e funzionamento: Immagini mano e meccanismi</a:t>
            </a:r>
          </a:p>
          <a:p>
            <a:r>
              <a:rPr lang="it-IT" dirty="0">
                <a:latin typeface="Montserrat" pitchFamily="2" charset="0"/>
              </a:rPr>
              <a:t>Più slides sui punti di forza e caratteristiche particolari</a:t>
            </a:r>
          </a:p>
          <a:p>
            <a:pPr marL="0" indent="0">
              <a:buNone/>
            </a:pPr>
            <a:endParaRPr lang="it-IT" dirty="0"/>
          </a:p>
        </p:txBody>
      </p:sp>
    </p:spTree>
    <p:extLst>
      <p:ext uri="{BB962C8B-B14F-4D97-AF65-F5344CB8AC3E}">
        <p14:creationId xmlns:p14="http://schemas.microsoft.com/office/powerpoint/2010/main" val="233458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descr="Immagine che contiene persona, mano&#10;&#10;Descrizione generata automaticamente">
            <a:extLst>
              <a:ext uri="{FF2B5EF4-FFF2-40B4-BE49-F238E27FC236}">
                <a16:creationId xmlns:a16="http://schemas.microsoft.com/office/drawing/2014/main" id="{53D03785-21FD-AF6C-CCF0-91D6F8B3FF7D}"/>
              </a:ext>
            </a:extLst>
          </p:cNvPr>
          <p:cNvPicPr>
            <a:picLocks noChangeAspect="1"/>
          </p:cNvPicPr>
          <p:nvPr/>
        </p:nvPicPr>
        <p:blipFill rotWithShape="1">
          <a:blip r:embed="rId2">
            <a:extLst>
              <a:ext uri="{28A0092B-C50C-407E-A947-70E740481C1C}">
                <a14:useLocalDpi xmlns:a14="http://schemas.microsoft.com/office/drawing/2010/main" val="0"/>
              </a:ext>
            </a:extLst>
          </a:blip>
          <a:srcRect r="1302" b="1"/>
          <a:stretch/>
        </p:blipFill>
        <p:spPr>
          <a:xfrm>
            <a:off x="3695130" y="10"/>
            <a:ext cx="9669642" cy="6857990"/>
          </a:xfrm>
          <a:prstGeom prst="rect">
            <a:avLst/>
          </a:prstGeom>
        </p:spPr>
      </p:pic>
      <p:sp>
        <p:nvSpPr>
          <p:cNvPr id="28"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egnaposto contenuto 5">
            <a:extLst>
              <a:ext uri="{FF2B5EF4-FFF2-40B4-BE49-F238E27FC236}">
                <a16:creationId xmlns:a16="http://schemas.microsoft.com/office/drawing/2014/main" id="{5D85C005-38D2-144F-0E66-F5782DDC3B59}"/>
              </a:ext>
            </a:extLst>
          </p:cNvPr>
          <p:cNvSpPr txBox="1">
            <a:spLocks/>
          </p:cNvSpPr>
          <p:nvPr/>
        </p:nvSpPr>
        <p:spPr>
          <a:xfrm>
            <a:off x="838200" y="365125"/>
            <a:ext cx="3822189" cy="1899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000" b="0" i="0">
                <a:effectLst/>
                <a:latin typeface="+mj-lt"/>
                <a:ea typeface="+mj-ea"/>
                <a:cs typeface="+mj-cs"/>
              </a:rPr>
              <a:t>Introduction to Hannes</a:t>
            </a:r>
            <a:endParaRPr lang="en-US" sz="4000">
              <a:latin typeface="+mj-lt"/>
              <a:ea typeface="+mj-ea"/>
              <a:cs typeface="+mj-cs"/>
            </a:endParaRPr>
          </a:p>
        </p:txBody>
      </p:sp>
      <p:sp>
        <p:nvSpPr>
          <p:cNvPr id="6" name="Segnaposto contenuto 5">
            <a:extLst>
              <a:ext uri="{FF2B5EF4-FFF2-40B4-BE49-F238E27FC236}">
                <a16:creationId xmlns:a16="http://schemas.microsoft.com/office/drawing/2014/main" id="{136A1FE0-5184-2688-67AB-66834876AEB5}"/>
              </a:ext>
            </a:extLst>
          </p:cNvPr>
          <p:cNvSpPr>
            <a:spLocks noGrp="1"/>
          </p:cNvSpPr>
          <p:nvPr>
            <p:ph idx="1"/>
          </p:nvPr>
        </p:nvSpPr>
        <p:spPr>
          <a:xfrm>
            <a:off x="838200" y="2434201"/>
            <a:ext cx="3822189" cy="3742762"/>
          </a:xfrm>
        </p:spPr>
        <p:txBody>
          <a:bodyPr vert="horz" lIns="91440" tIns="45720" rIns="91440" bIns="45720" rtlCol="0">
            <a:normAutofit/>
          </a:bodyPr>
          <a:lstStyle/>
          <a:p>
            <a:pPr marL="0"/>
            <a:r>
              <a:rPr lang="en-US" sz="1700" b="0" i="0">
                <a:effectLst/>
              </a:rPr>
              <a:t>The Hannes prosthetic hand, developed by INAIL and the Italian Institute of Technology through Rehab Technologies, is a sophisticated under-actuated poly-articulated device known for its leader-follower wire configuration that controls finger movements. </a:t>
            </a:r>
          </a:p>
          <a:p>
            <a:pPr marL="0"/>
            <a:endParaRPr lang="en-US" sz="1700"/>
          </a:p>
          <a:p>
            <a:pPr marL="0"/>
            <a:r>
              <a:rPr lang="en-US" sz="1700" b="0" i="0">
                <a:effectLst/>
              </a:rPr>
              <a:t>The name "Hannes" pays homage to Professor Hannes Schmidl, a pioneer in research at the Prosthesis Center of Vigorso di Budrio and the creator of the first myoelectric prosthesis in 1965.</a:t>
            </a:r>
          </a:p>
        </p:txBody>
      </p:sp>
    </p:spTree>
    <p:extLst>
      <p:ext uri="{BB962C8B-B14F-4D97-AF65-F5344CB8AC3E}">
        <p14:creationId xmlns:p14="http://schemas.microsoft.com/office/powerpoint/2010/main" val="193017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89E35E3-503B-6ECF-78BC-49A27F0AAD3C}"/>
              </a:ext>
            </a:extLst>
          </p:cNvPr>
          <p:cNvSpPr>
            <a:spLocks noGrp="1"/>
          </p:cNvSpPr>
          <p:nvPr>
            <p:ph type="title"/>
          </p:nvPr>
        </p:nvSpPr>
        <p:spPr>
          <a:xfrm>
            <a:off x="836679" y="723898"/>
            <a:ext cx="6002110" cy="1495425"/>
          </a:xfrm>
        </p:spPr>
        <p:txBody>
          <a:bodyPr>
            <a:normAutofit/>
          </a:bodyPr>
          <a:lstStyle/>
          <a:p>
            <a:r>
              <a:rPr lang="it-IT" sz="4000" b="0" i="0" dirty="0">
                <a:effectLst/>
                <a:latin typeface="Montserrat" pitchFamily="2" charset="0"/>
              </a:rPr>
              <a:t>Concepts and Goals</a:t>
            </a:r>
            <a:endParaRPr lang="it-IT" sz="4000" dirty="0">
              <a:latin typeface="Montserrat" pitchFamily="2" charset="0"/>
            </a:endParaRPr>
          </a:p>
        </p:txBody>
      </p:sp>
      <p:sp>
        <p:nvSpPr>
          <p:cNvPr id="3" name="Segnaposto contenuto 2">
            <a:extLst>
              <a:ext uri="{FF2B5EF4-FFF2-40B4-BE49-F238E27FC236}">
                <a16:creationId xmlns:a16="http://schemas.microsoft.com/office/drawing/2014/main" id="{77BAB6A6-FA4B-6E8F-32F1-80EB9E92C283}"/>
              </a:ext>
            </a:extLst>
          </p:cNvPr>
          <p:cNvSpPr>
            <a:spLocks noGrp="1"/>
          </p:cNvSpPr>
          <p:nvPr>
            <p:ph idx="1"/>
          </p:nvPr>
        </p:nvSpPr>
        <p:spPr>
          <a:xfrm>
            <a:off x="836680" y="2405067"/>
            <a:ext cx="6002110" cy="3729034"/>
          </a:xfrm>
        </p:spPr>
        <p:txBody>
          <a:bodyPr>
            <a:normAutofit/>
          </a:bodyPr>
          <a:lstStyle/>
          <a:p>
            <a:pPr marL="0" indent="0">
              <a:buNone/>
            </a:pPr>
            <a:endParaRPr lang="en-US" sz="1300" b="1">
              <a:latin typeface="Montserrat" pitchFamily="2" charset="0"/>
            </a:endParaRPr>
          </a:p>
          <a:p>
            <a:pPr marL="0" indent="0">
              <a:buNone/>
            </a:pPr>
            <a:r>
              <a:rPr lang="en-US" sz="1300" b="0" i="0" u="none" strike="noStrike" baseline="0">
                <a:latin typeface="Montserrat" pitchFamily="2" charset="0"/>
              </a:rPr>
              <a:t>Several studies have been carried out to determine the key factorsthat characterize the behavior and properties of the human hand as a guide to achieve a truly bioinspired prosthetic device; these factors are as follows: (i) anthropomorphic-related features, which include kinematics, size, weight, and appearance (</a:t>
            </a:r>
            <a:r>
              <a:rPr lang="en-US" sz="1300" b="0" i="1" u="none" strike="noStrike" baseline="0">
                <a:latin typeface="Montserrat" pitchFamily="2" charset="0"/>
              </a:rPr>
              <a:t>4</a:t>
            </a:r>
            <a:r>
              <a:rPr lang="en-US" sz="1300" b="0" i="0" u="none" strike="noStrike" baseline="0">
                <a:latin typeface="Montserrat" pitchFamily="2" charset="0"/>
              </a:rPr>
              <a:t>, </a:t>
            </a:r>
            <a:r>
              <a:rPr lang="en-US" sz="1300" b="0" i="1" u="none" strike="noStrike" baseline="0">
                <a:latin typeface="Montserrat" pitchFamily="2" charset="0"/>
              </a:rPr>
              <a:t>10</a:t>
            </a:r>
            <a:r>
              <a:rPr lang="en-US" sz="1300" b="0" i="0" u="none" strike="noStrike" baseline="0">
                <a:latin typeface="Montserrat" pitchFamily="2" charset="0"/>
              </a:rPr>
              <a:t>, </a:t>
            </a:r>
            <a:r>
              <a:rPr lang="en-US" sz="1300" b="0" i="1" u="none" strike="noStrike" baseline="0">
                <a:latin typeface="Montserrat" pitchFamily="2" charset="0"/>
              </a:rPr>
              <a:t>11</a:t>
            </a:r>
            <a:r>
              <a:rPr lang="en-US" sz="1300" b="0" i="0" u="none" strike="noStrike" baseline="0">
                <a:latin typeface="Montserrat" pitchFamily="2" charset="0"/>
              </a:rPr>
              <a:t>); (ii) performance such as speed, force, and dexterity (</a:t>
            </a:r>
            <a:r>
              <a:rPr lang="en-US" sz="1300" b="0" i="1" u="none" strike="noStrike" baseline="0">
                <a:latin typeface="Montserrat" pitchFamily="2" charset="0"/>
              </a:rPr>
              <a:t>10</a:t>
            </a:r>
            <a:r>
              <a:rPr lang="en-US" sz="1300" b="0" i="0" u="none" strike="noStrike" baseline="0">
                <a:latin typeface="Montserrat" pitchFamily="2" charset="0"/>
              </a:rPr>
              <a:t>, </a:t>
            </a:r>
            <a:r>
              <a:rPr lang="en-US" sz="1300" b="0" i="1" u="none" strike="noStrike" baseline="0">
                <a:latin typeface="Montserrat" pitchFamily="2" charset="0"/>
              </a:rPr>
              <a:t>12</a:t>
            </a:r>
            <a:r>
              <a:rPr lang="en-US" sz="1300" b="0" i="0" u="none" strike="noStrike" baseline="0">
                <a:latin typeface="Montserrat" pitchFamily="2" charset="0"/>
              </a:rPr>
              <a:t>); and (iii) robust and synergistic </a:t>
            </a:r>
            <a:r>
              <a:rPr lang="it-IT" sz="1300" b="0" i="0" u="none" strike="noStrike" baseline="0">
                <a:latin typeface="Montserrat" pitchFamily="2" charset="0"/>
              </a:rPr>
              <a:t>grasping</a:t>
            </a:r>
          </a:p>
          <a:p>
            <a:pPr marL="0" indent="0">
              <a:buNone/>
            </a:pPr>
            <a:endParaRPr lang="en-US" sz="1300" b="0" i="0" u="none" strike="noStrike" baseline="0">
              <a:latin typeface="Montserrat" pitchFamily="2" charset="0"/>
            </a:endParaRPr>
          </a:p>
          <a:p>
            <a:pPr marL="0" indent="0">
              <a:buNone/>
            </a:pPr>
            <a:r>
              <a:rPr lang="en-US" sz="1300" b="0" i="0" u="none" strike="noStrike" baseline="0">
                <a:latin typeface="Montserrat" pitchFamily="2" charset="0"/>
              </a:rPr>
              <a:t>We propose a prosthetic hand called Hannes that incorporates high levels of biomimicry through the concurrence of anthropomorphism, performance, and functionality, which lead to better performance compared with other existing research and commercial prosthetic devices. This result was achieved by organically involving researchers, patients, orthopaedists, and industrial designers in a codesign process. Last, we perform a thorough evaluation of the device through laboratory tests and clinical trials on amputated participants.</a:t>
            </a:r>
            <a:endParaRPr lang="it-IT" sz="1300">
              <a:latin typeface="Montserrat" pitchFamily="2" charset="0"/>
            </a:endParaRPr>
          </a:p>
        </p:txBody>
      </p:sp>
      <p:pic>
        <p:nvPicPr>
          <p:cNvPr id="6" name="Immagine 5" descr="Immagine che contiene testo, cerchio, logo, design&#10;&#10;Descrizione generata automaticamente">
            <a:extLst>
              <a:ext uri="{FF2B5EF4-FFF2-40B4-BE49-F238E27FC236}">
                <a16:creationId xmlns:a16="http://schemas.microsoft.com/office/drawing/2014/main" id="{7161F3F7-1C4A-3B00-D1AB-CBCD4E24F1CF}"/>
              </a:ext>
            </a:extLst>
          </p:cNvPr>
          <p:cNvPicPr>
            <a:picLocks noChangeAspect="1"/>
          </p:cNvPicPr>
          <p:nvPr/>
        </p:nvPicPr>
        <p:blipFill rotWithShape="1">
          <a:blip r:embed="rId2">
            <a:extLst>
              <a:ext uri="{28A0092B-C50C-407E-A947-70E740481C1C}">
                <a14:useLocalDpi xmlns:a14="http://schemas.microsoft.com/office/drawing/2010/main" val="0"/>
              </a:ext>
            </a:extLst>
          </a:blip>
          <a:srcRect l="391" r="898"/>
          <a:stretch/>
        </p:blipFill>
        <p:spPr>
          <a:xfrm>
            <a:off x="7199440" y="10"/>
            <a:ext cx="4992560" cy="6857990"/>
          </a:xfrm>
          <a:prstGeom prst="rect">
            <a:avLst/>
          </a:prstGeom>
          <a:effectLst/>
        </p:spPr>
      </p:pic>
    </p:spTree>
    <p:extLst>
      <p:ext uri="{BB962C8B-B14F-4D97-AF65-F5344CB8AC3E}">
        <p14:creationId xmlns:p14="http://schemas.microsoft.com/office/powerpoint/2010/main" val="131053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217921" cy="1495425"/>
          </a:xfrm>
        </p:spPr>
        <p:txBody>
          <a:bodyPr vert="horz" lIns="91440" tIns="45720" rIns="91440" bIns="45720" rtlCol="0" anchor="ctr">
            <a:normAutofit/>
          </a:bodyPr>
          <a:lstStyle/>
          <a:p>
            <a:r>
              <a:rPr lang="en-US" sz="4000" b="0" i="0">
                <a:effectLst/>
              </a:rPr>
              <a:t>Concepts and Goals</a:t>
            </a:r>
            <a:endParaRPr lang="en-US" sz="4000" dirty="0"/>
          </a:p>
        </p:txBody>
      </p:sp>
      <p:sp>
        <p:nvSpPr>
          <p:cNvPr id="10" name="CasellaDiTesto 9">
            <a:extLst>
              <a:ext uri="{FF2B5EF4-FFF2-40B4-BE49-F238E27FC236}">
                <a16:creationId xmlns:a16="http://schemas.microsoft.com/office/drawing/2014/main" id="{FDFE0411-38CF-1B6D-F7BA-B6966E5025AE}"/>
              </a:ext>
            </a:extLst>
          </p:cNvPr>
          <p:cNvSpPr txBox="1"/>
          <p:nvPr/>
        </p:nvSpPr>
        <p:spPr>
          <a:xfrm>
            <a:off x="836680" y="2405067"/>
            <a:ext cx="6002110" cy="3729034"/>
          </a:xfrm>
          <a:prstGeom prst="rect">
            <a:avLst/>
          </a:prstGeom>
        </p:spPr>
        <p:txBody>
          <a:bodyPr vert="horz" lIns="91440" tIns="45720" rIns="91440" bIns="45720" rtlCol="0">
            <a:normAutofit/>
          </a:bodyPr>
          <a:lstStyle/>
          <a:p>
            <a:pPr>
              <a:lnSpc>
                <a:spcPct val="90000"/>
              </a:lnSpc>
              <a:spcAft>
                <a:spcPts val="600"/>
              </a:spcAft>
            </a:pPr>
            <a:r>
              <a:rPr lang="en-US" sz="2000"/>
              <a:t>The </a:t>
            </a:r>
            <a:r>
              <a:rPr lang="en-US" sz="2000" i="0" u="none" strike="noStrike" baseline="0"/>
              <a:t>proposed of this device is </a:t>
            </a:r>
          </a:p>
          <a:p>
            <a:pPr>
              <a:lnSpc>
                <a:spcPct val="90000"/>
              </a:lnSpc>
              <a:spcAft>
                <a:spcPts val="600"/>
              </a:spcAft>
            </a:pPr>
            <a:r>
              <a:rPr lang="en-US" sz="2000"/>
              <a:t>s</a:t>
            </a:r>
            <a:r>
              <a:rPr lang="en-US" sz="2000" i="0" u="none" strike="noStrike" baseline="0"/>
              <a:t>imultaneously</a:t>
            </a:r>
            <a:r>
              <a:rPr lang="en-US" sz="2000"/>
              <a:t> </a:t>
            </a:r>
            <a:r>
              <a:rPr lang="en-US" sz="2000" i="0" u="none" strike="noStrike" baseline="0"/>
              <a:t>achieves accurate:</a:t>
            </a:r>
          </a:p>
          <a:p>
            <a:pPr indent="-228600">
              <a:lnSpc>
                <a:spcPct val="90000"/>
              </a:lnSpc>
              <a:spcAft>
                <a:spcPts val="600"/>
              </a:spcAft>
              <a:buFont typeface="Arial" panose="020B0604020202020204" pitchFamily="34" charset="0"/>
              <a:buChar char="•"/>
            </a:pPr>
            <a:endParaRPr lang="en-US" sz="2000" b="1" i="0" u="none" strike="noStrike" baseline="0"/>
          </a:p>
          <a:p>
            <a:pPr marL="285750" indent="-228600">
              <a:lnSpc>
                <a:spcPct val="90000"/>
              </a:lnSpc>
              <a:spcAft>
                <a:spcPts val="600"/>
              </a:spcAft>
              <a:buFont typeface="Arial" panose="020B0604020202020204" pitchFamily="34" charset="0"/>
              <a:buChar char="•"/>
            </a:pPr>
            <a:r>
              <a:rPr lang="en-US" sz="2000" b="1" i="0" u="none" strike="noStrike" baseline="0"/>
              <a:t>Anthropomorphism</a:t>
            </a:r>
            <a:endParaRPr lang="en-US" sz="2000" i="0" u="none" strike="noStrike" baseline="0"/>
          </a:p>
          <a:p>
            <a:pPr indent="-228600">
              <a:lnSpc>
                <a:spcPct val="90000"/>
              </a:lnSpc>
              <a:spcAft>
                <a:spcPts val="600"/>
              </a:spcAft>
              <a:buFont typeface="Arial" panose="020B0604020202020204" pitchFamily="34" charset="0"/>
              <a:buChar char="•"/>
            </a:pPr>
            <a:endParaRPr lang="en-US" sz="2000" b="1" i="0" u="none" strike="noStrike" baseline="0"/>
          </a:p>
          <a:p>
            <a:pPr marL="285750" indent="-228600">
              <a:lnSpc>
                <a:spcPct val="90000"/>
              </a:lnSpc>
              <a:spcAft>
                <a:spcPts val="600"/>
              </a:spcAft>
              <a:buFont typeface="Arial" panose="020B0604020202020204" pitchFamily="34" charset="0"/>
              <a:buChar char="•"/>
            </a:pPr>
            <a:r>
              <a:rPr lang="en-US" sz="2000" b="1"/>
              <a:t>B</a:t>
            </a:r>
            <a:r>
              <a:rPr lang="en-US" sz="2000" b="1" i="0" u="none" strike="noStrike" baseline="0"/>
              <a:t>iomimetic performance</a:t>
            </a:r>
            <a:endParaRPr lang="en-US" sz="2000" i="0" u="none" strike="noStrike" baseline="0"/>
          </a:p>
          <a:p>
            <a:pPr indent="-228600">
              <a:lnSpc>
                <a:spcPct val="90000"/>
              </a:lnSpc>
              <a:spcAft>
                <a:spcPts val="600"/>
              </a:spcAft>
              <a:buFont typeface="Arial" panose="020B0604020202020204" pitchFamily="34" charset="0"/>
              <a:buChar char="•"/>
            </a:pPr>
            <a:endParaRPr lang="en-US" sz="2000" b="1" i="0" u="none" strike="noStrike" baseline="0"/>
          </a:p>
          <a:p>
            <a:pPr marL="285750" indent="-228600">
              <a:lnSpc>
                <a:spcPct val="90000"/>
              </a:lnSpc>
              <a:spcAft>
                <a:spcPts val="600"/>
              </a:spcAft>
              <a:buFont typeface="Arial" panose="020B0604020202020204" pitchFamily="34" charset="0"/>
              <a:buChar char="•"/>
            </a:pPr>
            <a:r>
              <a:rPr lang="en-US" sz="2000" b="1"/>
              <a:t>H</a:t>
            </a:r>
            <a:r>
              <a:rPr lang="en-US" sz="2000" b="1" i="0" u="none" strike="noStrike" baseline="0"/>
              <a:t>uman-like grasping behavior</a:t>
            </a:r>
            <a:endParaRPr lang="en-US" sz="2000" i="0" u="none" strike="noStrike" baseline="0"/>
          </a:p>
          <a:p>
            <a:pPr marL="285750" indent="-228600">
              <a:lnSpc>
                <a:spcPct val="90000"/>
              </a:lnSpc>
              <a:spcAft>
                <a:spcPts val="600"/>
              </a:spcAft>
              <a:buFont typeface="Arial" panose="020B0604020202020204" pitchFamily="34" charset="0"/>
              <a:buChar char="•"/>
            </a:pPr>
            <a:endParaRPr lang="en-US" sz="2000" b="1" i="0" u="none" strike="noStrike" baseline="0"/>
          </a:p>
          <a:p>
            <a:pPr marL="285750" indent="-228600">
              <a:lnSpc>
                <a:spcPct val="90000"/>
              </a:lnSpc>
              <a:spcAft>
                <a:spcPts val="600"/>
              </a:spcAft>
              <a:buFont typeface="Arial" panose="020B0604020202020204" pitchFamily="34" charset="0"/>
              <a:buChar char="•"/>
            </a:pPr>
            <a:endParaRPr lang="en-US" sz="2000" b="1" i="0" u="none" strike="noStrike" baseline="0"/>
          </a:p>
          <a:p>
            <a:pPr indent="-228600">
              <a:lnSpc>
                <a:spcPct val="90000"/>
              </a:lnSpc>
              <a:spcAft>
                <a:spcPts val="600"/>
              </a:spcAft>
              <a:buFont typeface="Arial" panose="020B0604020202020204" pitchFamily="34" charset="0"/>
              <a:buChar char="•"/>
            </a:pPr>
            <a:endParaRPr lang="en-US" sz="2000" b="1" i="0" u="none" strike="noStrike" baseline="0"/>
          </a:p>
          <a:p>
            <a:pPr indent="-228600">
              <a:lnSpc>
                <a:spcPct val="90000"/>
              </a:lnSpc>
              <a:spcAft>
                <a:spcPts val="600"/>
              </a:spcAft>
              <a:buFont typeface="Arial" panose="020B0604020202020204" pitchFamily="34" charset="0"/>
              <a:buChar char="•"/>
            </a:pPr>
            <a:endParaRPr lang="en-US" sz="2000" dirty="0"/>
          </a:p>
        </p:txBody>
      </p:sp>
      <p:pic>
        <p:nvPicPr>
          <p:cNvPr id="6" name="Immagine 5" descr="Immagine che contiene testo, cerchio, logo, design&#10;&#10;Descrizione generata automaticamente">
            <a:extLst>
              <a:ext uri="{FF2B5EF4-FFF2-40B4-BE49-F238E27FC236}">
                <a16:creationId xmlns:a16="http://schemas.microsoft.com/office/drawing/2014/main" id="{7161F3F7-1C4A-3B00-D1AB-CBCD4E24F1CF}"/>
              </a:ext>
            </a:extLst>
          </p:cNvPr>
          <p:cNvPicPr>
            <a:picLocks noChangeAspect="1"/>
          </p:cNvPicPr>
          <p:nvPr/>
        </p:nvPicPr>
        <p:blipFill rotWithShape="1">
          <a:blip r:embed="rId2">
            <a:extLst>
              <a:ext uri="{28A0092B-C50C-407E-A947-70E740481C1C}">
                <a14:useLocalDpi xmlns:a14="http://schemas.microsoft.com/office/drawing/2010/main" val="0"/>
              </a:ext>
            </a:extLst>
          </a:blip>
          <a:srcRect l="391" r="898"/>
          <a:stretch/>
        </p:blipFill>
        <p:spPr>
          <a:xfrm>
            <a:off x="6094475" y="305252"/>
            <a:ext cx="4548125" cy="6247495"/>
          </a:xfrm>
          <a:prstGeom prst="rect">
            <a:avLst/>
          </a:prstGeom>
          <a:effectLst/>
        </p:spPr>
      </p:pic>
    </p:spTree>
    <p:extLst>
      <p:ext uri="{BB962C8B-B14F-4D97-AF65-F5344CB8AC3E}">
        <p14:creationId xmlns:p14="http://schemas.microsoft.com/office/powerpoint/2010/main" val="2062642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217921" cy="1495425"/>
          </a:xfrm>
        </p:spPr>
        <p:txBody>
          <a:bodyPr vert="horz" lIns="91440" tIns="45720" rIns="91440" bIns="45720" rtlCol="0" anchor="ctr">
            <a:normAutofit/>
          </a:bodyPr>
          <a:lstStyle/>
          <a:p>
            <a:r>
              <a:rPr lang="en-US" sz="4000" b="0" i="0" dirty="0">
                <a:effectLst/>
              </a:rPr>
              <a:t>Concepts and Goals</a:t>
            </a:r>
            <a:endParaRPr lang="en-US" sz="4000" dirty="0"/>
          </a:p>
        </p:txBody>
      </p:sp>
      <p:sp>
        <p:nvSpPr>
          <p:cNvPr id="10" name="CasellaDiTesto 9">
            <a:extLst>
              <a:ext uri="{FF2B5EF4-FFF2-40B4-BE49-F238E27FC236}">
                <a16:creationId xmlns:a16="http://schemas.microsoft.com/office/drawing/2014/main" id="{FDFE0411-38CF-1B6D-F7BA-B6966E5025AE}"/>
              </a:ext>
            </a:extLst>
          </p:cNvPr>
          <p:cNvSpPr txBox="1"/>
          <p:nvPr/>
        </p:nvSpPr>
        <p:spPr>
          <a:xfrm>
            <a:off x="836680" y="2405067"/>
            <a:ext cx="6002110" cy="3729034"/>
          </a:xfrm>
          <a:prstGeom prst="rect">
            <a:avLst/>
          </a:prstGeom>
        </p:spPr>
        <p:txBody>
          <a:bodyPr vert="horz" lIns="91440" tIns="45720" rIns="91440" bIns="45720" rtlCol="0">
            <a:normAutofit/>
          </a:bodyPr>
          <a:lstStyle/>
          <a:p>
            <a:pPr>
              <a:lnSpc>
                <a:spcPct val="90000"/>
              </a:lnSpc>
              <a:spcAft>
                <a:spcPts val="600"/>
              </a:spcAft>
            </a:pPr>
            <a:r>
              <a:rPr lang="en-US" sz="2000" dirty="0"/>
              <a:t>The </a:t>
            </a:r>
            <a:r>
              <a:rPr lang="en-US" sz="2000" i="0" u="none" strike="noStrike" baseline="0" dirty="0"/>
              <a:t>proposed of this device is </a:t>
            </a:r>
          </a:p>
          <a:p>
            <a:pPr>
              <a:lnSpc>
                <a:spcPct val="90000"/>
              </a:lnSpc>
              <a:spcAft>
                <a:spcPts val="600"/>
              </a:spcAft>
            </a:pPr>
            <a:r>
              <a:rPr lang="en-US" sz="2000" dirty="0"/>
              <a:t>s</a:t>
            </a:r>
            <a:r>
              <a:rPr lang="en-US" sz="2000" i="0" u="none" strike="noStrike" baseline="0" dirty="0"/>
              <a:t>imultaneously</a:t>
            </a:r>
            <a:r>
              <a:rPr lang="en-US" sz="2000" dirty="0"/>
              <a:t> </a:t>
            </a:r>
            <a:r>
              <a:rPr lang="en-US" sz="2000" i="0" u="none" strike="noStrike" baseline="0" dirty="0"/>
              <a:t>achieves accurate:</a:t>
            </a:r>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i="0" u="none" strike="noStrike" baseline="0" dirty="0"/>
              <a:t>Anthropomorphism</a:t>
            </a:r>
            <a:endParaRPr lang="en-US" sz="2000"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dirty="0"/>
              <a:t>B</a:t>
            </a:r>
            <a:r>
              <a:rPr lang="en-US" sz="2000" b="1" i="0" u="none" strike="noStrike" baseline="0" dirty="0"/>
              <a:t>iomimetic performance</a:t>
            </a:r>
            <a:endParaRPr lang="en-US" sz="2000"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dirty="0"/>
              <a:t>H</a:t>
            </a:r>
            <a:r>
              <a:rPr lang="en-US" sz="2000" b="1" i="0" u="none" strike="noStrike" baseline="0" dirty="0"/>
              <a:t>uman-like grasping behavior</a:t>
            </a:r>
            <a:endParaRPr lang="en-US" sz="2000" i="0" u="none" strike="noStrike" baseline="0" dirty="0"/>
          </a:p>
          <a:p>
            <a:pPr marL="285750"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endParaRPr lang="en-US" sz="2000" b="1"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indent="-228600">
              <a:lnSpc>
                <a:spcPct val="90000"/>
              </a:lnSpc>
              <a:spcAft>
                <a:spcPts val="600"/>
              </a:spcAft>
              <a:buFont typeface="Arial" panose="020B0604020202020204" pitchFamily="34" charset="0"/>
              <a:buChar char="•"/>
            </a:pPr>
            <a:endParaRPr lang="en-US" sz="2000" dirty="0"/>
          </a:p>
        </p:txBody>
      </p:sp>
      <p:pic>
        <p:nvPicPr>
          <p:cNvPr id="6" name="Immagine 5" descr="Immagine che contiene testo, cerchio, logo, design&#10;&#10;Descrizione generata automaticamente">
            <a:extLst>
              <a:ext uri="{FF2B5EF4-FFF2-40B4-BE49-F238E27FC236}">
                <a16:creationId xmlns:a16="http://schemas.microsoft.com/office/drawing/2014/main" id="{7161F3F7-1C4A-3B00-D1AB-CBCD4E24F1CF}"/>
              </a:ext>
            </a:extLst>
          </p:cNvPr>
          <p:cNvPicPr>
            <a:picLocks noChangeAspect="1"/>
          </p:cNvPicPr>
          <p:nvPr/>
        </p:nvPicPr>
        <p:blipFill rotWithShape="1">
          <a:blip r:embed="rId2">
            <a:extLst>
              <a:ext uri="{28A0092B-C50C-407E-A947-70E740481C1C}">
                <a14:useLocalDpi xmlns:a14="http://schemas.microsoft.com/office/drawing/2010/main" val="0"/>
              </a:ext>
            </a:extLst>
          </a:blip>
          <a:srcRect l="391" r="898"/>
          <a:stretch/>
        </p:blipFill>
        <p:spPr>
          <a:xfrm>
            <a:off x="6094475" y="305252"/>
            <a:ext cx="4548125" cy="6247495"/>
          </a:xfrm>
          <a:prstGeom prst="rect">
            <a:avLst/>
          </a:prstGeom>
          <a:effectLst/>
        </p:spPr>
      </p:pic>
      <p:sp>
        <p:nvSpPr>
          <p:cNvPr id="4" name="Figura a mano libera: forma 3">
            <a:extLst>
              <a:ext uri="{FF2B5EF4-FFF2-40B4-BE49-F238E27FC236}">
                <a16:creationId xmlns:a16="http://schemas.microsoft.com/office/drawing/2014/main" id="{34D382DB-6A32-D732-3862-FDD18322F16E}"/>
              </a:ext>
            </a:extLst>
          </p:cNvPr>
          <p:cNvSpPr/>
          <p:nvPr/>
        </p:nvSpPr>
        <p:spPr>
          <a:xfrm>
            <a:off x="6094475" y="-527051"/>
            <a:ext cx="7188200" cy="8191500"/>
          </a:xfrm>
          <a:custGeom>
            <a:avLst/>
            <a:gdLst>
              <a:gd name="connsiteX0" fmla="*/ 0 w 7188200"/>
              <a:gd name="connsiteY0" fmla="*/ 0 h 8191500"/>
              <a:gd name="connsiteX1" fmla="*/ 7188200 w 7188200"/>
              <a:gd name="connsiteY1" fmla="*/ 0 h 8191500"/>
              <a:gd name="connsiteX2" fmla="*/ 7188200 w 7188200"/>
              <a:gd name="connsiteY2" fmla="*/ 8191500 h 8191500"/>
              <a:gd name="connsiteX3" fmla="*/ 0 w 7188200"/>
              <a:gd name="connsiteY3" fmla="*/ 8191500 h 8191500"/>
              <a:gd name="connsiteX4" fmla="*/ 0 w 7188200"/>
              <a:gd name="connsiteY4" fmla="*/ 5426191 h 8191500"/>
              <a:gd name="connsiteX5" fmla="*/ 10290 w 7188200"/>
              <a:gd name="connsiteY5" fmla="*/ 5439678 h 8191500"/>
              <a:gd name="connsiteX6" fmla="*/ 968295 w 7188200"/>
              <a:gd name="connsiteY6" fmla="*/ 5882486 h 8191500"/>
              <a:gd name="connsiteX7" fmla="*/ 2209800 w 7188200"/>
              <a:gd name="connsiteY7" fmla="*/ 4665669 h 8191500"/>
              <a:gd name="connsiteX8" fmla="*/ 968295 w 7188200"/>
              <a:gd name="connsiteY8" fmla="*/ 3448852 h 8191500"/>
              <a:gd name="connsiteX9" fmla="*/ 10290 w 7188200"/>
              <a:gd name="connsiteY9" fmla="*/ 3891661 h 8191500"/>
              <a:gd name="connsiteX10" fmla="*/ 0 w 7188200"/>
              <a:gd name="connsiteY10" fmla="*/ 3905147 h 819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8200" h="8191500">
                <a:moveTo>
                  <a:pt x="0" y="0"/>
                </a:moveTo>
                <a:lnTo>
                  <a:pt x="7188200" y="0"/>
                </a:lnTo>
                <a:lnTo>
                  <a:pt x="7188200" y="8191500"/>
                </a:lnTo>
                <a:lnTo>
                  <a:pt x="0" y="8191500"/>
                </a:lnTo>
                <a:lnTo>
                  <a:pt x="0" y="5426191"/>
                </a:lnTo>
                <a:lnTo>
                  <a:pt x="10290" y="5439678"/>
                </a:lnTo>
                <a:cubicBezTo>
                  <a:pt x="238000" y="5710112"/>
                  <a:pt x="582609" y="5882486"/>
                  <a:pt x="968295" y="5882486"/>
                </a:cubicBezTo>
                <a:cubicBezTo>
                  <a:pt x="1653959" y="5882486"/>
                  <a:pt x="2209800" y="5337698"/>
                  <a:pt x="2209800" y="4665669"/>
                </a:cubicBezTo>
                <a:cubicBezTo>
                  <a:pt x="2209800" y="3993640"/>
                  <a:pt x="1653959" y="3448852"/>
                  <a:pt x="968295" y="3448852"/>
                </a:cubicBezTo>
                <a:cubicBezTo>
                  <a:pt x="582609" y="3448852"/>
                  <a:pt x="238000" y="3621227"/>
                  <a:pt x="10290" y="3891661"/>
                </a:cubicBezTo>
                <a:lnTo>
                  <a:pt x="0" y="3905147"/>
                </a:lnTo>
                <a:close/>
              </a:path>
            </a:pathLst>
          </a:custGeom>
          <a:solidFill>
            <a:schemeClr val="tx1">
              <a:alpha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7" name="Ovale 6">
            <a:extLst>
              <a:ext uri="{FF2B5EF4-FFF2-40B4-BE49-F238E27FC236}">
                <a16:creationId xmlns:a16="http://schemas.microsoft.com/office/drawing/2014/main" id="{F7AE58A7-236F-5C31-6E19-56A020863250}"/>
              </a:ext>
            </a:extLst>
          </p:cNvPr>
          <p:cNvSpPr/>
          <p:nvPr/>
        </p:nvSpPr>
        <p:spPr>
          <a:xfrm>
            <a:off x="-1893063" y="-869951"/>
            <a:ext cx="6541263" cy="8597900"/>
          </a:xfrm>
          <a:prstGeom prst="ellipse">
            <a:avLst/>
          </a:prstGeom>
          <a:solidFill>
            <a:srgbClr val="E79221">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35441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217921" cy="1495425"/>
          </a:xfrm>
        </p:spPr>
        <p:txBody>
          <a:bodyPr vert="horz" lIns="91440" tIns="45720" rIns="91440" bIns="45720" rtlCol="0" anchor="ctr">
            <a:normAutofit/>
          </a:bodyPr>
          <a:lstStyle/>
          <a:p>
            <a:r>
              <a:rPr lang="en-US" sz="4000" b="0" i="0" dirty="0">
                <a:effectLst/>
              </a:rPr>
              <a:t>Concepts and Goals</a:t>
            </a:r>
            <a:endParaRPr lang="en-US" sz="4000" dirty="0"/>
          </a:p>
        </p:txBody>
      </p:sp>
      <p:sp>
        <p:nvSpPr>
          <p:cNvPr id="10" name="CasellaDiTesto 9">
            <a:extLst>
              <a:ext uri="{FF2B5EF4-FFF2-40B4-BE49-F238E27FC236}">
                <a16:creationId xmlns:a16="http://schemas.microsoft.com/office/drawing/2014/main" id="{FDFE0411-38CF-1B6D-F7BA-B6966E5025AE}"/>
              </a:ext>
            </a:extLst>
          </p:cNvPr>
          <p:cNvSpPr txBox="1"/>
          <p:nvPr/>
        </p:nvSpPr>
        <p:spPr>
          <a:xfrm>
            <a:off x="836680" y="2405067"/>
            <a:ext cx="6002110" cy="3729034"/>
          </a:xfrm>
          <a:prstGeom prst="rect">
            <a:avLst/>
          </a:prstGeom>
        </p:spPr>
        <p:txBody>
          <a:bodyPr vert="horz" lIns="91440" tIns="45720" rIns="91440" bIns="45720" rtlCol="0">
            <a:normAutofit/>
          </a:bodyPr>
          <a:lstStyle/>
          <a:p>
            <a:pPr>
              <a:lnSpc>
                <a:spcPct val="90000"/>
              </a:lnSpc>
              <a:spcAft>
                <a:spcPts val="600"/>
              </a:spcAft>
            </a:pPr>
            <a:r>
              <a:rPr lang="en-US" sz="2000" dirty="0"/>
              <a:t>The </a:t>
            </a:r>
            <a:r>
              <a:rPr lang="en-US" sz="2000" i="0" u="none" strike="noStrike" baseline="0" dirty="0"/>
              <a:t>proposed of this device is </a:t>
            </a:r>
          </a:p>
          <a:p>
            <a:pPr>
              <a:lnSpc>
                <a:spcPct val="90000"/>
              </a:lnSpc>
              <a:spcAft>
                <a:spcPts val="600"/>
              </a:spcAft>
            </a:pPr>
            <a:r>
              <a:rPr lang="en-US" sz="2000" dirty="0"/>
              <a:t>s</a:t>
            </a:r>
            <a:r>
              <a:rPr lang="en-US" sz="2000" i="0" u="none" strike="noStrike" baseline="0" dirty="0"/>
              <a:t>imultaneously</a:t>
            </a:r>
            <a:r>
              <a:rPr lang="en-US" sz="2000" dirty="0"/>
              <a:t> </a:t>
            </a:r>
            <a:r>
              <a:rPr lang="en-US" sz="2000" i="0" u="none" strike="noStrike" baseline="0" dirty="0"/>
              <a:t>achieves accurate:</a:t>
            </a:r>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i="0" u="none" strike="noStrike" baseline="0" dirty="0"/>
              <a:t>Anthropomorphism</a:t>
            </a:r>
            <a:endParaRPr lang="en-US" sz="2000"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dirty="0"/>
              <a:t>B</a:t>
            </a:r>
            <a:r>
              <a:rPr lang="en-US" sz="2000" b="1" i="0" u="none" strike="noStrike" baseline="0" dirty="0"/>
              <a:t>iomimetic performance</a:t>
            </a:r>
            <a:endParaRPr lang="en-US" sz="2000"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dirty="0"/>
              <a:t>H</a:t>
            </a:r>
            <a:r>
              <a:rPr lang="en-US" sz="2000" b="1" i="0" u="none" strike="noStrike" baseline="0" dirty="0"/>
              <a:t>uman-like grasping behavior</a:t>
            </a:r>
            <a:endParaRPr lang="en-US" sz="2000" i="0" u="none" strike="noStrike" baseline="0" dirty="0"/>
          </a:p>
          <a:p>
            <a:pPr marL="285750"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endParaRPr lang="en-US" sz="2000" b="1"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indent="-228600">
              <a:lnSpc>
                <a:spcPct val="90000"/>
              </a:lnSpc>
              <a:spcAft>
                <a:spcPts val="600"/>
              </a:spcAft>
              <a:buFont typeface="Arial" panose="020B0604020202020204" pitchFamily="34" charset="0"/>
              <a:buChar char="•"/>
            </a:pPr>
            <a:endParaRPr lang="en-US" sz="2000" dirty="0"/>
          </a:p>
        </p:txBody>
      </p:sp>
      <p:pic>
        <p:nvPicPr>
          <p:cNvPr id="6" name="Immagine 5" descr="Immagine che contiene testo, cerchio, logo, design&#10;&#10;Descrizione generata automaticamente">
            <a:extLst>
              <a:ext uri="{FF2B5EF4-FFF2-40B4-BE49-F238E27FC236}">
                <a16:creationId xmlns:a16="http://schemas.microsoft.com/office/drawing/2014/main" id="{7161F3F7-1C4A-3B00-D1AB-CBCD4E24F1CF}"/>
              </a:ext>
            </a:extLst>
          </p:cNvPr>
          <p:cNvPicPr>
            <a:picLocks noChangeAspect="1"/>
          </p:cNvPicPr>
          <p:nvPr/>
        </p:nvPicPr>
        <p:blipFill rotWithShape="1">
          <a:blip r:embed="rId2">
            <a:extLst>
              <a:ext uri="{28A0092B-C50C-407E-A947-70E740481C1C}">
                <a14:useLocalDpi xmlns:a14="http://schemas.microsoft.com/office/drawing/2010/main" val="0"/>
              </a:ext>
            </a:extLst>
          </a:blip>
          <a:srcRect l="391" r="898"/>
          <a:stretch/>
        </p:blipFill>
        <p:spPr>
          <a:xfrm>
            <a:off x="6094475" y="305252"/>
            <a:ext cx="4548125" cy="6247495"/>
          </a:xfrm>
          <a:prstGeom prst="rect">
            <a:avLst/>
          </a:prstGeom>
          <a:effectLst/>
        </p:spPr>
      </p:pic>
      <p:sp>
        <p:nvSpPr>
          <p:cNvPr id="5" name="Figura a mano libera: forma 4">
            <a:extLst>
              <a:ext uri="{FF2B5EF4-FFF2-40B4-BE49-F238E27FC236}">
                <a16:creationId xmlns:a16="http://schemas.microsoft.com/office/drawing/2014/main" id="{DDA3CD8B-75A8-D95B-886B-D665BCC68FBF}"/>
              </a:ext>
            </a:extLst>
          </p:cNvPr>
          <p:cNvSpPr/>
          <p:nvPr/>
        </p:nvSpPr>
        <p:spPr>
          <a:xfrm>
            <a:off x="6094475" y="-685800"/>
            <a:ext cx="7608820" cy="9144000"/>
          </a:xfrm>
          <a:custGeom>
            <a:avLst/>
            <a:gdLst>
              <a:gd name="connsiteX0" fmla="*/ 2274062 w 7608820"/>
              <a:gd name="connsiteY0" fmla="*/ 4863872 h 9144000"/>
              <a:gd name="connsiteX1" fmla="*/ 1045798 w 7608820"/>
              <a:gd name="connsiteY1" fmla="*/ 6089423 h 9144000"/>
              <a:gd name="connsiteX2" fmla="*/ 2274062 w 7608820"/>
              <a:gd name="connsiteY2" fmla="*/ 7314974 h 9144000"/>
              <a:gd name="connsiteX3" fmla="*/ 3502326 w 7608820"/>
              <a:gd name="connsiteY3" fmla="*/ 6089423 h 9144000"/>
              <a:gd name="connsiteX4" fmla="*/ 2274062 w 7608820"/>
              <a:gd name="connsiteY4" fmla="*/ 4863872 h 9144000"/>
              <a:gd name="connsiteX5" fmla="*/ 0 w 7608820"/>
              <a:gd name="connsiteY5" fmla="*/ 0 h 9144000"/>
              <a:gd name="connsiteX6" fmla="*/ 7608820 w 7608820"/>
              <a:gd name="connsiteY6" fmla="*/ 0 h 9144000"/>
              <a:gd name="connsiteX7" fmla="*/ 7608820 w 7608820"/>
              <a:gd name="connsiteY7" fmla="*/ 9144000 h 9144000"/>
              <a:gd name="connsiteX8" fmla="*/ 0 w 7608820"/>
              <a:gd name="connsiteY8" fmla="*/ 9144000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8820" h="9144000">
                <a:moveTo>
                  <a:pt x="2274062" y="4863872"/>
                </a:moveTo>
                <a:cubicBezTo>
                  <a:pt x="1595711" y="4863872"/>
                  <a:pt x="1045798" y="5412570"/>
                  <a:pt x="1045798" y="6089423"/>
                </a:cubicBezTo>
                <a:cubicBezTo>
                  <a:pt x="1045798" y="6766276"/>
                  <a:pt x="1595711" y="7314974"/>
                  <a:pt x="2274062" y="7314974"/>
                </a:cubicBezTo>
                <a:cubicBezTo>
                  <a:pt x="2952413" y="7314974"/>
                  <a:pt x="3502326" y="6766276"/>
                  <a:pt x="3502326" y="6089423"/>
                </a:cubicBezTo>
                <a:cubicBezTo>
                  <a:pt x="3502326" y="5412570"/>
                  <a:pt x="2952413" y="4863872"/>
                  <a:pt x="2274062" y="4863872"/>
                </a:cubicBezTo>
                <a:close/>
                <a:moveTo>
                  <a:pt x="0" y="0"/>
                </a:moveTo>
                <a:lnTo>
                  <a:pt x="7608820" y="0"/>
                </a:lnTo>
                <a:lnTo>
                  <a:pt x="7608820" y="9144000"/>
                </a:lnTo>
                <a:lnTo>
                  <a:pt x="0" y="9144000"/>
                </a:lnTo>
                <a:close/>
              </a:path>
            </a:pathLst>
          </a:custGeom>
          <a:solidFill>
            <a:schemeClr val="tx1">
              <a:alpha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7" name="Ovale 6">
            <a:extLst>
              <a:ext uri="{FF2B5EF4-FFF2-40B4-BE49-F238E27FC236}">
                <a16:creationId xmlns:a16="http://schemas.microsoft.com/office/drawing/2014/main" id="{C547A936-6651-7E5F-DD86-D69FB30584B8}"/>
              </a:ext>
            </a:extLst>
          </p:cNvPr>
          <p:cNvSpPr/>
          <p:nvPr/>
        </p:nvSpPr>
        <p:spPr>
          <a:xfrm>
            <a:off x="-1893063" y="-869951"/>
            <a:ext cx="6541263" cy="8597900"/>
          </a:xfrm>
          <a:prstGeom prst="ellipse">
            <a:avLst/>
          </a:prstGeom>
          <a:solidFill>
            <a:srgbClr val="E79221">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98266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a16="http://schemas.microsoft.com/office/drawing/2014/main" id="{8CA0D1F9-BE3B-896A-7082-8EC88503D940}"/>
              </a:ext>
            </a:extLst>
          </p:cNvPr>
          <p:cNvSpPr>
            <a:spLocks noGrp="1"/>
          </p:cNvSpPr>
          <p:nvPr>
            <p:ph type="title"/>
          </p:nvPr>
        </p:nvSpPr>
        <p:spPr>
          <a:xfrm>
            <a:off x="836680" y="454821"/>
            <a:ext cx="4217921" cy="1495425"/>
          </a:xfrm>
        </p:spPr>
        <p:txBody>
          <a:bodyPr vert="horz" lIns="91440" tIns="45720" rIns="91440" bIns="45720" rtlCol="0" anchor="ctr">
            <a:normAutofit/>
          </a:bodyPr>
          <a:lstStyle/>
          <a:p>
            <a:r>
              <a:rPr lang="en-US" sz="4000" b="0" i="0" dirty="0">
                <a:effectLst/>
              </a:rPr>
              <a:t>Concepts and Goals</a:t>
            </a:r>
            <a:endParaRPr lang="en-US" sz="4000" dirty="0"/>
          </a:p>
        </p:txBody>
      </p:sp>
      <p:sp>
        <p:nvSpPr>
          <p:cNvPr id="10" name="CasellaDiTesto 9">
            <a:extLst>
              <a:ext uri="{FF2B5EF4-FFF2-40B4-BE49-F238E27FC236}">
                <a16:creationId xmlns:a16="http://schemas.microsoft.com/office/drawing/2014/main" id="{FDFE0411-38CF-1B6D-F7BA-B6966E5025AE}"/>
              </a:ext>
            </a:extLst>
          </p:cNvPr>
          <p:cNvSpPr txBox="1"/>
          <p:nvPr/>
        </p:nvSpPr>
        <p:spPr>
          <a:xfrm>
            <a:off x="836680" y="2405067"/>
            <a:ext cx="6002110" cy="3729034"/>
          </a:xfrm>
          <a:prstGeom prst="rect">
            <a:avLst/>
          </a:prstGeom>
        </p:spPr>
        <p:txBody>
          <a:bodyPr vert="horz" lIns="91440" tIns="45720" rIns="91440" bIns="45720" rtlCol="0">
            <a:normAutofit/>
          </a:bodyPr>
          <a:lstStyle/>
          <a:p>
            <a:pPr>
              <a:lnSpc>
                <a:spcPct val="90000"/>
              </a:lnSpc>
              <a:spcAft>
                <a:spcPts val="600"/>
              </a:spcAft>
            </a:pPr>
            <a:r>
              <a:rPr lang="en-US" sz="2000" dirty="0"/>
              <a:t>The </a:t>
            </a:r>
            <a:r>
              <a:rPr lang="en-US" sz="2000" i="0" u="none" strike="noStrike" baseline="0" dirty="0"/>
              <a:t>proposed of this device is </a:t>
            </a:r>
          </a:p>
          <a:p>
            <a:pPr>
              <a:lnSpc>
                <a:spcPct val="90000"/>
              </a:lnSpc>
              <a:spcAft>
                <a:spcPts val="600"/>
              </a:spcAft>
            </a:pPr>
            <a:r>
              <a:rPr lang="en-US" sz="2000" dirty="0"/>
              <a:t>s</a:t>
            </a:r>
            <a:r>
              <a:rPr lang="en-US" sz="2000" i="0" u="none" strike="noStrike" baseline="0" dirty="0"/>
              <a:t>imultaneously</a:t>
            </a:r>
            <a:r>
              <a:rPr lang="en-US" sz="2000" dirty="0"/>
              <a:t> </a:t>
            </a:r>
            <a:r>
              <a:rPr lang="en-US" sz="2000" i="0" u="none" strike="noStrike" baseline="0" dirty="0"/>
              <a:t>achieves accurate:</a:t>
            </a:r>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i="0" u="none" strike="noStrike" baseline="0" dirty="0"/>
              <a:t>Anthropomorphism</a:t>
            </a:r>
            <a:endParaRPr lang="en-US" sz="2000"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dirty="0"/>
              <a:t>B</a:t>
            </a:r>
            <a:r>
              <a:rPr lang="en-US" sz="2000" b="1" i="0" u="none" strike="noStrike" baseline="0" dirty="0"/>
              <a:t>iomimetic performance</a:t>
            </a:r>
            <a:endParaRPr lang="en-US" sz="2000"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r>
              <a:rPr lang="en-US" sz="2000" b="1" dirty="0"/>
              <a:t>H</a:t>
            </a:r>
            <a:r>
              <a:rPr lang="en-US" sz="2000" b="1" i="0" u="none" strike="noStrike" baseline="0" dirty="0"/>
              <a:t>uman-like grasping behavior</a:t>
            </a:r>
            <a:endParaRPr lang="en-US" sz="2000" i="0" u="none" strike="noStrike" baseline="0" dirty="0"/>
          </a:p>
          <a:p>
            <a:pPr marL="285750" indent="-228600">
              <a:lnSpc>
                <a:spcPct val="90000"/>
              </a:lnSpc>
              <a:spcAft>
                <a:spcPts val="600"/>
              </a:spcAft>
              <a:buFont typeface="Arial" panose="020B0604020202020204" pitchFamily="34" charset="0"/>
              <a:buChar char="•"/>
            </a:pPr>
            <a:endParaRPr lang="en-US" sz="2000" b="1" i="0" u="none" strike="noStrike" baseline="0" dirty="0"/>
          </a:p>
          <a:p>
            <a:pPr marL="285750" indent="-228600">
              <a:lnSpc>
                <a:spcPct val="90000"/>
              </a:lnSpc>
              <a:spcAft>
                <a:spcPts val="600"/>
              </a:spcAft>
              <a:buFont typeface="Arial" panose="020B0604020202020204" pitchFamily="34" charset="0"/>
              <a:buChar char="•"/>
            </a:pPr>
            <a:endParaRPr lang="en-US" sz="2000" b="1" i="0" u="none" strike="noStrike" baseline="0" dirty="0"/>
          </a:p>
          <a:p>
            <a:pPr indent="-228600">
              <a:lnSpc>
                <a:spcPct val="90000"/>
              </a:lnSpc>
              <a:spcAft>
                <a:spcPts val="600"/>
              </a:spcAft>
              <a:buFont typeface="Arial" panose="020B0604020202020204" pitchFamily="34" charset="0"/>
              <a:buChar char="•"/>
            </a:pPr>
            <a:endParaRPr lang="en-US" sz="2000" b="1" i="0" u="none" strike="noStrike" baseline="0" dirty="0"/>
          </a:p>
          <a:p>
            <a:pPr indent="-228600">
              <a:lnSpc>
                <a:spcPct val="90000"/>
              </a:lnSpc>
              <a:spcAft>
                <a:spcPts val="600"/>
              </a:spcAft>
              <a:buFont typeface="Arial" panose="020B0604020202020204" pitchFamily="34" charset="0"/>
              <a:buChar char="•"/>
            </a:pPr>
            <a:endParaRPr lang="en-US" sz="2000" dirty="0"/>
          </a:p>
        </p:txBody>
      </p:sp>
      <p:pic>
        <p:nvPicPr>
          <p:cNvPr id="6" name="Immagine 5" descr="Immagine che contiene testo, cerchio, logo, design&#10;&#10;Descrizione generata automaticamente">
            <a:extLst>
              <a:ext uri="{FF2B5EF4-FFF2-40B4-BE49-F238E27FC236}">
                <a16:creationId xmlns:a16="http://schemas.microsoft.com/office/drawing/2014/main" id="{7161F3F7-1C4A-3B00-D1AB-CBCD4E24F1CF}"/>
              </a:ext>
            </a:extLst>
          </p:cNvPr>
          <p:cNvPicPr>
            <a:picLocks noChangeAspect="1"/>
          </p:cNvPicPr>
          <p:nvPr/>
        </p:nvPicPr>
        <p:blipFill rotWithShape="1">
          <a:blip r:embed="rId2">
            <a:extLst>
              <a:ext uri="{28A0092B-C50C-407E-A947-70E740481C1C}">
                <a14:useLocalDpi xmlns:a14="http://schemas.microsoft.com/office/drawing/2010/main" val="0"/>
              </a:ext>
            </a:extLst>
          </a:blip>
          <a:srcRect l="391" r="898"/>
          <a:stretch/>
        </p:blipFill>
        <p:spPr>
          <a:xfrm>
            <a:off x="6094475" y="305252"/>
            <a:ext cx="4548125" cy="6247495"/>
          </a:xfrm>
          <a:prstGeom prst="rect">
            <a:avLst/>
          </a:prstGeom>
          <a:effectLst/>
        </p:spPr>
      </p:pic>
      <p:sp>
        <p:nvSpPr>
          <p:cNvPr id="8" name="Figura a mano libera: forma 7">
            <a:extLst>
              <a:ext uri="{FF2B5EF4-FFF2-40B4-BE49-F238E27FC236}">
                <a16:creationId xmlns:a16="http://schemas.microsoft.com/office/drawing/2014/main" id="{A9A50589-E054-CBCC-964A-28B25C72DBB1}"/>
              </a:ext>
            </a:extLst>
          </p:cNvPr>
          <p:cNvSpPr/>
          <p:nvPr/>
        </p:nvSpPr>
        <p:spPr>
          <a:xfrm>
            <a:off x="6094475" y="-952500"/>
            <a:ext cx="7175500" cy="9042400"/>
          </a:xfrm>
          <a:custGeom>
            <a:avLst/>
            <a:gdLst>
              <a:gd name="connsiteX0" fmla="*/ 3587750 w 7175500"/>
              <a:gd name="connsiteY0" fmla="*/ 3771900 h 9042400"/>
              <a:gd name="connsiteX1" fmla="*/ 2359486 w 7175500"/>
              <a:gd name="connsiteY1" fmla="*/ 4997451 h 9042400"/>
              <a:gd name="connsiteX2" fmla="*/ 3587750 w 7175500"/>
              <a:gd name="connsiteY2" fmla="*/ 6223002 h 9042400"/>
              <a:gd name="connsiteX3" fmla="*/ 4816014 w 7175500"/>
              <a:gd name="connsiteY3" fmla="*/ 4997451 h 9042400"/>
              <a:gd name="connsiteX4" fmla="*/ 3587750 w 7175500"/>
              <a:gd name="connsiteY4" fmla="*/ 3771900 h 9042400"/>
              <a:gd name="connsiteX5" fmla="*/ 0 w 7175500"/>
              <a:gd name="connsiteY5" fmla="*/ 0 h 9042400"/>
              <a:gd name="connsiteX6" fmla="*/ 7175500 w 7175500"/>
              <a:gd name="connsiteY6" fmla="*/ 0 h 9042400"/>
              <a:gd name="connsiteX7" fmla="*/ 7175500 w 7175500"/>
              <a:gd name="connsiteY7" fmla="*/ 9042400 h 9042400"/>
              <a:gd name="connsiteX8" fmla="*/ 0 w 7175500"/>
              <a:gd name="connsiteY8" fmla="*/ 9042400 h 904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5500" h="9042400">
                <a:moveTo>
                  <a:pt x="3587750" y="3771900"/>
                </a:moveTo>
                <a:cubicBezTo>
                  <a:pt x="2909399" y="3771900"/>
                  <a:pt x="2359486" y="4320598"/>
                  <a:pt x="2359486" y="4997451"/>
                </a:cubicBezTo>
                <a:cubicBezTo>
                  <a:pt x="2359486" y="5674304"/>
                  <a:pt x="2909399" y="6223002"/>
                  <a:pt x="3587750" y="6223002"/>
                </a:cubicBezTo>
                <a:cubicBezTo>
                  <a:pt x="4266101" y="6223002"/>
                  <a:pt x="4816014" y="5674304"/>
                  <a:pt x="4816014" y="4997451"/>
                </a:cubicBezTo>
                <a:cubicBezTo>
                  <a:pt x="4816014" y="4320598"/>
                  <a:pt x="4266101" y="3771900"/>
                  <a:pt x="3587750" y="3771900"/>
                </a:cubicBezTo>
                <a:close/>
                <a:moveTo>
                  <a:pt x="0" y="0"/>
                </a:moveTo>
                <a:lnTo>
                  <a:pt x="7175500" y="0"/>
                </a:lnTo>
                <a:lnTo>
                  <a:pt x="7175500" y="9042400"/>
                </a:lnTo>
                <a:lnTo>
                  <a:pt x="0" y="9042400"/>
                </a:lnTo>
                <a:close/>
              </a:path>
            </a:pathLst>
          </a:custGeom>
          <a:solidFill>
            <a:schemeClr val="tx1">
              <a:alpha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1" name="Ovale 10">
            <a:extLst>
              <a:ext uri="{FF2B5EF4-FFF2-40B4-BE49-F238E27FC236}">
                <a16:creationId xmlns:a16="http://schemas.microsoft.com/office/drawing/2014/main" id="{B085E0A3-5CFC-E927-175D-BCD6611335B4}"/>
              </a:ext>
            </a:extLst>
          </p:cNvPr>
          <p:cNvSpPr/>
          <p:nvPr/>
        </p:nvSpPr>
        <p:spPr>
          <a:xfrm>
            <a:off x="-1893063" y="-869951"/>
            <a:ext cx="6541263" cy="8597900"/>
          </a:xfrm>
          <a:prstGeom prst="ellipse">
            <a:avLst/>
          </a:prstGeom>
          <a:solidFill>
            <a:srgbClr val="E79221">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718644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D2714F7-1F7F-FCE1-3548-82601570C187}"/>
              </a:ext>
            </a:extLst>
          </p:cNvPr>
          <p:cNvSpPr>
            <a:spLocks noGrp="1"/>
          </p:cNvSpPr>
          <p:nvPr>
            <p:ph type="title"/>
          </p:nvPr>
        </p:nvSpPr>
        <p:spPr>
          <a:xfrm>
            <a:off x="630936" y="502920"/>
            <a:ext cx="3419856" cy="1463040"/>
          </a:xfrm>
        </p:spPr>
        <p:txBody>
          <a:bodyPr anchor="ctr">
            <a:normAutofit/>
          </a:bodyPr>
          <a:lstStyle/>
          <a:p>
            <a:r>
              <a:rPr lang="it-IT" sz="4800" dirty="0">
                <a:latin typeface="Montserrat" pitchFamily="2" charset="0"/>
              </a:rPr>
              <a:t>Struttura generica </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7F56D11-7520-978E-93AE-7EFBF426F3B1}"/>
              </a:ext>
            </a:extLst>
          </p:cNvPr>
          <p:cNvSpPr>
            <a:spLocks noGrp="1"/>
          </p:cNvSpPr>
          <p:nvPr>
            <p:ph idx="1"/>
          </p:nvPr>
        </p:nvSpPr>
        <p:spPr>
          <a:xfrm>
            <a:off x="4654295" y="502920"/>
            <a:ext cx="6894576" cy="1463040"/>
          </a:xfrm>
        </p:spPr>
        <p:txBody>
          <a:bodyPr anchor="ctr">
            <a:normAutofit fontScale="92500"/>
          </a:bodyPr>
          <a:lstStyle/>
          <a:p>
            <a:pPr marL="0" indent="0">
              <a:buNone/>
            </a:pPr>
            <a:r>
              <a:rPr lang="en-US" sz="1000" b="0" i="0" dirty="0">
                <a:effectLst/>
                <a:latin typeface="Montserrat" pitchFamily="2" charset="0"/>
              </a:rPr>
              <a:t>Hannes comprises three primary components: a myoelectric poly-articulated prosthetic hand with a differential underactuated mechanism, a passive flexion-extension (F/E) wrist module, and a myoelectric interface/controller containing two surface electromyographic (</a:t>
            </a:r>
            <a:r>
              <a:rPr lang="en-US" sz="1000" b="0" i="0" dirty="0" err="1">
                <a:effectLst/>
                <a:latin typeface="Montserrat" pitchFamily="2" charset="0"/>
              </a:rPr>
              <a:t>sEMG</a:t>
            </a:r>
            <a:r>
              <a:rPr lang="en-US" sz="1000" b="0" i="0" dirty="0">
                <a:effectLst/>
                <a:latin typeface="Montserrat" pitchFamily="2" charset="0"/>
              </a:rPr>
              <a:t>) sensors, a battery pack, and control electronics.</a:t>
            </a:r>
          </a:p>
          <a:p>
            <a:pPr marL="0" indent="0">
              <a:buNone/>
            </a:pPr>
            <a:r>
              <a:rPr lang="en-US" sz="1000" b="0" i="0" dirty="0">
                <a:effectLst/>
                <a:latin typeface="Montserrat" pitchFamily="2" charset="0"/>
              </a:rPr>
              <a:t>These components are designed to achieve anthropomorphism, biomimetic performance, and human-like grasping, recognized as crucial factors in determining the overall effectiveness of a prosthesis. </a:t>
            </a:r>
          </a:p>
          <a:p>
            <a:pPr marL="0" indent="0">
              <a:buNone/>
            </a:pPr>
            <a:r>
              <a:rPr lang="en-US" sz="1000" b="0" i="0" dirty="0">
                <a:effectLst/>
                <a:latin typeface="Montserrat" pitchFamily="2" charset="0"/>
              </a:rPr>
              <a:t>The integrated architecture embeds the DC motor and motor control board within the myoelectric hand, while the </a:t>
            </a:r>
            <a:r>
              <a:rPr lang="en-US" sz="1000" b="0" i="0" dirty="0" err="1">
                <a:effectLst/>
                <a:latin typeface="Montserrat" pitchFamily="2" charset="0"/>
              </a:rPr>
              <a:t>sEMG</a:t>
            </a:r>
            <a:r>
              <a:rPr lang="en-US" sz="1000" b="0" i="0" dirty="0">
                <a:effectLst/>
                <a:latin typeface="Montserrat" pitchFamily="2" charset="0"/>
              </a:rPr>
              <a:t>-based controller is housed in the socket, with the F/E wrist positioned between these two modules. The holistic biomimetic design approach underlines the synthesis of these elements for enhanced functionality.</a:t>
            </a:r>
            <a:endParaRPr lang="it-IT" sz="1000" dirty="0">
              <a:latin typeface="Montserrat" pitchFamily="2" charset="0"/>
            </a:endParaRPr>
          </a:p>
        </p:txBody>
      </p:sp>
      <p:pic>
        <p:nvPicPr>
          <p:cNvPr id="5" name="Immagine 4" descr="Immagine che contiene strumento&#10;&#10;Descrizione generata automaticamente">
            <a:extLst>
              <a:ext uri="{FF2B5EF4-FFF2-40B4-BE49-F238E27FC236}">
                <a16:creationId xmlns:a16="http://schemas.microsoft.com/office/drawing/2014/main" id="{FCD3D55C-B48B-CF38-DCAA-83521D13DD2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4928" t="8207" r="4273" b="9061"/>
          <a:stretch/>
        </p:blipFill>
        <p:spPr>
          <a:xfrm>
            <a:off x="2538560" y="2615878"/>
            <a:ext cx="7154311" cy="3275636"/>
          </a:xfrm>
          <a:prstGeom prst="rect">
            <a:avLst/>
          </a:prstGeom>
        </p:spPr>
      </p:pic>
    </p:spTree>
    <p:extLst>
      <p:ext uri="{BB962C8B-B14F-4D97-AF65-F5344CB8AC3E}">
        <p14:creationId xmlns:p14="http://schemas.microsoft.com/office/powerpoint/2010/main" val="179048261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1416</Words>
  <Application>Microsoft Office PowerPoint</Application>
  <PresentationFormat>Widescreen</PresentationFormat>
  <Paragraphs>80</Paragraphs>
  <Slides>15</Slides>
  <Notes>1</Notes>
  <HiddenSlides>2</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Arial</vt:lpstr>
      <vt:lpstr>Calibri</vt:lpstr>
      <vt:lpstr>Calibri Light</vt:lpstr>
      <vt:lpstr>MinionPro</vt:lpstr>
      <vt:lpstr>MinionPro-Italic</vt:lpstr>
      <vt:lpstr>Montserrat</vt:lpstr>
      <vt:lpstr>Söhne</vt:lpstr>
      <vt:lpstr>Tema di Office</vt:lpstr>
      <vt:lpstr>Hannes  transradial hand prosthesis</vt:lpstr>
      <vt:lpstr>Indice</vt:lpstr>
      <vt:lpstr>Presentazione standard di PowerPoint</vt:lpstr>
      <vt:lpstr>Concepts and Goals</vt:lpstr>
      <vt:lpstr>Concepts and Goals</vt:lpstr>
      <vt:lpstr>Concepts and Goals</vt:lpstr>
      <vt:lpstr>Concepts and Goals</vt:lpstr>
      <vt:lpstr>Concepts and Goals</vt:lpstr>
      <vt:lpstr>Struttura generica </vt:lpstr>
      <vt:lpstr>Struttura cinematica</vt:lpstr>
      <vt:lpstr>Struttura meccanica</vt:lpstr>
      <vt:lpstr>Pregi e Difetti</vt:lpstr>
      <vt:lpstr>Pattern Recognition</vt:lpstr>
      <vt:lpstr>State of art analysis </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Hannes  transradial hand prosthesis</dc:title>
  <dc:creator>ivan terrile</dc:creator>
  <cp:lastModifiedBy>ivan terrile</cp:lastModifiedBy>
  <cp:revision>13</cp:revision>
  <dcterms:created xsi:type="dcterms:W3CDTF">2023-11-14T08:51:35Z</dcterms:created>
  <dcterms:modified xsi:type="dcterms:W3CDTF">2023-11-14T16:34:00Z</dcterms:modified>
</cp:coreProperties>
</file>