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64" r:id="rId4"/>
    <p:sldId id="263" r:id="rId5"/>
    <p:sldId id="265" r:id="rId6"/>
    <p:sldId id="266" r:id="rId7"/>
    <p:sldId id="271" r:id="rId8"/>
    <p:sldId id="279" r:id="rId9"/>
    <p:sldId id="280" r:id="rId10"/>
    <p:sldId id="281" r:id="rId11"/>
    <p:sldId id="282" r:id="rId12"/>
    <p:sldId id="283" r:id="rId13"/>
    <p:sldId id="284" r:id="rId14"/>
    <p:sldId id="267" r:id="rId15"/>
    <p:sldId id="285"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086" autoAdjust="0"/>
  </p:normalViewPr>
  <p:slideViewPr>
    <p:cSldViewPr snapToGrid="0">
      <p:cViewPr varScale="1">
        <p:scale>
          <a:sx n="80" d="100"/>
          <a:sy n="80" d="100"/>
        </p:scale>
        <p:origin x="1758" y="8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E1646-85D0-4896-BBAF-4B30A2586235}" type="datetimeFigureOut">
              <a:rPr lang="en-US" smtClean="0"/>
              <a:t>6/26/2022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1B2D9-CC5F-4D2F-8FCF-E5A63FCB8613}" type="slidenum">
              <a:rPr lang="en-US" smtClean="0"/>
              <a:t>‹#›</a:t>
            </a:fld>
            <a:endParaRPr lang="en-US"/>
          </a:p>
        </p:txBody>
      </p:sp>
    </p:spTree>
    <p:extLst>
      <p:ext uri="{BB962C8B-B14F-4D97-AF65-F5344CB8AC3E}">
        <p14:creationId xmlns:p14="http://schemas.microsoft.com/office/powerpoint/2010/main" val="3197721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just">
              <a:lnSpc>
                <a:spcPct val="150000"/>
              </a:lnSpc>
              <a:spcBef>
                <a:spcPts val="0"/>
              </a:spcBef>
              <a:spcAft>
                <a:spcPts val="600"/>
              </a:spcAft>
            </a:pPr>
            <a:r>
              <a:rPr lang="en-US" sz="1800" dirty="0" err="1">
                <a:effectLst/>
                <a:latin typeface="Times New Roman" panose="02020603050405020304" pitchFamily="18" charset="0"/>
                <a:ea typeface="Times New Roman" panose="02020603050405020304" pitchFamily="18" charset="0"/>
              </a:rPr>
              <a:t>Ngày</a:t>
            </a:r>
            <a:r>
              <a:rPr lang="en-US" sz="1800" dirty="0">
                <a:effectLst/>
                <a:latin typeface="Times New Roman" panose="02020603050405020304" pitchFamily="18" charset="0"/>
                <a:ea typeface="Times New Roman" panose="02020603050405020304" pitchFamily="18" charset="0"/>
              </a:rPr>
              <a:t> nay,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khoa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kỹ</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con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Mọi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nâng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móc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đang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âm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phú</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khuôn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vạch</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Biển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bắt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gặp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rPr>
              <a:t> qui </a:t>
            </a:r>
            <a:r>
              <a:rPr lang="en-US" sz="1800" dirty="0" err="1">
                <a:effectLst/>
                <a:latin typeface="Times New Roman" panose="02020603050405020304" pitchFamily="18" charset="0"/>
                <a:ea typeface="Times New Roman" panose="02020603050405020304" pitchFamily="18" charset="0"/>
              </a:rPr>
              <a:t>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kèm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nhớ</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lớn</a:t>
            </a:r>
            <a:r>
              <a:rPr lang="en-US" sz="1800" dirty="0">
                <a:effectLst/>
                <a:latin typeface="Times New Roman" panose="02020603050405020304" pitchFamily="18" charset="0"/>
                <a:ea typeface="Times New Roman" panose="02020603050405020304" pitchFamily="18" charset="0"/>
              </a:rPr>
              <a:t>, do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hay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còn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 khoa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ngoài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đòi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hỏi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kèm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camera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49C1B2D9-CC5F-4D2F-8FCF-E5A63FCB8613}" type="slidenum">
              <a:rPr lang="en-US" smtClean="0"/>
              <a:t>3</a:t>
            </a:fld>
            <a:endParaRPr lang="en-US"/>
          </a:p>
        </p:txBody>
      </p:sp>
    </p:spTree>
    <p:extLst>
      <p:ext uri="{BB962C8B-B14F-4D97-AF65-F5344CB8AC3E}">
        <p14:creationId xmlns:p14="http://schemas.microsoft.com/office/powerpoint/2010/main" val="4048472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vi-VN" dirty="0"/>
            </a:br>
            <a:br>
              <a:rPr lang="vi-VN" dirty="0"/>
            </a:br>
            <a:endParaRPr lang="en-US" dirty="0"/>
          </a:p>
        </p:txBody>
      </p:sp>
      <p:sp>
        <p:nvSpPr>
          <p:cNvPr id="4" name="Slide Number Placeholder 3"/>
          <p:cNvSpPr>
            <a:spLocks noGrp="1"/>
          </p:cNvSpPr>
          <p:nvPr>
            <p:ph type="sldNum" sz="quarter" idx="5"/>
          </p:nvPr>
        </p:nvSpPr>
        <p:spPr/>
        <p:txBody>
          <a:bodyPr/>
          <a:lstStyle/>
          <a:p>
            <a:fld id="{49C1B2D9-CC5F-4D2F-8FCF-E5A63FCB8613}" type="slidenum">
              <a:rPr lang="en-US" smtClean="0"/>
              <a:t>12</a:t>
            </a:fld>
            <a:endParaRPr lang="en-US"/>
          </a:p>
        </p:txBody>
      </p:sp>
    </p:spTree>
    <p:extLst>
      <p:ext uri="{BB962C8B-B14F-4D97-AF65-F5344CB8AC3E}">
        <p14:creationId xmlns:p14="http://schemas.microsoft.com/office/powerpoint/2010/main" val="1642813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0" algn="just">
              <a:lnSpc>
                <a:spcPct val="150000"/>
              </a:lnSpc>
              <a:spcBef>
                <a:spcPts val="0"/>
              </a:spcBef>
              <a:spcAft>
                <a:spcPts val="600"/>
              </a:spcAft>
            </a:pP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modal trongYOLOv5 :</a:t>
            </a:r>
          </a:p>
          <a:p>
            <a:pPr marL="342900" marR="0" lvl="0" indent="-342900">
              <a:lnSpc>
                <a:spcPct val="150000"/>
              </a:lnSpc>
              <a:spcBef>
                <a:spcPts val="0"/>
              </a:spcBef>
              <a:spcAft>
                <a:spcPts val="0"/>
              </a:spcAft>
              <a:buFont typeface="Times New Roman" panose="02020603050405020304" pitchFamily="18" charset="0"/>
              <a:buChar char="-"/>
            </a:pPr>
            <a:r>
              <a:rPr lang="en-US" sz="1800" dirty="0" err="1">
                <a:solidFill>
                  <a:srgbClr val="202122"/>
                </a:solidFill>
                <a:effectLst/>
                <a:latin typeface="Times New Roman" panose="02020603050405020304" pitchFamily="18" charset="0"/>
                <a:ea typeface="Times New Roman" panose="02020603050405020304" pitchFamily="18" charset="0"/>
              </a:rPr>
              <a:t>Về</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thời</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gian</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xử</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lý</a:t>
            </a:r>
            <a:r>
              <a:rPr lang="en-US" sz="1800" dirty="0">
                <a:solidFill>
                  <a:srgbClr val="202122"/>
                </a:solidFill>
                <a:effectLst/>
                <a:latin typeface="Times New Roman" panose="02020603050405020304" pitchFamily="18" charset="0"/>
                <a:ea typeface="Times New Roman" panose="02020603050405020304" pitchFamily="18" charset="0"/>
              </a:rPr>
              <a:t>: 5s ( </a:t>
            </a:r>
            <a:r>
              <a:rPr lang="en-US" sz="1800" dirty="0" err="1">
                <a:solidFill>
                  <a:srgbClr val="202122"/>
                </a:solidFill>
                <a:effectLst/>
                <a:latin typeface="Times New Roman" panose="02020603050405020304" pitchFamily="18" charset="0"/>
                <a:ea typeface="Times New Roman" panose="02020603050405020304" pitchFamily="18" charset="0"/>
              </a:rPr>
              <a:t>xử</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lý</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nhanh</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nhất</a:t>
            </a:r>
            <a:r>
              <a:rPr lang="en-US" sz="1800" dirty="0">
                <a:solidFill>
                  <a:srgbClr val="202122"/>
                </a:solidFill>
                <a:effectLst/>
                <a:latin typeface="Times New Roman" panose="02020603050405020304" pitchFamily="18" charset="0"/>
                <a:ea typeface="Times New Roman" panose="02020603050405020304" pitchFamily="18" charset="0"/>
              </a:rPr>
              <a:t>) &lt; 5m &lt; 5l &lt;5x ( </a:t>
            </a:r>
            <a:r>
              <a:rPr lang="en-US" sz="1800" dirty="0" err="1">
                <a:solidFill>
                  <a:srgbClr val="202122"/>
                </a:solidFill>
                <a:effectLst/>
                <a:latin typeface="Times New Roman" panose="02020603050405020304" pitchFamily="18" charset="0"/>
                <a:ea typeface="Times New Roman" panose="02020603050405020304" pitchFamily="18" charset="0"/>
              </a:rPr>
              <a:t>xử</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lý</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chậm</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nhất</a:t>
            </a:r>
            <a:r>
              <a:rPr lang="en-US" sz="1800" dirty="0">
                <a:solidFill>
                  <a:srgbClr val="202122"/>
                </a:solidFill>
                <a:effectLst/>
                <a:latin typeface="Times New Roman" panose="02020603050405020304" pitchFamily="18" charset="0"/>
                <a:ea typeface="Times New Roman" panose="02020603050405020304" pitchFamily="18" charset="0"/>
              </a:rPr>
              <a:t>).</a:t>
            </a:r>
          </a:p>
          <a:p>
            <a:pPr marL="342900" marR="0" lvl="0" indent="-342900">
              <a:lnSpc>
                <a:spcPct val="150000"/>
              </a:lnSpc>
              <a:spcBef>
                <a:spcPts val="0"/>
              </a:spcBef>
              <a:spcAft>
                <a:spcPts val="750"/>
              </a:spcAft>
              <a:buFont typeface="Times New Roman" panose="02020603050405020304" pitchFamily="18" charset="0"/>
              <a:buChar char="-"/>
            </a:pPr>
            <a:r>
              <a:rPr lang="en-US" sz="1800" dirty="0" err="1">
                <a:solidFill>
                  <a:srgbClr val="202122"/>
                </a:solidFill>
                <a:effectLst/>
                <a:latin typeface="Times New Roman" panose="02020603050405020304" pitchFamily="18" charset="0"/>
                <a:ea typeface="Times New Roman" panose="02020603050405020304" pitchFamily="18" charset="0"/>
              </a:rPr>
              <a:t>Về</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độ</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chính</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xác</a:t>
            </a:r>
            <a:r>
              <a:rPr lang="en-US" sz="1800" dirty="0">
                <a:solidFill>
                  <a:srgbClr val="202122"/>
                </a:solidFill>
                <a:effectLst/>
                <a:latin typeface="Times New Roman" panose="02020603050405020304" pitchFamily="18" charset="0"/>
                <a:ea typeface="Times New Roman" panose="02020603050405020304" pitchFamily="18" charset="0"/>
              </a:rPr>
              <a:t>: 5s ( </a:t>
            </a:r>
            <a:r>
              <a:rPr lang="en-US" sz="1800" dirty="0" err="1">
                <a:solidFill>
                  <a:srgbClr val="202122"/>
                </a:solidFill>
                <a:effectLst/>
                <a:latin typeface="Times New Roman" panose="02020603050405020304" pitchFamily="18" charset="0"/>
                <a:ea typeface="Times New Roman" panose="02020603050405020304" pitchFamily="18" charset="0"/>
              </a:rPr>
              <a:t>độ</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chính</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xác</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thấp</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nhất</a:t>
            </a:r>
            <a:r>
              <a:rPr lang="en-US" sz="1800" dirty="0">
                <a:solidFill>
                  <a:srgbClr val="202122"/>
                </a:solidFill>
                <a:effectLst/>
                <a:latin typeface="Times New Roman" panose="02020603050405020304" pitchFamily="18" charset="0"/>
                <a:ea typeface="Times New Roman" panose="02020603050405020304" pitchFamily="18" charset="0"/>
              </a:rPr>
              <a:t>) &lt; 5m &lt; 5l &lt; 5x ( </a:t>
            </a:r>
            <a:r>
              <a:rPr lang="en-US" sz="1800" dirty="0" err="1">
                <a:solidFill>
                  <a:srgbClr val="202122"/>
                </a:solidFill>
                <a:effectLst/>
                <a:latin typeface="Times New Roman" panose="02020603050405020304" pitchFamily="18" charset="0"/>
                <a:ea typeface="Times New Roman" panose="02020603050405020304" pitchFamily="18" charset="0"/>
              </a:rPr>
              <a:t>chính</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xác</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cao</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nhất</a:t>
            </a:r>
            <a:r>
              <a:rPr lang="en-US" sz="1800" dirty="0">
                <a:solidFill>
                  <a:srgbClr val="202122"/>
                </a:solidFill>
                <a:effectLst/>
                <a:latin typeface="Times New Roman" panose="02020603050405020304" pitchFamily="18" charset="0"/>
                <a:ea typeface="Times New Roman" panose="02020603050405020304" pitchFamily="18" charset="0"/>
              </a:rPr>
              <a:t>)</a:t>
            </a:r>
          </a:p>
          <a:p>
            <a:pPr algn="l"/>
            <a:endParaRPr lang="en-US" dirty="0"/>
          </a:p>
        </p:txBody>
      </p:sp>
      <p:sp>
        <p:nvSpPr>
          <p:cNvPr id="4" name="Slide Number Placeholder 3"/>
          <p:cNvSpPr>
            <a:spLocks noGrp="1"/>
          </p:cNvSpPr>
          <p:nvPr>
            <p:ph type="sldNum" sz="quarter" idx="5"/>
          </p:nvPr>
        </p:nvSpPr>
        <p:spPr/>
        <p:txBody>
          <a:bodyPr/>
          <a:lstStyle/>
          <a:p>
            <a:fld id="{49C1B2D9-CC5F-4D2F-8FCF-E5A63FCB8613}" type="slidenum">
              <a:rPr lang="en-US" smtClean="0"/>
              <a:t>13</a:t>
            </a:fld>
            <a:endParaRPr lang="en-US"/>
          </a:p>
        </p:txBody>
      </p:sp>
    </p:spTree>
    <p:extLst>
      <p:ext uri="{BB962C8B-B14F-4D97-AF65-F5344CB8AC3E}">
        <p14:creationId xmlns:p14="http://schemas.microsoft.com/office/powerpoint/2010/main" val="2017610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14</a:t>
            </a:fld>
            <a:endParaRPr lang="en-US"/>
          </a:p>
        </p:txBody>
      </p:sp>
    </p:spTree>
    <p:extLst>
      <p:ext uri="{BB962C8B-B14F-4D97-AF65-F5344CB8AC3E}">
        <p14:creationId xmlns:p14="http://schemas.microsoft.com/office/powerpoint/2010/main" val="917976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15</a:t>
            </a:fld>
            <a:endParaRPr lang="en-US"/>
          </a:p>
        </p:txBody>
      </p:sp>
    </p:spTree>
    <p:extLst>
      <p:ext uri="{BB962C8B-B14F-4D97-AF65-F5344CB8AC3E}">
        <p14:creationId xmlns:p14="http://schemas.microsoft.com/office/powerpoint/2010/main" val="3826884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917B78-6701-47BB-98C6-CDD1C3228D16}" type="slidenum">
              <a:rPr lang="en-US" smtClean="0"/>
              <a:t>16</a:t>
            </a:fld>
            <a:endParaRPr lang="en-US"/>
          </a:p>
        </p:txBody>
      </p:sp>
    </p:spTree>
    <p:extLst>
      <p:ext uri="{BB962C8B-B14F-4D97-AF65-F5344CB8AC3E}">
        <p14:creationId xmlns:p14="http://schemas.microsoft.com/office/powerpoint/2010/main" val="184697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lĩnh</a:t>
            </a:r>
            <a:r>
              <a:rPr lang="en-US" dirty="0"/>
              <a:t> </a:t>
            </a:r>
            <a:r>
              <a:rPr lang="en-US" dirty="0" err="1"/>
              <a:t>vực</a:t>
            </a:r>
            <a:r>
              <a:rPr lang="en-US" dirty="0"/>
              <a:t> </a:t>
            </a:r>
            <a:r>
              <a:rPr lang="en-US" dirty="0" err="1"/>
              <a:t>xử</a:t>
            </a:r>
            <a:r>
              <a:rPr lang="en-US" dirty="0"/>
              <a:t> </a:t>
            </a:r>
            <a:r>
              <a:rPr lang="en-US" dirty="0" err="1"/>
              <a:t>lý</a:t>
            </a:r>
            <a:r>
              <a:rPr lang="en-US" dirty="0"/>
              <a:t> </a:t>
            </a:r>
            <a:r>
              <a:rPr lang="en-US" dirty="0" err="1"/>
              <a:t>ảnh</a:t>
            </a:r>
            <a:r>
              <a:rPr lang="en-US" dirty="0"/>
              <a:t> :</a:t>
            </a:r>
          </a:p>
          <a:p>
            <a:endParaRPr lang="en-US" dirty="0"/>
          </a:p>
          <a:p>
            <a:pPr marL="171450" indent="-171450">
              <a:buFontTx/>
              <a:buChar char="-"/>
            </a:pPr>
            <a:r>
              <a:rPr lang="en-US" dirty="0" err="1"/>
              <a:t>Ảnh</a:t>
            </a:r>
            <a:r>
              <a:rPr lang="en-US" dirty="0"/>
              <a:t> </a:t>
            </a:r>
            <a:r>
              <a:rPr lang="en-US" dirty="0" err="1"/>
              <a:t>số</a:t>
            </a:r>
            <a:r>
              <a:rPr lang="en-US" dirty="0"/>
              <a:t> :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số</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tập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hữu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xám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phù</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mô</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gần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thật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rPr>
              <a:t>Điểm</a:t>
            </a: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rPr>
              <a:t>ảnh</a:t>
            </a: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 (Pixel)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phần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số</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tại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toạ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(x, y)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xám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màu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Kích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thước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khoảng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giữa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chọn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thích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mắt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cảm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nhận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tục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xám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màu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số</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gần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Mỗi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phần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trong</a:t>
            </a:r>
            <a:r>
              <a:rPr lang="en-US" sz="1800" dirty="0">
                <a:solidFill>
                  <a:srgbClr val="000000"/>
                </a:solidFill>
                <a:effectLst/>
                <a:latin typeface="Times New Roman" panose="02020603050405020304" pitchFamily="18" charset="0"/>
                <a:ea typeface="Times New Roman" panose="02020603050405020304" pitchFamily="18" charset="0"/>
              </a:rPr>
              <a:t> ma </a:t>
            </a:r>
            <a:r>
              <a:rPr lang="en-US" sz="1800" dirty="0" err="1">
                <a:solidFill>
                  <a:srgbClr val="000000"/>
                </a:solidFill>
                <a:effectLst/>
                <a:latin typeface="Times New Roman" panose="02020603050405020304" pitchFamily="18" charset="0"/>
                <a:ea typeface="Times New Roman" panose="02020603050405020304" pitchFamily="18" charset="0"/>
              </a:rPr>
              <a:t>trận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gọi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phần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indent="-285750">
              <a:buFontTx/>
              <a:buChar char="-"/>
            </a:pPr>
            <a:r>
              <a:rPr lang="en-US" sz="1800" dirty="0" err="1">
                <a:solidFill>
                  <a:srgbClr val="000000"/>
                </a:solidFill>
                <a:effectLst/>
                <a:latin typeface="Times New Roman" panose="02020603050405020304" pitchFamily="18" charset="0"/>
              </a:rPr>
              <a:t>Mức</a:t>
            </a: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rPr>
              <a:t>xám</a:t>
            </a: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rPr>
              <a:t>của</a:t>
            </a: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rPr>
              <a:t>ảnh</a:t>
            </a:r>
            <a:r>
              <a:rPr lang="en-US" sz="1800" dirty="0">
                <a:solidFill>
                  <a:srgbClr val="000000"/>
                </a:solidFill>
                <a:effectLst/>
                <a:latin typeface="Times New Roman" panose="02020603050405020304" pitchFamily="18" charset="0"/>
              </a:rPr>
              <a:t> : </a:t>
            </a:r>
            <a:r>
              <a:rPr lang="en-US" sz="1800" dirty="0" err="1">
                <a:solidFill>
                  <a:srgbClr val="000000"/>
                </a:solidFill>
                <a:effectLst/>
                <a:latin typeface="Times New Roman" panose="02020603050405020304" pitchFamily="18" charset="0"/>
                <a:ea typeface="Times New Roman" panose="02020603050405020304" pitchFamily="18" charset="0"/>
              </a:rPr>
              <a:t>Mức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xám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tương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rPr>
              <a:t> 1 </a:t>
            </a:r>
            <a:r>
              <a:rPr lang="en-US" sz="1800" dirty="0" err="1">
                <a:solidFill>
                  <a:srgbClr val="000000"/>
                </a:solidFill>
                <a:effectLst/>
                <a:latin typeface="Times New Roman" panose="02020603050405020304" pitchFamily="18" charset="0"/>
                <a:ea typeface="Times New Roman" panose="02020603050405020304" pitchFamily="18" charset="0"/>
              </a:rPr>
              <a:t>giá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trị</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1 </a:t>
            </a:r>
            <a:r>
              <a:rPr lang="en-US" sz="1800" dirty="0" err="1">
                <a:solidFill>
                  <a:srgbClr val="000000"/>
                </a:solidFill>
                <a:effectLst/>
                <a:latin typeface="Times New Roman" panose="02020603050405020304" pitchFamily="18" charset="0"/>
                <a:ea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1 </a:t>
            </a:r>
            <a:r>
              <a:rPr lang="en-US" sz="1800" dirty="0" err="1">
                <a:solidFill>
                  <a:srgbClr val="000000"/>
                </a:solidFill>
                <a:effectLst/>
                <a:latin typeface="Times New Roman" panose="02020603050405020304" pitchFamily="18" charset="0"/>
                <a:ea typeface="Times New Roman" panose="02020603050405020304" pitchFamily="18" charset="0"/>
              </a:rPr>
              <a:t>giá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trị</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dương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thường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trong</a:t>
            </a:r>
            <a:r>
              <a:rPr lang="en-US" sz="1800" dirty="0">
                <a:solidFill>
                  <a:srgbClr val="000000"/>
                </a:solidFill>
                <a:effectLst/>
                <a:latin typeface="Times New Roman" panose="02020603050405020304" pitchFamily="18" charset="0"/>
                <a:ea typeface="Times New Roman" panose="02020603050405020304" pitchFamily="18" charset="0"/>
              </a:rPr>
              <a:t> [0, 255] </a:t>
            </a:r>
            <a:r>
              <a:rPr lang="en-US" sz="1800" dirty="0" err="1">
                <a:solidFill>
                  <a:srgbClr val="000000"/>
                </a:solidFill>
                <a:effectLst/>
                <a:latin typeface="Times New Roman" panose="02020603050405020304" pitchFamily="18" charset="0"/>
                <a:ea typeface="Times New Roman" panose="02020603050405020304" pitchFamily="18" charset="0"/>
              </a:rPr>
              <a:t>tuỳ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thuộc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trị</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mỗi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biểu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diễn</a:t>
            </a:r>
            <a:r>
              <a:rPr lang="en-US" sz="1800" dirty="0">
                <a:solidFill>
                  <a:srgbClr val="000000"/>
                </a:solidFill>
                <a:effectLst/>
                <a:latin typeface="Times New Roman" panose="02020603050405020304" pitchFamily="18" charset="0"/>
                <a:ea typeface="Times New Roman" panose="02020603050405020304" pitchFamily="18" charset="0"/>
              </a:rPr>
              <a:t>. </a:t>
            </a:r>
          </a:p>
          <a:p>
            <a:pPr marL="171450" indent="-171450">
              <a:buFontTx/>
              <a:buChar char="-"/>
            </a:pPr>
            <a:r>
              <a:rPr lang="en-US" sz="1800" dirty="0" err="1">
                <a:solidFill>
                  <a:srgbClr val="000000"/>
                </a:solidFill>
                <a:effectLst/>
                <a:latin typeface="Times New Roman" panose="02020603050405020304" pitchFamily="18" charset="0"/>
              </a:rPr>
              <a:t>Độ</a:t>
            </a: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rPr>
              <a:t>phân</a:t>
            </a: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rPr>
              <a:t>giải</a:t>
            </a: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rPr>
              <a:t>của</a:t>
            </a: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rPr>
              <a:t>ảnh</a:t>
            </a:r>
            <a:r>
              <a:rPr lang="en-US" sz="1800" dirty="0">
                <a:solidFill>
                  <a:srgbClr val="000000"/>
                </a:solidFill>
                <a:effectLst/>
                <a:latin typeface="Times New Roman" panose="02020603050405020304" pitchFamily="18" charset="0"/>
              </a:rPr>
              <a:t> :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giải</a:t>
            </a:r>
            <a:r>
              <a:rPr lang="en-US" sz="1800" dirty="0">
                <a:solidFill>
                  <a:srgbClr val="000000"/>
                </a:solidFill>
                <a:effectLst/>
                <a:latin typeface="Times New Roman" panose="02020603050405020304" pitchFamily="18" charset="0"/>
                <a:ea typeface="Times New Roman" panose="02020603050405020304" pitchFamily="18" charset="0"/>
              </a:rPr>
              <a:t> (Resolution)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ấn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ảnh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số</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hiển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thị</a:t>
            </a:r>
            <a:r>
              <a:rPr lang="en-US" sz="1800" dirty="0">
                <a:solidFill>
                  <a:srgbClr val="000000"/>
                </a:solidFill>
                <a:effectLst/>
                <a:latin typeface="Times New Roman" panose="02020603050405020304" pitchFamily="18" charset="0"/>
                <a:ea typeface="Times New Roman" panose="02020603050405020304" pitchFamily="18" charset="0"/>
              </a:rPr>
              <a:t>. </a:t>
            </a:r>
          </a:p>
          <a:p>
            <a:pPr marL="171450" indent="-171450">
              <a:buFontTx/>
              <a:buChar char="-"/>
            </a:pPr>
            <a:r>
              <a:rPr lang="en-US" sz="1800" dirty="0" err="1">
                <a:solidFill>
                  <a:srgbClr val="000000"/>
                </a:solidFill>
                <a:effectLst/>
                <a:latin typeface="Times New Roman" panose="02020603050405020304" pitchFamily="18" charset="0"/>
              </a:rPr>
              <a:t>Phân</a:t>
            </a: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rPr>
              <a:t>loại</a:t>
            </a: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rPr>
              <a:t>ảnh</a:t>
            </a: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rPr>
              <a:t>số</a:t>
            </a:r>
            <a:r>
              <a:rPr lang="en-US" sz="1800" dirty="0">
                <a:solidFill>
                  <a:srgbClr val="000000"/>
                </a:solidFill>
                <a:effectLst/>
                <a:latin typeface="Times New Roman" panose="02020603050405020304" pitchFamily="18" charset="0"/>
              </a:rPr>
              <a:t> :  </a:t>
            </a:r>
          </a:p>
          <a:p>
            <a:pPr marL="0" indent="0">
              <a:buFontTx/>
              <a:buNone/>
            </a:pPr>
            <a:r>
              <a:rPr lang="en-US" sz="1800" dirty="0">
                <a:solidFill>
                  <a:srgbClr val="000000"/>
                </a:solidFill>
                <a:effectLst/>
                <a:latin typeface="Times New Roman" panose="02020603050405020304" pitchFamily="18" charset="0"/>
              </a:rPr>
              <a:t>	+ </a:t>
            </a:r>
            <a:r>
              <a:rPr lang="en-US" sz="1800" dirty="0" err="1">
                <a:solidFill>
                  <a:srgbClr val="000000"/>
                </a:solidFill>
                <a:effectLst/>
                <a:latin typeface="Times New Roman" panose="02020603050405020304" pitchFamily="18" charset="0"/>
              </a:rPr>
              <a:t>Ảnh</a:t>
            </a:r>
            <a:r>
              <a:rPr lang="en-US" sz="1800" dirty="0">
                <a:solidFill>
                  <a:srgbClr val="000000"/>
                </a:solidFill>
                <a:effectLst/>
                <a:latin typeface="Times New Roman" panose="02020603050405020304" pitchFamily="18" charset="0"/>
              </a:rPr>
              <a:t> </a:t>
            </a:r>
            <a:r>
              <a:rPr lang="en-US" sz="1800" dirty="0" err="1">
                <a:solidFill>
                  <a:srgbClr val="000000"/>
                </a:solidFill>
                <a:effectLst/>
                <a:latin typeface="Times New Roman" panose="02020603050405020304" pitchFamily="18" charset="0"/>
              </a:rPr>
              <a:t>màu</a:t>
            </a:r>
            <a:r>
              <a:rPr lang="en-US" sz="1800" dirty="0">
                <a:solidFill>
                  <a:srgbClr val="000000"/>
                </a:solidFill>
                <a:effectLst/>
                <a:latin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màu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đỏ</a:t>
            </a:r>
            <a:r>
              <a:rPr lang="en-US" sz="1800" dirty="0">
                <a:effectLst/>
                <a:latin typeface="Times New Roman" panose="02020603050405020304" pitchFamily="18" charset="0"/>
                <a:ea typeface="Times New Roman" panose="02020603050405020304" pitchFamily="18" charset="0"/>
              </a:rPr>
              <a:t> (R-red) + </a:t>
            </a:r>
            <a:r>
              <a:rPr lang="en-US" sz="1800" dirty="0" err="1">
                <a:effectLst/>
                <a:latin typeface="Times New Roman" panose="02020603050405020304" pitchFamily="18" charset="0"/>
                <a:ea typeface="Times New Roman" panose="02020603050405020304" pitchFamily="18" charset="0"/>
              </a:rPr>
              <a:t>xanh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lục</a:t>
            </a:r>
            <a:r>
              <a:rPr lang="en-US" sz="1800" dirty="0">
                <a:effectLst/>
                <a:latin typeface="Times New Roman" panose="02020603050405020304" pitchFamily="18" charset="0"/>
                <a:ea typeface="Times New Roman" panose="02020603050405020304" pitchFamily="18" charset="0"/>
              </a:rPr>
              <a:t> (G-green) + </a:t>
            </a:r>
            <a:r>
              <a:rPr lang="en-US" sz="1800" dirty="0" err="1">
                <a:effectLst/>
                <a:latin typeface="Times New Roman" panose="02020603050405020304" pitchFamily="18" charset="0"/>
                <a:ea typeface="Times New Roman" panose="02020603050405020304" pitchFamily="18" charset="0"/>
              </a:rPr>
              <a:t>xanh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dương</a:t>
            </a:r>
            <a:r>
              <a:rPr lang="en-US" sz="1800" dirty="0">
                <a:effectLst/>
                <a:latin typeface="Times New Roman" panose="02020603050405020304" pitchFamily="18" charset="0"/>
                <a:ea typeface="Times New Roman" panose="02020603050405020304" pitchFamily="18" charset="0"/>
              </a:rPr>
              <a:t> (B-blue).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0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255, </a:t>
            </a:r>
            <a:r>
              <a:rPr lang="en-US" sz="1800" dirty="0" err="1">
                <a:effectLst/>
                <a:latin typeface="Times New Roman" panose="02020603050405020304" pitchFamily="18" charset="0"/>
                <a:ea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24bits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diễn</a:t>
            </a:r>
            <a:endParaRPr lang="en-US" sz="1800" dirty="0">
              <a:effectLst/>
              <a:latin typeface="Times New Roman" panose="02020603050405020304" pitchFamily="18" charset="0"/>
              <a:ea typeface="Times New Roman" panose="02020603050405020304" pitchFamily="18" charset="0"/>
            </a:endParaRPr>
          </a:p>
          <a:p>
            <a:pPr marL="0" indent="0">
              <a:buFontTx/>
              <a:buNone/>
            </a:pPr>
            <a:r>
              <a:rPr lang="en-US" sz="1800" dirty="0">
                <a:effectLst/>
                <a:latin typeface="Times New Roman" panose="02020603050405020304" pitchFamily="18" charset="0"/>
              </a:rPr>
              <a:t>	+ </a:t>
            </a:r>
            <a:r>
              <a:rPr lang="en-US" sz="1800" dirty="0" err="1">
                <a:effectLst/>
                <a:latin typeface="Times New Roman" panose="02020603050405020304" pitchFamily="18" charset="0"/>
              </a:rPr>
              <a:t>Ảnh</a:t>
            </a:r>
            <a:r>
              <a:rPr lang="en-US" sz="1800" dirty="0">
                <a:effectLst/>
                <a:latin typeface="Times New Roman" panose="02020603050405020304" pitchFamily="18" charset="0"/>
              </a:rPr>
              <a:t> </a:t>
            </a:r>
            <a:r>
              <a:rPr lang="en-US" sz="1800" dirty="0" err="1">
                <a:effectLst/>
                <a:latin typeface="Times New Roman" panose="02020603050405020304" pitchFamily="18" charset="0"/>
              </a:rPr>
              <a:t>xám</a:t>
            </a:r>
            <a:r>
              <a:rPr lang="en-US" sz="1800" dirty="0">
                <a:effectLst/>
                <a:latin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nằm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0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255, </a:t>
            </a:r>
            <a:r>
              <a:rPr lang="en-US" sz="1800" dirty="0" err="1">
                <a:effectLst/>
                <a:latin typeface="Times New Roman" panose="02020603050405020304" pitchFamily="18" charset="0"/>
                <a:ea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8 bits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diễn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endParaRPr lang="en-US" sz="1800" dirty="0">
              <a:effectLst/>
              <a:latin typeface="Times New Roman" panose="02020603050405020304" pitchFamily="18" charset="0"/>
              <a:ea typeface="Times New Roman" panose="02020603050405020304" pitchFamily="18" charset="0"/>
            </a:endParaRPr>
          </a:p>
          <a:p>
            <a:pPr marL="0" indent="0">
              <a:buFontTx/>
              <a:buNone/>
            </a:pPr>
            <a:r>
              <a:rPr lang="en-US" sz="1800" dirty="0">
                <a:effectLst/>
                <a:latin typeface="Times New Roman" panose="02020603050405020304" pitchFamily="18" charset="0"/>
              </a:rPr>
              <a:t>	+ </a:t>
            </a:r>
            <a:r>
              <a:rPr lang="en-US" sz="1800" dirty="0" err="1">
                <a:effectLst/>
                <a:latin typeface="Times New Roman" panose="02020603050405020304" pitchFamily="18" charset="0"/>
              </a:rPr>
              <a:t>Ảnh</a:t>
            </a:r>
            <a:r>
              <a:rPr lang="en-US" sz="1800" dirty="0">
                <a:effectLst/>
                <a:latin typeface="Times New Roman" panose="02020603050405020304" pitchFamily="18" charset="0"/>
              </a:rPr>
              <a:t> </a:t>
            </a:r>
            <a:r>
              <a:rPr lang="en-US" sz="1800" dirty="0" err="1">
                <a:effectLst/>
                <a:latin typeface="Times New Roman" panose="02020603050405020304" pitchFamily="18" charset="0"/>
              </a:rPr>
              <a:t>nhị</a:t>
            </a:r>
            <a:r>
              <a:rPr lang="en-US" sz="1800" dirty="0">
                <a:effectLst/>
                <a:latin typeface="Times New Roman" panose="02020603050405020304" pitchFamily="18" charset="0"/>
              </a:rPr>
              <a:t> </a:t>
            </a:r>
            <a:r>
              <a:rPr lang="en-US" sz="1800" dirty="0" err="1">
                <a:effectLst/>
                <a:latin typeface="Times New Roman" panose="02020603050405020304" pitchFamily="18" charset="0"/>
              </a:rPr>
              <a:t>phân</a:t>
            </a:r>
            <a:r>
              <a:rPr lang="en-US" sz="1800" dirty="0">
                <a:effectLst/>
                <a:latin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0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đen</a:t>
            </a:r>
            <a:endParaRPr lang="vi-VN" dirty="0"/>
          </a:p>
        </p:txBody>
      </p:sp>
      <p:sp>
        <p:nvSpPr>
          <p:cNvPr id="4" name="Slide Number Placeholder 3"/>
          <p:cNvSpPr>
            <a:spLocks noGrp="1"/>
          </p:cNvSpPr>
          <p:nvPr>
            <p:ph type="sldNum" sz="quarter" idx="5"/>
          </p:nvPr>
        </p:nvSpPr>
        <p:spPr/>
        <p:txBody>
          <a:bodyPr/>
          <a:lstStyle/>
          <a:p>
            <a:fld id="{49C1B2D9-CC5F-4D2F-8FCF-E5A63FCB8613}" type="slidenum">
              <a:rPr lang="en-US" smtClean="0"/>
              <a:t>4</a:t>
            </a:fld>
            <a:endParaRPr lang="en-US"/>
          </a:p>
        </p:txBody>
      </p:sp>
    </p:spTree>
    <p:extLst>
      <p:ext uri="{BB962C8B-B14F-4D97-AF65-F5344CB8AC3E}">
        <p14:creationId xmlns:p14="http://schemas.microsoft.com/office/powerpoint/2010/main" val="521958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dirty="0"/>
          </a:p>
          <a:p>
            <a:endParaRPr lang="en-US" dirty="0"/>
          </a:p>
        </p:txBody>
      </p:sp>
      <p:sp>
        <p:nvSpPr>
          <p:cNvPr id="4" name="Slide Number Placeholder 3"/>
          <p:cNvSpPr>
            <a:spLocks noGrp="1"/>
          </p:cNvSpPr>
          <p:nvPr>
            <p:ph type="sldNum" sz="quarter" idx="5"/>
          </p:nvPr>
        </p:nvSpPr>
        <p:spPr/>
        <p:txBody>
          <a:bodyPr/>
          <a:lstStyle/>
          <a:p>
            <a:fld id="{49C1B2D9-CC5F-4D2F-8FCF-E5A63FCB8613}" type="slidenum">
              <a:rPr lang="en-US" smtClean="0"/>
              <a:t>5</a:t>
            </a:fld>
            <a:endParaRPr lang="en-US"/>
          </a:p>
        </p:txBody>
      </p:sp>
    </p:spTree>
    <p:extLst>
      <p:ext uri="{BB962C8B-B14F-4D97-AF65-F5344CB8AC3E}">
        <p14:creationId xmlns:p14="http://schemas.microsoft.com/office/powerpoint/2010/main" val="402665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just">
              <a:lnSpc>
                <a:spcPct val="150000"/>
              </a:lnSpc>
              <a:spcBef>
                <a:spcPts val="0"/>
              </a:spcBef>
              <a:spcAft>
                <a:spcPts val="600"/>
              </a:spcAft>
            </a:pPr>
            <a:r>
              <a:rPr lang="en-US" sz="1800" dirty="0">
                <a:effectLst/>
                <a:latin typeface="Times New Roman" panose="02020603050405020304" pitchFamily="18" charset="0"/>
                <a:ea typeface="Times New Roman" panose="02020603050405020304" pitchFamily="18" charset="0"/>
              </a:rPr>
              <a:t>Thu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qua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camera, sensor,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scanner, </a:t>
            </a:r>
            <a:r>
              <a:rPr lang="en-US" sz="1800" dirty="0" err="1">
                <a:effectLst/>
                <a:latin typeface="Times New Roman" panose="02020603050405020304" pitchFamily="18" charset="0"/>
                <a:ea typeface="Times New Roman" panose="02020603050405020304" pitchFamily="18" charset="0"/>
              </a:rPr>
              <a:t>v.v</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rPr>
              <a:t> ở </a:t>
            </a:r>
            <a:r>
              <a:rPr lang="en-US" sz="1800" dirty="0" err="1">
                <a:effectLst/>
                <a:latin typeface="Times New Roman" panose="02020603050405020304" pitchFamily="18" charset="0"/>
                <a:ea typeface="Times New Roman" panose="02020603050405020304" pitchFamily="18" charset="0"/>
              </a:rPr>
              <a:t>bước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màu</a:t>
            </a:r>
            <a:r>
              <a:rPr lang="en-US" sz="1800" dirty="0">
                <a:effectLst/>
                <a:latin typeface="Times New Roman" panose="02020603050405020304" pitchFamily="18" charset="0"/>
                <a:ea typeface="Times New Roman" panose="02020603050405020304" pitchFamily="18" charset="0"/>
              </a:rPr>
              <a:t>, dung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nhớ</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p>
          <a:p>
            <a:pPr marL="0" marR="0" indent="457200" algn="just">
              <a:lnSpc>
                <a:spcPct val="150000"/>
              </a:lnSpc>
              <a:spcBef>
                <a:spcPts val="0"/>
              </a:spcBef>
              <a:spcAft>
                <a:spcPts val="600"/>
              </a:spcAft>
            </a:pPr>
            <a:r>
              <a:rPr lang="en-US" sz="1800" dirty="0" err="1">
                <a:effectLst/>
                <a:latin typeface="Times New Roman" panose="02020603050405020304" pitchFamily="18" charset="0"/>
                <a:ea typeface="Times New Roman" panose="02020603050405020304" pitchFamily="18" charset="0"/>
              </a:rPr>
              <a:t>Tiền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Ở </a:t>
            </a:r>
            <a:r>
              <a:rPr lang="en-US" sz="1800" dirty="0" err="1">
                <a:effectLst/>
                <a:latin typeface="Times New Roman" panose="02020603050405020304" pitchFamily="18" charset="0"/>
                <a:ea typeface="Times New Roman" panose="02020603050405020304" pitchFamily="18" charset="0"/>
              </a:rPr>
              <a:t>bước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nhiễu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v.v</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mục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chuẩn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bởi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lọc</a:t>
            </a:r>
            <a:r>
              <a:rPr lang="en-US" sz="1800" dirty="0">
                <a:effectLst/>
                <a:latin typeface="Times New Roman" panose="02020603050405020304" pitchFamily="18" charset="0"/>
                <a:ea typeface="Times New Roman" panose="02020603050405020304" pitchFamily="18" charset="0"/>
              </a:rPr>
              <a:t>. </a:t>
            </a:r>
          </a:p>
          <a:p>
            <a:pPr marL="0" marR="0" indent="457200" algn="just">
              <a:lnSpc>
                <a:spcPct val="150000"/>
              </a:lnSpc>
              <a:spcBef>
                <a:spcPts val="0"/>
              </a:spcBef>
              <a:spcAft>
                <a:spcPts val="600"/>
              </a:spcAft>
            </a:pP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biên</a:t>
            </a:r>
            <a:r>
              <a:rPr lang="en-US" sz="1800" dirty="0">
                <a:effectLst/>
                <a:latin typeface="Times New Roman" panose="02020603050405020304" pitchFamily="18" charset="0"/>
                <a:ea typeface="Times New Roman" panose="02020603050405020304" pitchFamily="18" charset="0"/>
              </a:rPr>
              <a:t> hay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chuẩn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v.v</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chứa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do </a:t>
            </a:r>
            <a:r>
              <a:rPr lang="en-US" sz="1800" dirty="0" err="1">
                <a:effectLst/>
                <a:latin typeface="Times New Roman" panose="02020603050405020304" pitchFamily="18" charset="0"/>
                <a:ea typeface="Times New Roman" panose="02020603050405020304" pitchFamily="18" charset="0"/>
              </a:rPr>
              <a:t>vậy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khổng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yếu</a:t>
            </a:r>
            <a:r>
              <a:rPr lang="en-US" sz="1800" dirty="0">
                <a:effectLst/>
                <a:latin typeface="Times New Roman" panose="02020603050405020304" pitchFamily="18" charset="0"/>
                <a:ea typeface="Times New Roman" panose="02020603050405020304" pitchFamily="18" charset="0"/>
              </a:rPr>
              <a:t>. </a:t>
            </a:r>
          </a:p>
          <a:p>
            <a:pPr marL="0" marR="0" indent="457200" algn="just">
              <a:lnSpc>
                <a:spcPct val="150000"/>
              </a:lnSpc>
              <a:spcBef>
                <a:spcPts val="0"/>
              </a:spcBef>
              <a:spcAft>
                <a:spcPts val="600"/>
              </a:spcAft>
            </a:pPr>
            <a:r>
              <a:rPr lang="en-US" sz="1800" dirty="0" err="1">
                <a:effectLst/>
                <a:latin typeface="Times New Roman" panose="02020603050405020304" pitchFamily="18" charset="0"/>
                <a:ea typeface="Times New Roman" panose="02020603050405020304" pitchFamily="18" charset="0"/>
              </a:rPr>
              <a:t>Biểu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diễn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đổi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gọi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trưng</a:t>
            </a:r>
            <a:r>
              <a:rPr lang="en-US" sz="1800" dirty="0">
                <a:effectLst/>
                <a:latin typeface="Times New Roman" panose="02020603050405020304" pitchFamily="18" charset="0"/>
                <a:ea typeface="Times New Roman" panose="02020603050405020304" pitchFamily="18" charset="0"/>
              </a:rPr>
              <a:t> (Feature Selection) </a:t>
            </a:r>
            <a:r>
              <a:rPr lang="en-US" sz="1800" dirty="0" err="1">
                <a:effectLst/>
                <a:latin typeface="Times New Roman" panose="02020603050405020304" pitchFamily="18" charset="0"/>
                <a:ea typeface="Times New Roman" panose="02020603050405020304" pitchFamily="18" charset="0"/>
              </a:rPr>
              <a:t>gắn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phạm</a:t>
            </a:r>
            <a:r>
              <a:rPr lang="en-US" sz="1800" dirty="0">
                <a:effectLst/>
                <a:latin typeface="Times New Roman" panose="02020603050405020304" pitchFamily="18" charset="0"/>
                <a:ea typeface="Times New Roman" panose="02020603050405020304" pitchFamily="18" charset="0"/>
              </a:rPr>
              <a:t> vi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miêu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600"/>
              </a:spcAft>
            </a:pP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nội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so </a:t>
            </a:r>
            <a:r>
              <a:rPr lang="en-US" sz="1800" dirty="0" err="1">
                <a:effectLst/>
                <a:latin typeface="Times New Roman" panose="02020603050405020304" pitchFamily="18" charset="0"/>
                <a:ea typeface="Times New Roman" panose="02020603050405020304" pitchFamily="18" charset="0"/>
              </a:rPr>
              <a:t>sánh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mẫu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chuẩn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Nội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mẫu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hơi</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mẫu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mẫu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dirty="0"/>
          </a:p>
          <a:p>
            <a:endParaRPr lang="en-US" dirty="0"/>
          </a:p>
        </p:txBody>
      </p:sp>
      <p:sp>
        <p:nvSpPr>
          <p:cNvPr id="4" name="Slide Number Placeholder 3"/>
          <p:cNvSpPr>
            <a:spLocks noGrp="1"/>
          </p:cNvSpPr>
          <p:nvPr>
            <p:ph type="sldNum" sz="quarter" idx="5"/>
          </p:nvPr>
        </p:nvSpPr>
        <p:spPr/>
        <p:txBody>
          <a:bodyPr/>
          <a:lstStyle/>
          <a:p>
            <a:fld id="{49C1B2D9-CC5F-4D2F-8FCF-E5A63FCB8613}" type="slidenum">
              <a:rPr lang="en-US" smtClean="0"/>
              <a:t>6</a:t>
            </a:fld>
            <a:endParaRPr lang="en-US"/>
          </a:p>
        </p:txBody>
      </p:sp>
    </p:spTree>
    <p:extLst>
      <p:ext uri="{BB962C8B-B14F-4D97-AF65-F5344CB8AC3E}">
        <p14:creationId xmlns:p14="http://schemas.microsoft.com/office/powerpoint/2010/main" val="226385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50000"/>
              </a:lnSpc>
              <a:spcBef>
                <a:spcPts val="0"/>
              </a:spcBef>
              <a:spcAft>
                <a:spcPts val="0"/>
              </a:spcAft>
              <a:buFont typeface="Times New Roman" panose="02020603050405020304" pitchFamily="18" charset="0"/>
              <a:buChar char="-"/>
            </a:pPr>
            <a:r>
              <a:rPr lang="en-US" sz="1800" dirty="0">
                <a:solidFill>
                  <a:srgbClr val="202122"/>
                </a:solidFill>
                <a:effectLst/>
                <a:latin typeface="Times New Roman" panose="02020603050405020304" pitchFamily="18" charset="0"/>
                <a:ea typeface="Times New Roman" panose="02020603050405020304" pitchFamily="18" charset="0"/>
              </a:rPr>
              <a:t>Input: </a:t>
            </a:r>
            <a:r>
              <a:rPr lang="en-US" sz="1800" dirty="0" err="1">
                <a:solidFill>
                  <a:srgbClr val="202122"/>
                </a:solidFill>
                <a:effectLst/>
                <a:latin typeface="Times New Roman" panose="02020603050405020304" pitchFamily="18" charset="0"/>
                <a:ea typeface="Times New Roman" panose="02020603050405020304" pitchFamily="18" charset="0"/>
              </a:rPr>
              <a:t>Ảnh</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đầu</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vào</a:t>
            </a:r>
            <a:r>
              <a:rPr lang="en-US" sz="1800" dirty="0">
                <a:solidFill>
                  <a:srgbClr val="202122"/>
                </a:solidFill>
                <a:effectLst/>
                <a:latin typeface="Times New Roman" panose="02020603050405020304" pitchFamily="18" charset="0"/>
                <a:ea typeface="Times New Roman" panose="02020603050405020304" pitchFamily="18" charset="0"/>
              </a:rPr>
              <a:t>.</a:t>
            </a:r>
          </a:p>
          <a:p>
            <a:pPr marL="342900" marR="0" lvl="0" indent="-342900">
              <a:lnSpc>
                <a:spcPct val="150000"/>
              </a:lnSpc>
              <a:spcBef>
                <a:spcPts val="0"/>
              </a:spcBef>
              <a:spcAft>
                <a:spcPts val="0"/>
              </a:spcAft>
              <a:buFont typeface="Times New Roman" panose="02020603050405020304" pitchFamily="18" charset="0"/>
              <a:buChar char="-"/>
            </a:pPr>
            <a:r>
              <a:rPr lang="en-US" sz="1800" dirty="0">
                <a:solidFill>
                  <a:srgbClr val="202122"/>
                </a:solidFill>
                <a:effectLst/>
                <a:latin typeface="Times New Roman" panose="02020603050405020304" pitchFamily="18" charset="0"/>
                <a:ea typeface="Times New Roman" panose="02020603050405020304" pitchFamily="18" charset="0"/>
              </a:rPr>
              <a:t>Convolution layer: </a:t>
            </a:r>
            <a:r>
              <a:rPr lang="en-US" sz="1800" dirty="0" err="1">
                <a:solidFill>
                  <a:srgbClr val="202122"/>
                </a:solidFill>
                <a:effectLst/>
                <a:latin typeface="Times New Roman" panose="02020603050405020304" pitchFamily="18" charset="0"/>
                <a:ea typeface="Times New Roman" panose="02020603050405020304" pitchFamily="18" charset="0"/>
              </a:rPr>
              <a:t>Tầng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tích</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chập</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để</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tìm</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ra</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các</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đặc</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trưng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trong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bức</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ảnh</a:t>
            </a:r>
            <a:r>
              <a:rPr lang="en-US" sz="1800" dirty="0">
                <a:solidFill>
                  <a:srgbClr val="202122"/>
                </a:solidFill>
                <a:effectLst/>
                <a:latin typeface="Times New Roman" panose="02020603050405020304" pitchFamily="18" charset="0"/>
                <a:ea typeface="Times New Roman" panose="02020603050405020304" pitchFamily="18" charset="0"/>
              </a:rPr>
              <a:t>.</a:t>
            </a:r>
          </a:p>
          <a:p>
            <a:pPr marL="342900" marR="0" lvl="0" indent="-342900">
              <a:lnSpc>
                <a:spcPct val="150000"/>
              </a:lnSpc>
              <a:spcBef>
                <a:spcPts val="0"/>
              </a:spcBef>
              <a:spcAft>
                <a:spcPts val="0"/>
              </a:spcAft>
              <a:buFont typeface="Times New Roman" panose="02020603050405020304" pitchFamily="18" charset="0"/>
              <a:buChar char="-"/>
            </a:pPr>
            <a:r>
              <a:rPr lang="en-US" sz="1800" dirty="0" err="1">
                <a:solidFill>
                  <a:srgbClr val="202122"/>
                </a:solidFill>
                <a:effectLst/>
                <a:latin typeface="Times New Roman" panose="02020603050405020304" pitchFamily="18" charset="0"/>
                <a:ea typeface="Times New Roman" panose="02020603050405020304" pitchFamily="18" charset="0"/>
              </a:rPr>
              <a:t>Relu</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Tầng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biến</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đổi</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thông</a:t>
            </a:r>
            <a:r>
              <a:rPr lang="en-US" sz="1800" dirty="0">
                <a:solidFill>
                  <a:srgbClr val="202122"/>
                </a:solidFill>
                <a:effectLst/>
                <a:latin typeface="Times New Roman" panose="02020603050405020304" pitchFamily="18" charset="0"/>
                <a:ea typeface="Times New Roman" panose="02020603050405020304" pitchFamily="18" charset="0"/>
              </a:rPr>
              <a:t> qua </a:t>
            </a:r>
            <a:r>
              <a:rPr lang="en-US" sz="1800" dirty="0" err="1">
                <a:solidFill>
                  <a:srgbClr val="202122"/>
                </a:solidFill>
                <a:effectLst/>
                <a:latin typeface="Times New Roman" panose="02020603050405020304" pitchFamily="18" charset="0"/>
                <a:ea typeface="Times New Roman" panose="02020603050405020304" pitchFamily="18" charset="0"/>
              </a:rPr>
              <a:t>hàm</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kích</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hoạt</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relu</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để</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kích</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hoạt</a:t>
            </a:r>
            <a:r>
              <a:rPr lang="en-US" sz="1800" dirty="0">
                <a:solidFill>
                  <a:srgbClr val="202122"/>
                </a:solidFill>
                <a:effectLst/>
                <a:latin typeface="Times New Roman" panose="02020603050405020304" pitchFamily="18" charset="0"/>
                <a:ea typeface="Times New Roman" panose="02020603050405020304" pitchFamily="18" charset="0"/>
              </a:rPr>
              <a:t> phi </a:t>
            </a:r>
            <a:r>
              <a:rPr lang="en-US" sz="1800" dirty="0" err="1">
                <a:solidFill>
                  <a:srgbClr val="202122"/>
                </a:solidFill>
                <a:effectLst/>
                <a:latin typeface="Times New Roman" panose="02020603050405020304" pitchFamily="18" charset="0"/>
                <a:ea typeface="Times New Roman" panose="02020603050405020304" pitchFamily="18" charset="0"/>
              </a:rPr>
              <a:t>tuyến</a:t>
            </a:r>
            <a:r>
              <a:rPr lang="en-US" sz="1800" dirty="0">
                <a:solidFill>
                  <a:srgbClr val="202122"/>
                </a:solidFill>
                <a:effectLst/>
                <a:latin typeface="Times New Roman" panose="02020603050405020304" pitchFamily="18" charset="0"/>
                <a:ea typeface="Times New Roman" panose="02020603050405020304" pitchFamily="18" charset="0"/>
              </a:rPr>
              <a:t>.</a:t>
            </a:r>
          </a:p>
          <a:p>
            <a:pPr marL="342900" marR="0" lvl="0" indent="-342900">
              <a:lnSpc>
                <a:spcPct val="150000"/>
              </a:lnSpc>
              <a:spcBef>
                <a:spcPts val="0"/>
              </a:spcBef>
              <a:spcAft>
                <a:spcPts val="0"/>
              </a:spcAft>
              <a:buFont typeface="Times New Roman" panose="02020603050405020304" pitchFamily="18" charset="0"/>
              <a:buChar char="-"/>
            </a:pPr>
            <a:r>
              <a:rPr lang="en-US" sz="1800" dirty="0">
                <a:solidFill>
                  <a:srgbClr val="202122"/>
                </a:solidFill>
                <a:effectLst/>
                <a:latin typeface="Times New Roman" panose="02020603050405020304" pitchFamily="18" charset="0"/>
                <a:ea typeface="Times New Roman" panose="02020603050405020304" pitchFamily="18" charset="0"/>
              </a:rPr>
              <a:t>Pooling layer: </a:t>
            </a:r>
            <a:r>
              <a:rPr lang="en-US" sz="1800" dirty="0" err="1">
                <a:solidFill>
                  <a:srgbClr val="202122"/>
                </a:solidFill>
                <a:effectLst/>
                <a:latin typeface="Times New Roman" panose="02020603050405020304" pitchFamily="18" charset="0"/>
                <a:ea typeface="Times New Roman" panose="02020603050405020304" pitchFamily="18" charset="0"/>
              </a:rPr>
              <a:t>Tầng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tổng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hợp</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thông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thường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là</a:t>
            </a:r>
            <a:r>
              <a:rPr lang="en-US" sz="1800" dirty="0">
                <a:solidFill>
                  <a:srgbClr val="202122"/>
                </a:solidFill>
                <a:effectLst/>
                <a:latin typeface="Times New Roman" panose="02020603050405020304" pitchFamily="18" charset="0"/>
                <a:ea typeface="Times New Roman" panose="02020603050405020304" pitchFamily="18" charset="0"/>
              </a:rPr>
              <a:t> Max pooling </a:t>
            </a:r>
            <a:r>
              <a:rPr lang="en-US" sz="1800" dirty="0" err="1">
                <a:solidFill>
                  <a:srgbClr val="202122"/>
                </a:solidFill>
                <a:effectLst/>
                <a:latin typeface="Times New Roman" panose="02020603050405020304" pitchFamily="18" charset="0"/>
                <a:ea typeface="Times New Roman" panose="02020603050405020304" pitchFamily="18" charset="0"/>
              </a:rPr>
              <a:t>hoặc</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có</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thể</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là</a:t>
            </a:r>
            <a:r>
              <a:rPr lang="en-US" sz="1800" dirty="0">
                <a:solidFill>
                  <a:srgbClr val="202122"/>
                </a:solidFill>
                <a:effectLst/>
                <a:latin typeface="Times New Roman" panose="02020603050405020304" pitchFamily="18" charset="0"/>
                <a:ea typeface="Times New Roman" panose="02020603050405020304" pitchFamily="18" charset="0"/>
              </a:rPr>
              <a:t> Average pooling </a:t>
            </a:r>
            <a:r>
              <a:rPr lang="en-US" sz="1800" dirty="0" err="1">
                <a:solidFill>
                  <a:srgbClr val="202122"/>
                </a:solidFill>
                <a:effectLst/>
                <a:latin typeface="Times New Roman" panose="02020603050405020304" pitchFamily="18" charset="0"/>
                <a:ea typeface="Times New Roman" panose="02020603050405020304" pitchFamily="18" charset="0"/>
              </a:rPr>
              <a:t>dùng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để</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giảm</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chiều</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của</a:t>
            </a:r>
            <a:r>
              <a:rPr lang="en-US" sz="1800" dirty="0">
                <a:solidFill>
                  <a:srgbClr val="202122"/>
                </a:solidFill>
                <a:effectLst/>
                <a:latin typeface="Times New Roman" panose="02020603050405020304" pitchFamily="18" charset="0"/>
                <a:ea typeface="Times New Roman" panose="02020603050405020304" pitchFamily="18" charset="0"/>
              </a:rPr>
              <a:t> ma </a:t>
            </a:r>
            <a:r>
              <a:rPr lang="en-US" sz="1800" dirty="0" err="1">
                <a:solidFill>
                  <a:srgbClr val="202122"/>
                </a:solidFill>
                <a:effectLst/>
                <a:latin typeface="Times New Roman" panose="02020603050405020304" pitchFamily="18" charset="0"/>
                <a:ea typeface="Times New Roman" panose="02020603050405020304" pitchFamily="18" charset="0"/>
              </a:rPr>
              <a:t>trận</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đầu</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vào</a:t>
            </a:r>
            <a:r>
              <a:rPr lang="en-US" sz="1800" dirty="0">
                <a:solidFill>
                  <a:srgbClr val="202122"/>
                </a:solidFill>
                <a:effectLst/>
                <a:latin typeface="Times New Roman" panose="02020603050405020304" pitchFamily="18" charset="0"/>
                <a:ea typeface="Times New Roman" panose="02020603050405020304" pitchFamily="18" charset="0"/>
              </a:rPr>
              <a:t>.</a:t>
            </a:r>
          </a:p>
          <a:p>
            <a:pPr marL="342900" marR="0" lvl="0" indent="-342900">
              <a:lnSpc>
                <a:spcPct val="150000"/>
              </a:lnSpc>
              <a:spcBef>
                <a:spcPts val="0"/>
              </a:spcBef>
              <a:spcAft>
                <a:spcPts val="0"/>
              </a:spcAft>
              <a:buFont typeface="Times New Roman" panose="02020603050405020304" pitchFamily="18" charset="0"/>
              <a:buChar char="-"/>
            </a:pPr>
            <a:r>
              <a:rPr lang="en-US" sz="1800" dirty="0">
                <a:solidFill>
                  <a:srgbClr val="202122"/>
                </a:solidFill>
                <a:effectLst/>
                <a:latin typeface="Times New Roman" panose="02020603050405020304" pitchFamily="18" charset="0"/>
                <a:ea typeface="Times New Roman" panose="02020603050405020304" pitchFamily="18" charset="0"/>
              </a:rPr>
              <a:t>Fully </a:t>
            </a:r>
            <a:r>
              <a:rPr lang="en-US" sz="1800" dirty="0" err="1">
                <a:solidFill>
                  <a:srgbClr val="202122"/>
                </a:solidFill>
                <a:effectLst/>
                <a:latin typeface="Times New Roman" panose="02020603050405020304" pitchFamily="18" charset="0"/>
                <a:ea typeface="Times New Roman" panose="02020603050405020304" pitchFamily="18" charset="0"/>
              </a:rPr>
              <a:t>Conection</a:t>
            </a:r>
            <a:r>
              <a:rPr lang="en-US" sz="1800" dirty="0">
                <a:solidFill>
                  <a:srgbClr val="202122"/>
                </a:solidFill>
                <a:effectLst/>
                <a:latin typeface="Times New Roman" panose="02020603050405020304" pitchFamily="18" charset="0"/>
                <a:ea typeface="Times New Roman" panose="02020603050405020304" pitchFamily="18" charset="0"/>
              </a:rPr>
              <a:t> layer: </a:t>
            </a:r>
            <a:r>
              <a:rPr lang="en-US" sz="1800" dirty="0" err="1">
                <a:solidFill>
                  <a:srgbClr val="202122"/>
                </a:solidFill>
                <a:effectLst/>
                <a:latin typeface="Times New Roman" panose="02020603050405020304" pitchFamily="18" charset="0"/>
                <a:ea typeface="Times New Roman" panose="02020603050405020304" pitchFamily="18" charset="0"/>
              </a:rPr>
              <a:t>Tầng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kết</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nối</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hoàn</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toàn</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Thông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thường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tầng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này</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nằm</a:t>
            </a:r>
            <a:r>
              <a:rPr lang="en-US" sz="1800" dirty="0">
                <a:solidFill>
                  <a:srgbClr val="202122"/>
                </a:solidFill>
                <a:effectLst/>
                <a:latin typeface="Times New Roman" panose="02020603050405020304" pitchFamily="18" charset="0"/>
                <a:ea typeface="Times New Roman" panose="02020603050405020304" pitchFamily="18" charset="0"/>
              </a:rPr>
              <a:t> ở </a:t>
            </a:r>
            <a:r>
              <a:rPr lang="en-US" sz="1800" dirty="0" err="1">
                <a:solidFill>
                  <a:srgbClr val="202122"/>
                </a:solidFill>
                <a:effectLst/>
                <a:latin typeface="Times New Roman" panose="02020603050405020304" pitchFamily="18" charset="0"/>
                <a:ea typeface="Times New Roman" panose="02020603050405020304" pitchFamily="18" charset="0"/>
              </a:rPr>
              <a:t>sau</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cùng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và</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kết</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nối</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với</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các</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đơn</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vị</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đại</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diện</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cho</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nhóm</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phân</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loại</a:t>
            </a:r>
            <a:r>
              <a:rPr lang="en-US" sz="1800" dirty="0">
                <a:solidFill>
                  <a:srgbClr val="202122"/>
                </a:solidFill>
                <a:effectLst/>
                <a:latin typeface="Times New Roman" panose="02020603050405020304" pitchFamily="18" charset="0"/>
                <a:ea typeface="Times New Roman" panose="02020603050405020304" pitchFamily="18" charset="0"/>
              </a:rPr>
              <a:t>.</a:t>
            </a:r>
          </a:p>
          <a:p>
            <a:pPr marL="342900" marR="0" lvl="0" indent="-342900">
              <a:lnSpc>
                <a:spcPct val="150000"/>
              </a:lnSpc>
              <a:spcBef>
                <a:spcPts val="0"/>
              </a:spcBef>
              <a:spcAft>
                <a:spcPts val="750"/>
              </a:spcAft>
              <a:buFont typeface="Times New Roman" panose="02020603050405020304" pitchFamily="18" charset="0"/>
              <a:buChar char="-"/>
            </a:pPr>
            <a:r>
              <a:rPr lang="en-US" sz="1800" dirty="0">
                <a:solidFill>
                  <a:srgbClr val="202122"/>
                </a:solidFill>
                <a:effectLst/>
                <a:latin typeface="Times New Roman" panose="02020603050405020304" pitchFamily="18" charset="0"/>
                <a:ea typeface="Times New Roman" panose="02020603050405020304" pitchFamily="18" charset="0"/>
              </a:rPr>
              <a:t>Output: </a:t>
            </a:r>
            <a:r>
              <a:rPr lang="en-US" sz="1800" dirty="0" err="1">
                <a:solidFill>
                  <a:srgbClr val="202122"/>
                </a:solidFill>
                <a:effectLst/>
                <a:latin typeface="Times New Roman" panose="02020603050405020304" pitchFamily="18" charset="0"/>
                <a:ea typeface="Times New Roman" panose="02020603050405020304" pitchFamily="18" charset="0"/>
              </a:rPr>
              <a:t>Kết</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quả</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dự</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đoán</a:t>
            </a:r>
            <a:r>
              <a:rPr lang="en-US" sz="1800" dirty="0">
                <a:solidFill>
                  <a:srgbClr val="202122"/>
                </a:solidFill>
                <a:effectLst/>
                <a:latin typeface="Times New Roman" panose="02020603050405020304" pitchFamily="18" charset="0"/>
                <a:ea typeface="Times New Roman" panose="02020603050405020304" pitchFamily="18" charset="0"/>
              </a:rPr>
              <a:t> bao </a:t>
            </a:r>
            <a:r>
              <a:rPr lang="en-US" sz="1800" dirty="0" err="1">
                <a:solidFill>
                  <a:srgbClr val="202122"/>
                </a:solidFill>
                <a:effectLst/>
                <a:latin typeface="Times New Roman" panose="02020603050405020304" pitchFamily="18" charset="0"/>
                <a:ea typeface="Times New Roman" panose="02020603050405020304" pitchFamily="18" charset="0"/>
              </a:rPr>
              <a:t>gồm</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tên</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đối</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tượng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và</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tọa</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độ</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đối</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tượng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trong</a:t>
            </a:r>
            <a:r>
              <a:rPr lang="en-US" sz="1800" dirty="0">
                <a:solidFill>
                  <a:srgbClr val="202122"/>
                </a:solidFill>
                <a:effectLst/>
                <a:latin typeface="Times New Roman" panose="02020603050405020304" pitchFamily="18" charset="0"/>
                <a:ea typeface="Times New Roman" panose="02020603050405020304" pitchFamily="18" charset="0"/>
              </a:rPr>
              <a:t> </a:t>
            </a:r>
            <a:r>
              <a:rPr lang="en-US" sz="1800" dirty="0" err="1">
                <a:solidFill>
                  <a:srgbClr val="202122"/>
                </a:solidFill>
                <a:effectLst/>
                <a:latin typeface="Times New Roman" panose="02020603050405020304" pitchFamily="18" charset="0"/>
                <a:ea typeface="Times New Roman" panose="02020603050405020304" pitchFamily="18" charset="0"/>
              </a:rPr>
              <a:t>ảnh</a:t>
            </a:r>
            <a:r>
              <a:rPr lang="en-US" sz="1800" dirty="0">
                <a:solidFill>
                  <a:srgbClr val="202122"/>
                </a:solidFill>
                <a:effectLst/>
                <a:latin typeface="Times New Roman" panose="02020603050405020304" pitchFamily="18" charset="0"/>
                <a:ea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49C1B2D9-CC5F-4D2F-8FCF-E5A63FCB8613}" type="slidenum">
              <a:rPr lang="en-US" smtClean="0"/>
              <a:t>7</a:t>
            </a:fld>
            <a:endParaRPr lang="en-US"/>
          </a:p>
        </p:txBody>
      </p:sp>
    </p:spTree>
    <p:extLst>
      <p:ext uri="{BB962C8B-B14F-4D97-AF65-F5344CB8AC3E}">
        <p14:creationId xmlns:p14="http://schemas.microsoft.com/office/powerpoint/2010/main" val="881268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B2D9-CC5F-4D2F-8FCF-E5A63FCB8613}" type="slidenum">
              <a:rPr lang="en-US" smtClean="0"/>
              <a:t>8</a:t>
            </a:fld>
            <a:endParaRPr lang="en-US"/>
          </a:p>
        </p:txBody>
      </p:sp>
    </p:spTree>
    <p:extLst>
      <p:ext uri="{BB962C8B-B14F-4D97-AF65-F5344CB8AC3E}">
        <p14:creationId xmlns:p14="http://schemas.microsoft.com/office/powerpoint/2010/main" val="941623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IOU : </a:t>
            </a:r>
            <a:r>
              <a:rPr lang="en-US" sz="1800" dirty="0" err="1">
                <a:effectLst/>
                <a:latin typeface="Times New Roman" panose="02020603050405020304" pitchFamily="18" charset="0"/>
                <a:ea typeface="Times New Roman" panose="02020603050405020304" pitchFamily="18" charset="0"/>
              </a:rPr>
              <a:t>Tỷ</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IoU</a:t>
            </a:r>
            <a:r>
              <a:rPr lang="en-US" sz="1800" dirty="0">
                <a:effectLst/>
                <a:latin typeface="Times New Roman" panose="02020603050405020304" pitchFamily="18" charset="0"/>
                <a:ea typeface="Times New Roman" panose="02020603050405020304" pitchFamily="18" charset="0"/>
              </a:rPr>
              <a:t> (Intersection over Union)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đường</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đường</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đường</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nhằm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đè</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chồng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Tỷ</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đường</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a:t>
            </a:r>
          </a:p>
          <a:p>
            <a:r>
              <a:rPr lang="en-US" sz="1800" b="0" i="0" dirty="0">
                <a:solidFill>
                  <a:srgbClr val="000000"/>
                </a:solidFill>
                <a:effectLst/>
                <a:latin typeface="TimesNewRomanPSMT"/>
              </a:rPr>
              <a:t>- </a:t>
            </a:r>
            <a:r>
              <a:rPr lang="vi-VN" sz="1800" b="0" i="0" dirty="0">
                <a:solidFill>
                  <a:srgbClr val="000000"/>
                </a:solidFill>
                <a:effectLst/>
                <a:latin typeface="TimesNewRomanPSMT"/>
              </a:rPr>
              <a:t>Precision đại diện cho độ tin cậy của mô hình đối với một lớp nhất định. Precision</a:t>
            </a:r>
            <a:r>
              <a:rPr lang="en-US" sz="1800" b="0" i="0" dirty="0">
                <a:solidFill>
                  <a:srgbClr val="000000"/>
                </a:solidFill>
                <a:effectLst/>
                <a:latin typeface="TimesNewRomanPSMT"/>
              </a:rPr>
              <a:t> </a:t>
            </a:r>
            <a:r>
              <a:rPr lang="vi-VN" sz="1800" b="0" i="0" dirty="0">
                <a:solidFill>
                  <a:srgbClr val="000000"/>
                </a:solidFill>
                <a:effectLst/>
                <a:latin typeface="TimesNewRomanPSMT"/>
              </a:rPr>
              <a:t>cho biết mô hình dự đoán bao nhiêu trường hợp là một lớp nhất định thực sự là lớp đó.</a:t>
            </a:r>
            <a:r>
              <a:rPr lang="vi-VN" dirty="0"/>
              <a:t> </a:t>
            </a:r>
            <a:endParaRPr lang="en-US" dirty="0"/>
          </a:p>
          <a:p>
            <a:pPr marL="285750" indent="-285750">
              <a:buFontTx/>
              <a:buChar char="-"/>
            </a:pPr>
            <a:r>
              <a:rPr lang="vi-VN" sz="1800" b="0" i="0" dirty="0">
                <a:solidFill>
                  <a:srgbClr val="000000"/>
                </a:solidFill>
                <a:effectLst/>
                <a:latin typeface="TimesNewRomanPSMT"/>
              </a:rPr>
              <a:t>Recall đại diện cho độ nhạy của mô hình đối với một lớp nhất định. Recall cho biếtmô hình có thể phát hiện bao nhiêu trường hợp trong tổng số trường hợp thuộc về một lớp</a:t>
            </a:r>
            <a:r>
              <a:rPr lang="en-US" sz="1800" b="0" i="0" dirty="0">
                <a:solidFill>
                  <a:srgbClr val="000000"/>
                </a:solidFill>
                <a:effectLst/>
                <a:latin typeface="TimesNewRomanPSMT"/>
              </a:rPr>
              <a:t> </a:t>
            </a:r>
            <a:r>
              <a:rPr lang="vi-VN" sz="1800" b="0" i="0" dirty="0">
                <a:solidFill>
                  <a:srgbClr val="000000"/>
                </a:solidFill>
                <a:effectLst/>
                <a:latin typeface="TimesNewRomanPSMT"/>
              </a:rPr>
              <a:t>nhất định</a:t>
            </a:r>
            <a:r>
              <a:rPr lang="vi-VN" dirty="0"/>
              <a:t> </a:t>
            </a:r>
            <a:endParaRPr lang="en-US" dirty="0"/>
          </a:p>
          <a:p>
            <a:pPr marL="171450" indent="-171450">
              <a:buFontTx/>
              <a:buChar char="-"/>
            </a:pPr>
            <a:r>
              <a:rPr lang="en-US" sz="1800" dirty="0" err="1">
                <a:effectLst/>
                <a:latin typeface="Times New Roman" panose="02020603050405020304" pitchFamily="18" charset="0"/>
                <a:ea typeface="Times New Roman" panose="02020603050405020304" pitchFamily="18" charset="0"/>
              </a:rPr>
              <a:t>mAP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a:t>
            </a:r>
            <a:r>
              <a:rPr lang="en-US" sz="1800" dirty="0">
                <a:effectLst/>
                <a:latin typeface="Times New Roman" panose="02020603050405020304" pitchFamily="18" charset="0"/>
                <a:ea typeface="Times New Roman" panose="02020603050405020304" pitchFamily="18" charset="0"/>
              </a:rPr>
              <a:t> AP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class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a:t>
            </a:r>
          </a:p>
          <a:p>
            <a:pPr marL="171450" indent="-171450">
              <a:buFontTx/>
              <a:buChar char="-"/>
            </a:pPr>
            <a:r>
              <a:rPr lang="en-US" sz="1800" dirty="0">
                <a:effectLst/>
                <a:latin typeface="Times New Roman" panose="02020603050405020304" pitchFamily="18" charset="0"/>
              </a:rPr>
              <a:t>- </a:t>
            </a:r>
            <a:r>
              <a:rPr lang="vi-VN" sz="1800" b="0" i="0" dirty="0">
                <a:solidFill>
                  <a:srgbClr val="000000"/>
                </a:solidFill>
                <a:effectLst/>
                <a:latin typeface="TimesNewRomanPSMT"/>
              </a:rPr>
              <a:t>AP viết tắt của Average Precision là phần diện tích dười đường cong của Precision</a:t>
            </a:r>
            <a:r>
              <a:rPr lang="en-US" sz="1800" b="0" i="0" dirty="0">
                <a:solidFill>
                  <a:srgbClr val="000000"/>
                </a:solidFill>
                <a:effectLst/>
                <a:latin typeface="TimesNewRomanPSMT"/>
              </a:rPr>
              <a:t> </a:t>
            </a:r>
            <a:r>
              <a:rPr lang="vi-VN" sz="1800" b="0" i="0" dirty="0">
                <a:solidFill>
                  <a:srgbClr val="000000"/>
                </a:solidFill>
                <a:effectLst/>
                <a:latin typeface="TimesNewRomanPSMT"/>
              </a:rPr>
              <a:t>Recall thay đổi theo ngưỡng.</a:t>
            </a:r>
            <a:r>
              <a:rPr lang="vi-VN" dirty="0"/>
              <a:t> </a:t>
            </a:r>
            <a:br>
              <a:rPr lang="vi-VN" dirty="0"/>
            </a:br>
            <a:br>
              <a:rPr lang="vi-VN" dirty="0"/>
            </a:br>
            <a:endParaRPr lang="en-US" dirty="0"/>
          </a:p>
        </p:txBody>
      </p:sp>
      <p:sp>
        <p:nvSpPr>
          <p:cNvPr id="4" name="Slide Number Placeholder 3"/>
          <p:cNvSpPr>
            <a:spLocks noGrp="1"/>
          </p:cNvSpPr>
          <p:nvPr>
            <p:ph type="sldNum" sz="quarter" idx="5"/>
          </p:nvPr>
        </p:nvSpPr>
        <p:spPr/>
        <p:txBody>
          <a:bodyPr/>
          <a:lstStyle/>
          <a:p>
            <a:fld id="{49C1B2D9-CC5F-4D2F-8FCF-E5A63FCB8613}" type="slidenum">
              <a:rPr lang="en-US" smtClean="0"/>
              <a:t>9</a:t>
            </a:fld>
            <a:endParaRPr lang="en-US"/>
          </a:p>
        </p:txBody>
      </p:sp>
    </p:spTree>
    <p:extLst>
      <p:ext uri="{BB962C8B-B14F-4D97-AF65-F5344CB8AC3E}">
        <p14:creationId xmlns:p14="http://schemas.microsoft.com/office/powerpoint/2010/main" val="3870544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just">
              <a:lnSpc>
                <a:spcPct val="150000"/>
              </a:lnSpc>
              <a:spcBef>
                <a:spcPts val="0"/>
              </a:spcBef>
              <a:spcAft>
                <a:spcPts val="600"/>
              </a:spcAft>
            </a:pPr>
            <a:r>
              <a:rPr lang="en-US" sz="1200" dirty="0" err="1">
                <a:effectLst/>
                <a:latin typeface="Times New Roman" panose="02020603050405020304" pitchFamily="18" charset="0"/>
                <a:ea typeface="Times New Roman" panose="02020603050405020304" pitchFamily="18" charset="0"/>
              </a:rPr>
              <a:t>Thật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vậy</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về</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độ</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chính</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xác</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thì</a:t>
            </a:r>
            <a:r>
              <a:rPr lang="en-US" sz="1200" dirty="0">
                <a:effectLst/>
                <a:latin typeface="Times New Roman" panose="02020603050405020304" pitchFamily="18" charset="0"/>
                <a:ea typeface="Times New Roman" panose="02020603050405020304" pitchFamily="18" charset="0"/>
              </a:rPr>
              <a:t> YOLO </a:t>
            </a:r>
            <a:r>
              <a:rPr lang="en-US" sz="1200" dirty="0" err="1">
                <a:effectLst/>
                <a:latin typeface="Times New Roman" panose="02020603050405020304" pitchFamily="18" charset="0"/>
                <a:ea typeface="Times New Roman" panose="02020603050405020304" pitchFamily="18" charset="0"/>
              </a:rPr>
              <a:t>có</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thể</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không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phải</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là</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thuật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toán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tốt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nhất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nhưng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nó</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là</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thuật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toán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nhanh</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nhất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trong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các</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lớp</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mô</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hình</a:t>
            </a:r>
            <a:r>
              <a:rPr lang="en-US" sz="1200" dirty="0">
                <a:effectLst/>
                <a:latin typeface="Times New Roman" panose="02020603050405020304" pitchFamily="18" charset="0"/>
                <a:ea typeface="Times New Roman" panose="02020603050405020304" pitchFamily="18" charset="0"/>
              </a:rPr>
              <a:t> object detection. </a:t>
            </a:r>
            <a:r>
              <a:rPr lang="en-US" sz="1200" dirty="0" err="1">
                <a:effectLst/>
                <a:latin typeface="Times New Roman" panose="02020603050405020304" pitchFamily="18" charset="0"/>
                <a:ea typeface="Times New Roman" panose="02020603050405020304" pitchFamily="18" charset="0"/>
              </a:rPr>
              <a:t>Nó</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có</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thể</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đạt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được</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tốc</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độ</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gần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như</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thời</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gian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thực</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mà</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độ</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chính</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xác</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không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quá</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giảm</a:t>
            </a:r>
            <a:r>
              <a:rPr lang="en-US" sz="1200" dirty="0">
                <a:effectLst/>
                <a:latin typeface="Times New Roman" panose="02020603050405020304" pitchFamily="18" charset="0"/>
                <a:ea typeface="Times New Roman" panose="02020603050405020304" pitchFamily="18" charset="0"/>
              </a:rPr>
              <a:t> so </a:t>
            </a:r>
            <a:r>
              <a:rPr lang="en-US" sz="1200" dirty="0" err="1">
                <a:effectLst/>
                <a:latin typeface="Times New Roman" panose="02020603050405020304" pitchFamily="18" charset="0"/>
                <a:ea typeface="Times New Roman" panose="02020603050405020304" pitchFamily="18" charset="0"/>
              </a:rPr>
              <a:t>với</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các</a:t>
            </a:r>
            <a:r>
              <a:rPr lang="en-US" sz="1200" dirty="0">
                <a:effectLst/>
                <a:latin typeface="Times New Roman" panose="02020603050405020304" pitchFamily="18" charset="0"/>
                <a:ea typeface="Times New Roman" panose="02020603050405020304" pitchFamily="18" charset="0"/>
              </a:rPr>
              <a:t> model </a:t>
            </a:r>
            <a:r>
              <a:rPr lang="en-US" sz="1200" dirty="0" err="1">
                <a:effectLst/>
                <a:latin typeface="Times New Roman" panose="02020603050405020304" pitchFamily="18" charset="0"/>
                <a:ea typeface="Times New Roman" panose="02020603050405020304" pitchFamily="18" charset="0"/>
              </a:rPr>
              <a:t>thuộc</a:t>
            </a:r>
            <a:r>
              <a:rPr lang="en-US" sz="1200" dirty="0">
                <a:effectLst/>
                <a:latin typeface="Times New Roman" panose="02020603050405020304" pitchFamily="18" charset="0"/>
                <a:ea typeface="Times New Roman" panose="02020603050405020304" pitchFamily="18" charset="0"/>
              </a:rPr>
              <a:t> top </a:t>
            </a:r>
            <a:r>
              <a:rPr lang="en-US" sz="1200" dirty="0" err="1">
                <a:effectLst/>
                <a:latin typeface="Times New Roman" panose="02020603050405020304" pitchFamily="18" charset="0"/>
                <a:ea typeface="Times New Roman" panose="02020603050405020304" pitchFamily="18" charset="0"/>
              </a:rPr>
              <a:t>đầu</a:t>
            </a:r>
            <a:r>
              <a:rPr lang="en-US" sz="12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600"/>
              </a:spcAft>
            </a:pPr>
            <a:r>
              <a:rPr lang="en-US" sz="1200" dirty="0">
                <a:effectLst/>
                <a:latin typeface="Times New Roman" panose="02020603050405020304" pitchFamily="18" charset="0"/>
                <a:ea typeface="Times New Roman" panose="02020603050405020304" pitchFamily="18" charset="0"/>
              </a:rPr>
              <a:t>YOLO </a:t>
            </a:r>
            <a:r>
              <a:rPr lang="en-US" sz="1200" dirty="0" err="1">
                <a:effectLst/>
                <a:latin typeface="Times New Roman" panose="02020603050405020304" pitchFamily="18" charset="0"/>
                <a:ea typeface="Times New Roman" panose="02020603050405020304" pitchFamily="18" charset="0"/>
              </a:rPr>
              <a:t>là</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thuật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toán</a:t>
            </a:r>
            <a:r>
              <a:rPr lang="en-US" sz="1200" dirty="0">
                <a:effectLst/>
                <a:latin typeface="Times New Roman" panose="02020603050405020304" pitchFamily="18" charset="0"/>
                <a:ea typeface="Times New Roman" panose="02020603050405020304" pitchFamily="18" charset="0"/>
              </a:rPr>
              <a:t> object detection </a:t>
            </a:r>
            <a:r>
              <a:rPr lang="en-US" sz="1200" dirty="0" err="1">
                <a:effectLst/>
                <a:latin typeface="Times New Roman" panose="02020603050405020304" pitchFamily="18" charset="0"/>
                <a:ea typeface="Times New Roman" panose="02020603050405020304" pitchFamily="18" charset="0"/>
              </a:rPr>
              <a:t>nên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mục</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tiêu</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của</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mô</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hình</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không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chỉ</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là</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dự</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báo</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nhãn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cho</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vật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thể</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như</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các</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bài</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toán</a:t>
            </a:r>
            <a:r>
              <a:rPr lang="en-US" sz="1200" dirty="0">
                <a:effectLst/>
                <a:latin typeface="Times New Roman" panose="02020603050405020304" pitchFamily="18" charset="0"/>
                <a:ea typeface="Times New Roman" panose="02020603050405020304" pitchFamily="18" charset="0"/>
              </a:rPr>
              <a:t> classification </a:t>
            </a:r>
            <a:r>
              <a:rPr lang="en-US" sz="1200" dirty="0" err="1">
                <a:effectLst/>
                <a:latin typeface="Times New Roman" panose="02020603050405020304" pitchFamily="18" charset="0"/>
                <a:ea typeface="Times New Roman" panose="02020603050405020304" pitchFamily="18" charset="0"/>
              </a:rPr>
              <a:t>mà</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nó</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còn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xác</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định</a:t>
            </a:r>
            <a:r>
              <a:rPr lang="en-US" sz="1200" dirty="0">
                <a:effectLst/>
                <a:latin typeface="Times New Roman" panose="02020603050405020304" pitchFamily="18" charset="0"/>
                <a:ea typeface="Times New Roman" panose="02020603050405020304" pitchFamily="18" charset="0"/>
              </a:rPr>
              <a:t> location </a:t>
            </a:r>
            <a:r>
              <a:rPr lang="en-US" sz="1200" dirty="0" err="1">
                <a:effectLst/>
                <a:latin typeface="Times New Roman" panose="02020603050405020304" pitchFamily="18" charset="0"/>
                <a:ea typeface="Times New Roman" panose="02020603050405020304" pitchFamily="18" charset="0"/>
              </a:rPr>
              <a:t>của</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vật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thể</a:t>
            </a:r>
            <a:r>
              <a:rPr lang="en-US" sz="1200" dirty="0">
                <a:effectLst/>
                <a:latin typeface="Times New Roman" panose="02020603050405020304" pitchFamily="18" charset="0"/>
                <a:ea typeface="Times New Roman" panose="02020603050405020304" pitchFamily="18" charset="0"/>
              </a:rPr>
              <a:t>. Do </a:t>
            </a:r>
            <a:r>
              <a:rPr lang="en-US" sz="1200" dirty="0" err="1">
                <a:effectLst/>
                <a:latin typeface="Times New Roman" panose="02020603050405020304" pitchFamily="18" charset="0"/>
                <a:ea typeface="Times New Roman" panose="02020603050405020304" pitchFamily="18" charset="0"/>
              </a:rPr>
              <a:t>đó</a:t>
            </a:r>
            <a:r>
              <a:rPr lang="en-US" sz="1200" dirty="0">
                <a:effectLst/>
                <a:latin typeface="Times New Roman" panose="02020603050405020304" pitchFamily="18" charset="0"/>
                <a:ea typeface="Times New Roman" panose="02020603050405020304" pitchFamily="18" charset="0"/>
              </a:rPr>
              <a:t> YOLO </a:t>
            </a:r>
            <a:r>
              <a:rPr lang="en-US" sz="1200" dirty="0" err="1">
                <a:effectLst/>
                <a:latin typeface="Times New Roman" panose="02020603050405020304" pitchFamily="18" charset="0"/>
                <a:ea typeface="Times New Roman" panose="02020603050405020304" pitchFamily="18" charset="0"/>
              </a:rPr>
              <a:t>có</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thể</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phát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hiện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được</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nhiều</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vật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thể</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có</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nhãn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khác</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nhau</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trong</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một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bức</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ảnh</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thay</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vì</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chỉ</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phân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loại</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duy</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nhất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một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nhãn</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cho</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một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bức</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ảnh</a:t>
            </a:r>
            <a:r>
              <a:rPr lang="en-US" sz="1200" dirty="0">
                <a:effectLst/>
                <a:latin typeface="Times New Roman" panose="02020603050405020304" pitchFamily="18" charset="0"/>
                <a:ea typeface="Times New Roman" panose="02020603050405020304" pitchFamily="18" charset="0"/>
              </a:rPr>
              <a:t>.</a:t>
            </a:r>
          </a:p>
          <a:p>
            <a:pPr marL="171450" indent="-171450">
              <a:buFontTx/>
              <a:buChar char="-"/>
            </a:pPr>
            <a:br>
              <a:rPr lang="vi-VN" dirty="0"/>
            </a:br>
            <a:br>
              <a:rPr lang="vi-VN" dirty="0"/>
            </a:br>
            <a:endParaRPr lang="en-US" dirty="0"/>
          </a:p>
        </p:txBody>
      </p:sp>
      <p:sp>
        <p:nvSpPr>
          <p:cNvPr id="4" name="Slide Number Placeholder 3"/>
          <p:cNvSpPr>
            <a:spLocks noGrp="1"/>
          </p:cNvSpPr>
          <p:nvPr>
            <p:ph type="sldNum" sz="quarter" idx="5"/>
          </p:nvPr>
        </p:nvSpPr>
        <p:spPr/>
        <p:txBody>
          <a:bodyPr/>
          <a:lstStyle/>
          <a:p>
            <a:fld id="{49C1B2D9-CC5F-4D2F-8FCF-E5A63FCB8613}" type="slidenum">
              <a:rPr lang="en-US" smtClean="0"/>
              <a:t>10</a:t>
            </a:fld>
            <a:endParaRPr lang="en-US"/>
          </a:p>
        </p:txBody>
      </p:sp>
    </p:spTree>
    <p:extLst>
      <p:ext uri="{BB962C8B-B14F-4D97-AF65-F5344CB8AC3E}">
        <p14:creationId xmlns:p14="http://schemas.microsoft.com/office/powerpoint/2010/main" val="160134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333333"/>
                </a:solidFill>
                <a:effectLst/>
                <a:latin typeface="Helvetica Neue"/>
              </a:rPr>
              <a:t>Chúng ta có thể phân biệt giữa ba nhiệm vụ thị giác máy tính cơ bản trên thông qua input và output của chúng như sau:</a:t>
            </a:r>
          </a:p>
          <a:p>
            <a:pPr algn="l">
              <a:buFont typeface="Arial" panose="020B0604020202020204" pitchFamily="34" charset="0"/>
              <a:buChar char="•"/>
            </a:pPr>
            <a:r>
              <a:rPr lang="vi-VN" b="1" i="0" dirty="0">
                <a:solidFill>
                  <a:srgbClr val="333333"/>
                </a:solidFill>
                <a:effectLst/>
                <a:latin typeface="Helvetica Neue"/>
              </a:rPr>
              <a:t>Phân loại hình ảnh</a:t>
            </a:r>
            <a:r>
              <a:rPr lang="vi-VN" b="0" i="0" dirty="0">
                <a:solidFill>
                  <a:srgbClr val="333333"/>
                </a:solidFill>
                <a:effectLst/>
                <a:latin typeface="Helvetica Neue"/>
              </a:rPr>
              <a:t>: Dự đoán nhãn của một đối tượng trong một hình ảnh.</a:t>
            </a:r>
          </a:p>
          <a:p>
            <a:pPr marL="742950" lvl="1" indent="-285750" algn="l">
              <a:buFont typeface="Arial" panose="020B0604020202020204" pitchFamily="34" charset="0"/>
              <a:buChar char="•"/>
            </a:pPr>
            <a:r>
              <a:rPr lang="vi-VN" b="0" i="0" dirty="0">
                <a:solidFill>
                  <a:srgbClr val="333333"/>
                </a:solidFill>
                <a:effectLst/>
                <a:latin typeface="Helvetica Neue"/>
              </a:rPr>
              <a:t>Input: Một hình ảnh với một đối tượng, chẳng hạn như một bức ảnh.</a:t>
            </a:r>
          </a:p>
          <a:p>
            <a:pPr marL="742950" lvl="1" indent="-285750" algn="l">
              <a:buFont typeface="Arial" panose="020B0604020202020204" pitchFamily="34" charset="0"/>
              <a:buChar char="•"/>
            </a:pPr>
            <a:r>
              <a:rPr lang="vi-VN" b="0" i="0" dirty="0">
                <a:solidFill>
                  <a:srgbClr val="333333"/>
                </a:solidFill>
                <a:effectLst/>
                <a:latin typeface="Helvetica Neue"/>
              </a:rPr>
              <a:t>Output: Nhãn lớp (ví dụ: một hoặc nhiều số nguyên được ánh xạ tới nhãn lớp).</a:t>
            </a:r>
          </a:p>
          <a:p>
            <a:pPr algn="l">
              <a:buFont typeface="Arial" panose="020B0604020202020204" pitchFamily="34" charset="0"/>
              <a:buChar char="•"/>
            </a:pPr>
            <a:r>
              <a:rPr lang="vi-VN" b="1" i="0" dirty="0">
                <a:solidFill>
                  <a:srgbClr val="333333"/>
                </a:solidFill>
                <a:effectLst/>
                <a:latin typeface="Helvetica Neue"/>
              </a:rPr>
              <a:t>Định vị đối tượng</a:t>
            </a:r>
            <a:r>
              <a:rPr lang="vi-VN" b="0" i="0" dirty="0">
                <a:solidFill>
                  <a:srgbClr val="333333"/>
                </a:solidFill>
                <a:effectLst/>
                <a:latin typeface="Helvetica Neue"/>
              </a:rPr>
              <a:t>: Xác định vị trí hiện diện của các đối tượng trong ảnh và cho biết vị trí của chúng bằng bounding box.</a:t>
            </a:r>
          </a:p>
          <a:p>
            <a:pPr marL="742950" lvl="1" indent="-285750" algn="l">
              <a:buFont typeface="Arial" panose="020B0604020202020204" pitchFamily="34" charset="0"/>
              <a:buChar char="•"/>
            </a:pPr>
            <a:r>
              <a:rPr lang="vi-VN" b="0" i="0" dirty="0">
                <a:solidFill>
                  <a:srgbClr val="333333"/>
                </a:solidFill>
                <a:effectLst/>
                <a:latin typeface="Helvetica Neue"/>
              </a:rPr>
              <a:t>Input: Một hình ảnh có một hoặc nhiều đối tượng, chẳng hạn như một bức ảnh.</a:t>
            </a:r>
          </a:p>
          <a:p>
            <a:pPr marL="742950" lvl="1" indent="-285750" algn="l">
              <a:buFont typeface="Arial" panose="020B0604020202020204" pitchFamily="34" charset="0"/>
              <a:buChar char="•"/>
            </a:pPr>
            <a:r>
              <a:rPr lang="vi-VN" b="0" i="0" dirty="0">
                <a:solidFill>
                  <a:srgbClr val="333333"/>
                </a:solidFill>
                <a:effectLst/>
                <a:latin typeface="Helvetica Neue"/>
              </a:rPr>
              <a:t>Output: Một hoặc nhiều bounding box được xác định bởi tọa độ tâm, chiều rộng và chiều cao.</a:t>
            </a:r>
          </a:p>
          <a:p>
            <a:pPr algn="l">
              <a:buFont typeface="Arial" panose="020B0604020202020204" pitchFamily="34" charset="0"/>
              <a:buChar char="•"/>
            </a:pPr>
            <a:r>
              <a:rPr lang="vi-VN" b="1" i="0" dirty="0">
                <a:solidFill>
                  <a:srgbClr val="333333"/>
                </a:solidFill>
                <a:effectLst/>
                <a:latin typeface="Helvetica Neue"/>
              </a:rPr>
              <a:t>Phát hiện đối tượng</a:t>
            </a:r>
            <a:r>
              <a:rPr lang="vi-VN" b="0" i="0" dirty="0">
                <a:solidFill>
                  <a:srgbClr val="333333"/>
                </a:solidFill>
                <a:effectLst/>
                <a:latin typeface="Helvetica Neue"/>
              </a:rPr>
              <a:t>: Xác định vị trí hiện diện của các đối tượng trong bounding box và nhãn của các đối tượng nằm trong một hình ảnh.</a:t>
            </a:r>
          </a:p>
          <a:p>
            <a:pPr marL="742950" lvl="1" indent="-285750" algn="l">
              <a:buFont typeface="Arial" panose="020B0604020202020204" pitchFamily="34" charset="0"/>
              <a:buChar char="•"/>
            </a:pPr>
            <a:r>
              <a:rPr lang="vi-VN" b="0" i="0" dirty="0">
                <a:solidFill>
                  <a:srgbClr val="333333"/>
                </a:solidFill>
                <a:effectLst/>
                <a:latin typeface="Helvetica Neue"/>
              </a:rPr>
              <a:t>Input: Một hình ảnh có một hoặc nhiều đối tượng, chẳng hạn như một bức ảnh.</a:t>
            </a:r>
          </a:p>
          <a:p>
            <a:pPr marL="742950" lvl="1" indent="-285750" algn="l">
              <a:buFont typeface="Arial" panose="020B0604020202020204" pitchFamily="34" charset="0"/>
              <a:buChar char="•"/>
            </a:pPr>
            <a:r>
              <a:rPr lang="vi-VN" b="0" i="0" dirty="0">
                <a:solidFill>
                  <a:srgbClr val="333333"/>
                </a:solidFill>
                <a:effectLst/>
                <a:latin typeface="Helvetica Neue"/>
              </a:rPr>
              <a:t>Output: Một hoặc nhiều bounding box và nhãn cho mỗi bounding box.</a:t>
            </a:r>
          </a:p>
          <a:p>
            <a:pPr marL="171450" indent="-171450">
              <a:buFontTx/>
              <a:buChar char="-"/>
            </a:pPr>
            <a:br>
              <a:rPr lang="vi-VN" dirty="0"/>
            </a:br>
            <a:br>
              <a:rPr lang="vi-VN" dirty="0"/>
            </a:br>
            <a:endParaRPr lang="en-US" dirty="0"/>
          </a:p>
        </p:txBody>
      </p:sp>
      <p:sp>
        <p:nvSpPr>
          <p:cNvPr id="4" name="Slide Number Placeholder 3"/>
          <p:cNvSpPr>
            <a:spLocks noGrp="1"/>
          </p:cNvSpPr>
          <p:nvPr>
            <p:ph type="sldNum" sz="quarter" idx="5"/>
          </p:nvPr>
        </p:nvSpPr>
        <p:spPr/>
        <p:txBody>
          <a:bodyPr/>
          <a:lstStyle/>
          <a:p>
            <a:fld id="{49C1B2D9-CC5F-4D2F-8FCF-E5A63FCB8613}" type="slidenum">
              <a:rPr lang="en-US" smtClean="0"/>
              <a:t>11</a:t>
            </a:fld>
            <a:endParaRPr lang="en-US"/>
          </a:p>
        </p:txBody>
      </p:sp>
    </p:spTree>
    <p:extLst>
      <p:ext uri="{BB962C8B-B14F-4D97-AF65-F5344CB8AC3E}">
        <p14:creationId xmlns:p14="http://schemas.microsoft.com/office/powerpoint/2010/main" val="1552901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40247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7042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918381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650868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9419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2803602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316963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76927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468168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61265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0A7B94-B9CC-4B63-B0A0-7E7AC2BF170E}"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97900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0A7B94-B9CC-4B63-B0A0-7E7AC2BF170E}" type="datetimeFigureOut">
              <a:rPr lang="en-US" smtClean="0"/>
              <a:t>6/26/2022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63773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0A7B94-B9CC-4B63-B0A0-7E7AC2BF170E}" type="datetimeFigureOut">
              <a:rPr lang="en-US" smtClean="0"/>
              <a:t>6/26/2022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90804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A7B94-B9CC-4B63-B0A0-7E7AC2BF170E}" type="datetimeFigureOut">
              <a:rPr lang="en-US" smtClean="0"/>
              <a:t>6/26/2022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94560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0A7B94-B9CC-4B63-B0A0-7E7AC2BF170E}"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406411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0A7B94-B9CC-4B63-B0A0-7E7AC2BF170E}"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23278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0A7B94-B9CC-4B63-B0A0-7E7AC2BF170E}" type="datetimeFigureOut">
              <a:rPr lang="en-US" smtClean="0"/>
              <a:t>6/26/2022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0B1DDA-FE8F-4C12-926F-30C024DA6B23}" type="slidenum">
              <a:rPr lang="en-US" smtClean="0"/>
              <a:t>‹#›</a:t>
            </a:fld>
            <a:endParaRPr lang="en-US"/>
          </a:p>
        </p:txBody>
      </p:sp>
    </p:spTree>
    <p:extLst>
      <p:ext uri="{BB962C8B-B14F-4D97-AF65-F5344CB8AC3E}">
        <p14:creationId xmlns:p14="http://schemas.microsoft.com/office/powerpoint/2010/main" val="3233141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B70EC0-73F7-4642-A343-D18A68F60940}"/>
              </a:ext>
            </a:extLst>
          </p:cNvPr>
          <p:cNvSpPr>
            <a:spLocks noGrp="1"/>
          </p:cNvSpPr>
          <p:nvPr>
            <p:ph type="ctrTitle"/>
          </p:nvPr>
        </p:nvSpPr>
        <p:spPr>
          <a:xfrm>
            <a:off x="354343" y="1680375"/>
            <a:ext cx="9399258" cy="2574384"/>
          </a:xfrm>
        </p:spPr>
        <p:txBody>
          <a:bodyPr/>
          <a:lstStyle/>
          <a:p>
            <a:pPr algn="ctr"/>
            <a:r>
              <a:rPr lang="en-US" sz="5000" dirty="0">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ĐỀ TÀI: </a:t>
            </a:r>
            <a:r>
              <a:rPr lang="vi-VN" sz="3200" b="1" dirty="0">
                <a:solidFill>
                  <a:schemeClr val="tx1"/>
                </a:solidFill>
                <a:latin typeface="Times New Roman" panose="02020603050405020304" pitchFamily="18" charset="0"/>
                <a:cs typeface="Times New Roman" panose="02020603050405020304" pitchFamily="18" charset="0"/>
              </a:rPr>
              <a:t> </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NGHIÊN CỨU </a:t>
            </a:r>
            <a:r>
              <a:rPr lang="vi-VN" sz="3200" dirty="0">
                <a:solidFill>
                  <a:schemeClr val="tx1"/>
                </a:solidFill>
                <a:latin typeface="Times New Roman" panose="02020603050405020304" pitchFamily="18" charset="0"/>
                <a:cs typeface="Times New Roman" panose="02020603050405020304" pitchFamily="18" charset="0"/>
              </a:rPr>
              <a:t>XÂY DỰNG </a:t>
            </a:r>
            <a:r>
              <a:rPr lang="en-US" sz="3200" dirty="0">
                <a:solidFill>
                  <a:schemeClr val="tx1"/>
                </a:solidFill>
                <a:latin typeface="Times New Roman" panose="02020603050405020304" pitchFamily="18" charset="0"/>
                <a:cs typeface="Times New Roman" panose="02020603050405020304" pitchFamily="18" charset="0"/>
              </a:rPr>
              <a:t>MÔ HÌNH XỬ LÝ ẢNH NHẬN DIỆN BIỂN BÁO GIAO THÔNG</a:t>
            </a:r>
            <a:endParaRPr lang="vi-VN" sz="4000"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022EE0D-F47F-4DAA-A384-42446960DF41}"/>
              </a:ext>
            </a:extLst>
          </p:cNvPr>
          <p:cNvSpPr txBox="1"/>
          <p:nvPr/>
        </p:nvSpPr>
        <p:spPr>
          <a:xfrm>
            <a:off x="756355" y="4628330"/>
            <a:ext cx="8726311"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Lê Minh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MSSV: 5951071096</a:t>
            </a:r>
          </a:p>
          <a:p>
            <a:r>
              <a:rPr lang="vi-VN" sz="2400" dirty="0">
                <a:latin typeface="Times New Roman" panose="02020603050405020304" pitchFamily="18" charset="0"/>
                <a:cs typeface="Times New Roman" panose="02020603050405020304" pitchFamily="18" charset="0"/>
              </a:rPr>
              <a:t>Giảng viên hướng dẫn: </a:t>
            </a:r>
            <a:r>
              <a:rPr lang="en-US" sz="2400" dirty="0" err="1">
                <a:latin typeface="Times New Roman" panose="02020603050405020304" pitchFamily="18" charset="0"/>
                <a:cs typeface="Times New Roman" panose="02020603050405020304" pitchFamily="18" charset="0"/>
              </a:rPr>
              <a:t>Trần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Dung</a:t>
            </a:r>
            <a:endParaRPr lang="vi-V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F8CF8A5-53BF-486F-B593-75E0F9E99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65" y="258153"/>
            <a:ext cx="8088889" cy="1422222"/>
          </a:xfrm>
          <a:prstGeom prst="rect">
            <a:avLst/>
          </a:prstGeom>
        </p:spPr>
      </p:pic>
    </p:spTree>
    <p:extLst>
      <p:ext uri="{BB962C8B-B14F-4D97-AF65-F5344CB8AC3E}">
        <p14:creationId xmlns:p14="http://schemas.microsoft.com/office/powerpoint/2010/main" val="1451573999"/>
      </p:ext>
    </p:extLst>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tx1"/>
                </a:solidFill>
                <a:latin typeface="Times New Roman" panose="02020603050405020304" pitchFamily="18" charset="0"/>
                <a:cs typeface="Times New Roman" panose="02020603050405020304" pitchFamily="18" charset="0"/>
              </a:rPr>
              <a:t>Phần</a:t>
            </a:r>
            <a:r>
              <a:rPr lang="en-US" sz="4000" dirty="0">
                <a:solidFill>
                  <a:schemeClr val="tx1"/>
                </a:solidFill>
                <a:latin typeface="Times New Roman" panose="02020603050405020304" pitchFamily="18" charset="0"/>
                <a:cs typeface="Times New Roman" panose="02020603050405020304" pitchFamily="18" charset="0"/>
              </a:rPr>
              <a:t> 4:</a:t>
            </a:r>
          </a:p>
          <a:p>
            <a:r>
              <a:rPr lang="en-US" sz="4000" dirty="0" err="1">
                <a:solidFill>
                  <a:schemeClr val="tx1"/>
                </a:solidFill>
                <a:latin typeface="Times New Roman" panose="02020603050405020304" pitchFamily="18" charset="0"/>
                <a:cs typeface="Times New Roman" panose="02020603050405020304" pitchFamily="18" charset="0"/>
              </a:rPr>
              <a:t>Thuật</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toán</a:t>
            </a:r>
            <a:r>
              <a:rPr lang="en-US" sz="4000" dirty="0">
                <a:solidFill>
                  <a:schemeClr val="tx1"/>
                </a:solidFill>
                <a:latin typeface="Times New Roman" panose="02020603050405020304" pitchFamily="18" charset="0"/>
                <a:cs typeface="Times New Roman" panose="02020603050405020304" pitchFamily="18" charset="0"/>
              </a:rPr>
              <a:t> YOLOv5</a:t>
            </a: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B67415DA-B4E2-3B6F-6A72-0B9118F46909}"/>
              </a:ext>
            </a:extLst>
          </p:cNvPr>
          <p:cNvSpPr txBox="1"/>
          <p:nvPr/>
        </p:nvSpPr>
        <p:spPr>
          <a:xfrm>
            <a:off x="589547" y="1900988"/>
            <a:ext cx="8674769" cy="567847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4.1 </a:t>
            </a:r>
            <a:r>
              <a:rPr lang="en-US" sz="3000" dirty="0" err="1">
                <a:latin typeface="Times New Roman" panose="02020603050405020304" pitchFamily="18" charset="0"/>
                <a:cs typeface="Times New Roman" panose="02020603050405020304" pitchFamily="18" charset="0"/>
              </a:rPr>
              <a:t>Giới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YOLO</a:t>
            </a:r>
          </a:p>
          <a:p>
            <a:pPr marL="0" marR="0" indent="457200" algn="just">
              <a:lnSpc>
                <a:spcPct val="150000"/>
              </a:lnSpc>
              <a:spcBef>
                <a:spcPts val="0"/>
              </a:spcBef>
              <a:spcAft>
                <a:spcPts val="600"/>
              </a:spcAft>
            </a:pPr>
            <a:r>
              <a:rPr lang="en-US" sz="2400" dirty="0">
                <a:effectLst/>
                <a:latin typeface="Times New Roman" panose="02020603050405020304" pitchFamily="18" charset="0"/>
                <a:ea typeface="Times New Roman" panose="02020603050405020304" pitchFamily="18" charset="0"/>
              </a:rPr>
              <a:t>YOLO </a:t>
            </a:r>
            <a:r>
              <a:rPr lang="en-US" sz="2400" dirty="0" err="1">
                <a:effectLst/>
                <a:latin typeface="Times New Roman" panose="02020603050405020304" pitchFamily="18" charset="0"/>
                <a:ea typeface="Times New Roman" panose="02020603050405020304" pitchFamily="18" charset="0"/>
              </a:rPr>
              <a:t>trong</a:t>
            </a:r>
            <a:r>
              <a:rPr lang="en-US" sz="2400" dirty="0">
                <a:effectLst/>
                <a:latin typeface="Times New Roman" panose="02020603050405020304" pitchFamily="18" charset="0"/>
                <a:ea typeface="Times New Roman" panose="02020603050405020304" pitchFamily="18" charset="0"/>
              </a:rPr>
              <a:t> object detection </a:t>
            </a:r>
            <a:r>
              <a:rPr lang="en-US" sz="2400" dirty="0" err="1">
                <a:effectLst/>
                <a:latin typeface="Times New Roman" panose="02020603050405020304" pitchFamily="18" charset="0"/>
                <a:ea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nghĩa</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là</a:t>
            </a:r>
            <a:r>
              <a:rPr lang="en-US" sz="2400" dirty="0">
                <a:effectLst/>
                <a:latin typeface="Times New Roman" panose="02020603050405020304" pitchFamily="18" charset="0"/>
                <a:ea typeface="Times New Roman" panose="02020603050405020304" pitchFamily="18" charset="0"/>
              </a:rPr>
              <a:t> “You only look once”. </a:t>
            </a:r>
            <a:r>
              <a:rPr lang="en-US" sz="2400" dirty="0" err="1">
                <a:effectLst/>
                <a:latin typeface="Times New Roman" panose="02020603050405020304" pitchFamily="18" charset="0"/>
                <a:ea typeface="Times New Roman" panose="02020603050405020304" pitchFamily="18" charset="0"/>
              </a:rPr>
              <a:t>Tức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là</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chúng</a:t>
            </a:r>
            <a:r>
              <a:rPr lang="en-US" sz="2400" dirty="0">
                <a:effectLst/>
                <a:latin typeface="Times New Roman" panose="02020603050405020304" pitchFamily="18" charset="0"/>
                <a:ea typeface="Times New Roman" panose="02020603050405020304" pitchFamily="18" charset="0"/>
              </a:rPr>
              <a:t> ta </a:t>
            </a:r>
            <a:r>
              <a:rPr lang="en-US" sz="2400" dirty="0" err="1">
                <a:effectLst/>
                <a:latin typeface="Times New Roman" panose="02020603050405020304" pitchFamily="18" charset="0"/>
                <a:ea typeface="Times New Roman" panose="02020603050405020304" pitchFamily="18" charset="0"/>
              </a:rPr>
              <a:t>chỉ</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cần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nhìn</a:t>
            </a:r>
            <a:r>
              <a:rPr lang="en-US" sz="2400" dirty="0">
                <a:effectLst/>
                <a:latin typeface="Times New Roman" panose="02020603050405020304" pitchFamily="18" charset="0"/>
                <a:ea typeface="Times New Roman" panose="02020603050405020304" pitchFamily="18" charset="0"/>
              </a:rPr>
              <a:t> 1 </a:t>
            </a:r>
            <a:r>
              <a:rPr lang="en-US" sz="2400" dirty="0" err="1">
                <a:effectLst/>
                <a:latin typeface="Times New Roman" panose="02020603050405020304" pitchFamily="18" charset="0"/>
                <a:ea typeface="Times New Roman" panose="02020603050405020304" pitchFamily="18" charset="0"/>
              </a:rPr>
              <a:t>lần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là</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phát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hiện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ra</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vật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rPr>
              <a:t>.</a:t>
            </a:r>
          </a:p>
          <a:p>
            <a:pPr indent="457200" algn="just">
              <a:lnSpc>
                <a:spcPct val="150000"/>
              </a:lnSpc>
              <a:spcAft>
                <a:spcPts val="600"/>
              </a:spcAft>
            </a:pPr>
            <a:r>
              <a:rPr lang="en-US" sz="2400" dirty="0">
                <a:effectLst/>
                <a:latin typeface="Times New Roman" panose="02020603050405020304" pitchFamily="18" charset="0"/>
                <a:ea typeface="Times New Roman" panose="02020603050405020304" pitchFamily="18" charset="0"/>
              </a:rPr>
              <a:t>YOLO </a:t>
            </a:r>
            <a:r>
              <a:rPr lang="en-US" sz="2400" dirty="0" err="1">
                <a:effectLst/>
                <a:latin typeface="Times New Roman" panose="02020603050405020304" pitchFamily="18" charset="0"/>
                <a:ea typeface="Times New Roman" panose="02020603050405020304" pitchFamily="18" charset="0"/>
              </a:rPr>
              <a:t>là</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thuật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toán</a:t>
            </a:r>
            <a:r>
              <a:rPr lang="en-US" sz="2400" dirty="0">
                <a:effectLst/>
                <a:latin typeface="Times New Roman" panose="02020603050405020304" pitchFamily="18" charset="0"/>
                <a:ea typeface="Times New Roman" panose="02020603050405020304" pitchFamily="18" charset="0"/>
              </a:rPr>
              <a:t> object detection </a:t>
            </a:r>
            <a:r>
              <a:rPr lang="en-US" sz="2400" dirty="0" err="1">
                <a:effectLst/>
                <a:latin typeface="Times New Roman" panose="02020603050405020304" pitchFamily="18" charset="0"/>
                <a:ea typeface="Times New Roman" panose="02020603050405020304" pitchFamily="18" charset="0"/>
              </a:rPr>
              <a:t>nên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mục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tiêu</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mô</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hình</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không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chỉ</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là</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dự</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báo</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nhãn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cho</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vật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như</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bài</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toán</a:t>
            </a:r>
            <a:r>
              <a:rPr lang="en-US" sz="2400" dirty="0">
                <a:effectLst/>
                <a:latin typeface="Times New Roman" panose="02020603050405020304" pitchFamily="18" charset="0"/>
                <a:ea typeface="Times New Roman" panose="02020603050405020304" pitchFamily="18" charset="0"/>
              </a:rPr>
              <a:t> classification </a:t>
            </a:r>
            <a:r>
              <a:rPr lang="en-US" sz="2400" dirty="0" err="1">
                <a:effectLst/>
                <a:latin typeface="Times New Roman" panose="02020603050405020304" pitchFamily="18" charset="0"/>
                <a:ea typeface="Times New Roman" panose="02020603050405020304" pitchFamily="18" charset="0"/>
              </a:rPr>
              <a:t>mà</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nó</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còn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xác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định</a:t>
            </a:r>
            <a:r>
              <a:rPr lang="en-US" sz="2400" dirty="0">
                <a:effectLst/>
                <a:latin typeface="Times New Roman" panose="02020603050405020304" pitchFamily="18" charset="0"/>
                <a:ea typeface="Times New Roman" panose="02020603050405020304" pitchFamily="18" charset="0"/>
              </a:rPr>
              <a:t> location </a:t>
            </a:r>
            <a:r>
              <a:rPr lang="en-US" sz="2400" dirty="0" err="1">
                <a:effectLst/>
                <a:latin typeface="Times New Roman" panose="02020603050405020304" pitchFamily="18" charset="0"/>
                <a:ea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vật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rPr>
              <a:t>. Do </a:t>
            </a:r>
            <a:r>
              <a:rPr lang="en-US" sz="2400" dirty="0" err="1">
                <a:effectLst/>
                <a:latin typeface="Times New Roman" panose="02020603050405020304" pitchFamily="18" charset="0"/>
                <a:ea typeface="Times New Roman" panose="02020603050405020304" pitchFamily="18" charset="0"/>
              </a:rPr>
              <a:t>đó</a:t>
            </a:r>
            <a:r>
              <a:rPr lang="en-US" sz="2400" dirty="0">
                <a:effectLst/>
                <a:latin typeface="Times New Roman" panose="02020603050405020304" pitchFamily="18" charset="0"/>
                <a:ea typeface="Times New Roman" panose="02020603050405020304" pitchFamily="18" charset="0"/>
              </a:rPr>
              <a:t> YOLO </a:t>
            </a:r>
            <a:r>
              <a:rPr lang="en-US" sz="2400" dirty="0" err="1">
                <a:effectLst/>
                <a:latin typeface="Times New Roman" panose="02020603050405020304" pitchFamily="18" charset="0"/>
                <a:ea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phát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hiện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được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nhiều</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vật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nhãn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khác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nhau</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trong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một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bức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ảnh</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thay</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vì</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chỉ</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phân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loại</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duy</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nhất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một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nhãn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cho</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một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bức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ảnh</a:t>
            </a:r>
            <a:r>
              <a:rPr lang="en-US" sz="2400" dirty="0">
                <a:effectLst/>
                <a:latin typeface="Times New Roman" panose="02020603050405020304" pitchFamily="18" charset="0"/>
                <a:ea typeface="Times New Roman" panose="02020603050405020304" pitchFamily="18" charset="0"/>
              </a:rPr>
              <a:t>.</a:t>
            </a:r>
          </a:p>
          <a:p>
            <a:pPr marL="0" marR="0" indent="457200" algn="just">
              <a:lnSpc>
                <a:spcPct val="150000"/>
              </a:lnSpc>
              <a:spcBef>
                <a:spcPts val="0"/>
              </a:spcBef>
              <a:spcAft>
                <a:spcPts val="600"/>
              </a:spcAft>
            </a:pPr>
            <a:endParaRPr lang="en-US" sz="2400" dirty="0">
              <a:effectLst/>
              <a:latin typeface="Times New Roman" panose="02020603050405020304" pitchFamily="18" charset="0"/>
              <a:ea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219612"/>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tx1"/>
                </a:solidFill>
                <a:latin typeface="Times New Roman" panose="02020603050405020304" pitchFamily="18" charset="0"/>
                <a:cs typeface="Times New Roman" panose="02020603050405020304" pitchFamily="18" charset="0"/>
              </a:rPr>
              <a:t>Phần</a:t>
            </a:r>
            <a:r>
              <a:rPr lang="en-US" sz="4000" dirty="0">
                <a:solidFill>
                  <a:schemeClr val="tx1"/>
                </a:solidFill>
                <a:latin typeface="Times New Roman" panose="02020603050405020304" pitchFamily="18" charset="0"/>
                <a:cs typeface="Times New Roman" panose="02020603050405020304" pitchFamily="18" charset="0"/>
              </a:rPr>
              <a:t> 4:</a:t>
            </a:r>
          </a:p>
          <a:p>
            <a:r>
              <a:rPr lang="en-US" sz="4000" dirty="0" err="1">
                <a:solidFill>
                  <a:schemeClr val="tx1"/>
                </a:solidFill>
                <a:latin typeface="Times New Roman" panose="02020603050405020304" pitchFamily="18" charset="0"/>
                <a:cs typeface="Times New Roman" panose="02020603050405020304" pitchFamily="18" charset="0"/>
              </a:rPr>
              <a:t>Thuật</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toán</a:t>
            </a:r>
            <a:r>
              <a:rPr lang="en-US" sz="4000" dirty="0">
                <a:solidFill>
                  <a:schemeClr val="tx1"/>
                </a:solidFill>
                <a:latin typeface="Times New Roman" panose="02020603050405020304" pitchFamily="18" charset="0"/>
                <a:cs typeface="Times New Roman" panose="02020603050405020304" pitchFamily="18" charset="0"/>
              </a:rPr>
              <a:t> YOLOv5</a:t>
            </a: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B67415DA-B4E2-3B6F-6A72-0B9118F46909}"/>
              </a:ext>
            </a:extLst>
          </p:cNvPr>
          <p:cNvSpPr txBox="1"/>
          <p:nvPr/>
        </p:nvSpPr>
        <p:spPr>
          <a:xfrm>
            <a:off x="589547" y="1900988"/>
            <a:ext cx="8674769" cy="397031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4.2 Object detection</a:t>
            </a:r>
          </a:p>
          <a:p>
            <a:pPr algn="l"/>
            <a:r>
              <a:rPr lang="en-US" sz="2400" b="0" i="0" dirty="0">
                <a:solidFill>
                  <a:srgbClr val="333333"/>
                </a:solidFill>
                <a:effectLst/>
                <a:latin typeface="Times New Roman" panose="02020603050405020304" pitchFamily="18" charset="0"/>
                <a:cs typeface="Times New Roman" panose="02020603050405020304" pitchFamily="18" charset="0"/>
              </a:rPr>
              <a:t>	</a:t>
            </a:r>
            <a:r>
              <a:rPr lang="vi-VN" sz="2400" b="0" i="0" dirty="0">
                <a:solidFill>
                  <a:srgbClr val="333333"/>
                </a:solidFill>
                <a:effectLst/>
                <a:latin typeface="Times New Roman" panose="02020603050405020304" pitchFamily="18" charset="0"/>
                <a:cs typeface="Times New Roman" panose="02020603050405020304" pitchFamily="18" charset="0"/>
              </a:rPr>
              <a:t>Nhận dạng đối tượng là một thuật ngữ chung để mô tả một tập hợp các nhiệm vụ thị giác máy tính có liên quan liên quan đến việc xác định các đối tượng trong ảnh kỹ thuật số.</a:t>
            </a:r>
          </a:p>
          <a:p>
            <a:pPr algn="l"/>
            <a:r>
              <a:rPr lang="en-US" sz="2400" b="0" i="0" dirty="0">
                <a:solidFill>
                  <a:srgbClr val="333333"/>
                </a:solidFill>
                <a:effectLst/>
                <a:latin typeface="Times New Roman" panose="02020603050405020304" pitchFamily="18" charset="0"/>
                <a:cs typeface="Times New Roman" panose="02020603050405020304" pitchFamily="18" charset="0"/>
              </a:rPr>
              <a:t>	</a:t>
            </a:r>
            <a:r>
              <a:rPr lang="vi-VN" sz="2400" b="0" i="0" dirty="0">
                <a:solidFill>
                  <a:srgbClr val="333333"/>
                </a:solidFill>
                <a:effectLst/>
                <a:latin typeface="Times New Roman" panose="02020603050405020304" pitchFamily="18" charset="0"/>
                <a:cs typeface="Times New Roman" panose="02020603050405020304" pitchFamily="18" charset="0"/>
              </a:rPr>
              <a:t>Phân loại hình ảnh liên quan đến việc dự đoán lớp của một đối tượng trong một hình ảnh. Định vị vật thể đề cập đến việc xác định vị trí của một hoặc nhiều đối tượng trong một hình ảnh và vẽ bounding box xung quanh chúng. Phát hiện đối tượng kết hợp hai nhiệm vụ trên và thực hiện cho một hoặc nhiều đối tượng trong hình ảnh.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293521"/>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tx1"/>
                </a:solidFill>
                <a:latin typeface="Times New Roman" panose="02020603050405020304" pitchFamily="18" charset="0"/>
                <a:cs typeface="Times New Roman" panose="02020603050405020304" pitchFamily="18" charset="0"/>
              </a:rPr>
              <a:t>Phần</a:t>
            </a:r>
            <a:r>
              <a:rPr lang="en-US" sz="4000" dirty="0">
                <a:solidFill>
                  <a:schemeClr val="tx1"/>
                </a:solidFill>
                <a:latin typeface="Times New Roman" panose="02020603050405020304" pitchFamily="18" charset="0"/>
                <a:cs typeface="Times New Roman" panose="02020603050405020304" pitchFamily="18" charset="0"/>
              </a:rPr>
              <a:t> 4:</a:t>
            </a:r>
          </a:p>
          <a:p>
            <a:r>
              <a:rPr lang="en-US" sz="4000" dirty="0" err="1">
                <a:solidFill>
                  <a:schemeClr val="tx1"/>
                </a:solidFill>
                <a:latin typeface="Times New Roman" panose="02020603050405020304" pitchFamily="18" charset="0"/>
                <a:cs typeface="Times New Roman" panose="02020603050405020304" pitchFamily="18" charset="0"/>
              </a:rPr>
              <a:t>Thuật</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toán</a:t>
            </a:r>
            <a:r>
              <a:rPr lang="en-US" sz="4000" dirty="0">
                <a:solidFill>
                  <a:schemeClr val="tx1"/>
                </a:solidFill>
                <a:latin typeface="Times New Roman" panose="02020603050405020304" pitchFamily="18" charset="0"/>
                <a:cs typeface="Times New Roman" panose="02020603050405020304" pitchFamily="18" charset="0"/>
              </a:rPr>
              <a:t> YOLOv5</a:t>
            </a: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B67415DA-B4E2-3B6F-6A72-0B9118F46909}"/>
              </a:ext>
            </a:extLst>
          </p:cNvPr>
          <p:cNvSpPr txBox="1"/>
          <p:nvPr/>
        </p:nvSpPr>
        <p:spPr>
          <a:xfrm>
            <a:off x="589547" y="1900988"/>
            <a:ext cx="8674769" cy="923330"/>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4.2 </a:t>
            </a:r>
            <a:r>
              <a:rPr lang="en-US" sz="3000" dirty="0" err="1">
                <a:latin typeface="Times New Roman" panose="02020603050405020304" pitchFamily="18" charset="0"/>
                <a:cs typeface="Times New Roman" panose="02020603050405020304" pitchFamily="18" charset="0"/>
              </a:rPr>
              <a:t>Kiến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trúc</a:t>
            </a:r>
            <a:r>
              <a:rPr lang="en-US" sz="3000" dirty="0">
                <a:latin typeface="Times New Roman" panose="02020603050405020304" pitchFamily="18" charset="0"/>
                <a:cs typeface="Times New Roman" panose="02020603050405020304" pitchFamily="18" charset="0"/>
              </a:rPr>
              <a:t> YOLOv5</a:t>
            </a:r>
          </a:p>
          <a:p>
            <a:pPr algn="l"/>
            <a:r>
              <a:rPr lang="en-US" sz="2400" b="0" i="0" dirty="0">
                <a:solidFill>
                  <a:srgbClr val="333333"/>
                </a:solidFill>
                <a:effectLst/>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82E27B-4BD8-8E18-3160-F936CC2C3BEF}"/>
              </a:ext>
            </a:extLst>
          </p:cNvPr>
          <p:cNvPicPr>
            <a:picLocks noChangeAspect="1"/>
          </p:cNvPicPr>
          <p:nvPr/>
        </p:nvPicPr>
        <p:blipFill>
          <a:blip r:embed="rId3"/>
          <a:stretch>
            <a:fillRect/>
          </a:stretch>
        </p:blipFill>
        <p:spPr>
          <a:xfrm>
            <a:off x="1549065" y="2679951"/>
            <a:ext cx="7113672" cy="3744912"/>
          </a:xfrm>
          <a:prstGeom prst="rect">
            <a:avLst/>
          </a:prstGeom>
        </p:spPr>
      </p:pic>
    </p:spTree>
    <p:extLst>
      <p:ext uri="{BB962C8B-B14F-4D97-AF65-F5344CB8AC3E}">
        <p14:creationId xmlns:p14="http://schemas.microsoft.com/office/powerpoint/2010/main" val="4089107194"/>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tx1"/>
                </a:solidFill>
                <a:latin typeface="Times New Roman" panose="02020603050405020304" pitchFamily="18" charset="0"/>
                <a:cs typeface="Times New Roman" panose="02020603050405020304" pitchFamily="18" charset="0"/>
              </a:rPr>
              <a:t>Phần</a:t>
            </a:r>
            <a:r>
              <a:rPr lang="en-US" sz="4000" dirty="0">
                <a:solidFill>
                  <a:schemeClr val="tx1"/>
                </a:solidFill>
                <a:latin typeface="Times New Roman" panose="02020603050405020304" pitchFamily="18" charset="0"/>
                <a:cs typeface="Times New Roman" panose="02020603050405020304" pitchFamily="18" charset="0"/>
              </a:rPr>
              <a:t> 4:</a:t>
            </a:r>
          </a:p>
          <a:p>
            <a:r>
              <a:rPr lang="en-US" sz="4000" dirty="0" err="1">
                <a:solidFill>
                  <a:schemeClr val="tx1"/>
                </a:solidFill>
                <a:latin typeface="Times New Roman" panose="02020603050405020304" pitchFamily="18" charset="0"/>
                <a:cs typeface="Times New Roman" panose="02020603050405020304" pitchFamily="18" charset="0"/>
              </a:rPr>
              <a:t>Thuật</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toán</a:t>
            </a:r>
            <a:r>
              <a:rPr lang="en-US" sz="4000" dirty="0">
                <a:solidFill>
                  <a:schemeClr val="tx1"/>
                </a:solidFill>
                <a:latin typeface="Times New Roman" panose="02020603050405020304" pitchFamily="18" charset="0"/>
                <a:cs typeface="Times New Roman" panose="02020603050405020304" pitchFamily="18" charset="0"/>
              </a:rPr>
              <a:t> YOLOv5</a:t>
            </a: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B67415DA-B4E2-3B6F-6A72-0B9118F46909}"/>
              </a:ext>
            </a:extLst>
          </p:cNvPr>
          <p:cNvSpPr txBox="1"/>
          <p:nvPr/>
        </p:nvSpPr>
        <p:spPr>
          <a:xfrm>
            <a:off x="589547" y="1900988"/>
            <a:ext cx="8674769" cy="923330"/>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4.2 </a:t>
            </a:r>
            <a:r>
              <a:rPr lang="en-US" sz="3000" dirty="0" err="1">
                <a:latin typeface="Times New Roman" panose="02020603050405020304" pitchFamily="18" charset="0"/>
                <a:cs typeface="Times New Roman" panose="02020603050405020304" pitchFamily="18" charset="0"/>
              </a:rPr>
              <a:t>Kiến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trúc</a:t>
            </a:r>
            <a:r>
              <a:rPr lang="en-US" sz="3000" dirty="0">
                <a:latin typeface="Times New Roman" panose="02020603050405020304" pitchFamily="18" charset="0"/>
                <a:cs typeface="Times New Roman" panose="02020603050405020304" pitchFamily="18" charset="0"/>
              </a:rPr>
              <a:t> YOLOv5</a:t>
            </a:r>
          </a:p>
          <a:p>
            <a:pPr algn="l"/>
            <a:r>
              <a:rPr lang="en-US" sz="2400" b="0" i="0" dirty="0">
                <a:solidFill>
                  <a:srgbClr val="333333"/>
                </a:solidFill>
                <a:effectLst/>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4EDA21-9632-BD90-E4EB-97CA1D4299AA}"/>
              </a:ext>
            </a:extLst>
          </p:cNvPr>
          <p:cNvPicPr>
            <a:picLocks noChangeAspect="1"/>
          </p:cNvPicPr>
          <p:nvPr/>
        </p:nvPicPr>
        <p:blipFill>
          <a:blip r:embed="rId3"/>
          <a:stretch>
            <a:fillRect/>
          </a:stretch>
        </p:blipFill>
        <p:spPr>
          <a:xfrm>
            <a:off x="861695" y="3065275"/>
            <a:ext cx="7909326" cy="2625661"/>
          </a:xfrm>
          <a:prstGeom prst="rect">
            <a:avLst/>
          </a:prstGeom>
        </p:spPr>
      </p:pic>
    </p:spTree>
    <p:extLst>
      <p:ext uri="{BB962C8B-B14F-4D97-AF65-F5344CB8AC3E}">
        <p14:creationId xmlns:p14="http://schemas.microsoft.com/office/powerpoint/2010/main" val="685338690"/>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10641347"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tx1"/>
                </a:solidFill>
                <a:latin typeface="Times New Roman" panose="02020603050405020304" pitchFamily="18" charset="0"/>
                <a:cs typeface="Times New Roman" panose="02020603050405020304" pitchFamily="18" charset="0"/>
              </a:rPr>
              <a:t>Phần</a:t>
            </a:r>
            <a:r>
              <a:rPr lang="en-US" sz="4000" dirty="0">
                <a:solidFill>
                  <a:schemeClr val="tx1"/>
                </a:solidFill>
                <a:latin typeface="Times New Roman" panose="02020603050405020304" pitchFamily="18" charset="0"/>
                <a:cs typeface="Times New Roman" panose="02020603050405020304" pitchFamily="18" charset="0"/>
              </a:rPr>
              <a:t> </a:t>
            </a:r>
            <a:r>
              <a:rPr lang="vi-VN" sz="4000" dirty="0">
                <a:solidFill>
                  <a:schemeClr val="tx1"/>
                </a:solidFill>
                <a:latin typeface="Times New Roman" panose="02020603050405020304" pitchFamily="18" charset="0"/>
                <a:cs typeface="Times New Roman" panose="02020603050405020304" pitchFamily="18" charset="0"/>
              </a:rPr>
              <a:t>5</a:t>
            </a:r>
            <a:r>
              <a:rPr lang="en-US" sz="4000" dirty="0">
                <a:solidFill>
                  <a:schemeClr val="tx1"/>
                </a:solidFill>
                <a:latin typeface="Times New Roman" panose="02020603050405020304" pitchFamily="18" charset="0"/>
                <a:cs typeface="Times New Roman" panose="02020603050405020304" pitchFamily="18" charset="0"/>
              </a:rPr>
              <a:t>: </a:t>
            </a:r>
            <a:endParaRPr lang="vi-VN" sz="4000" dirty="0">
              <a:solidFill>
                <a:schemeClr val="tx1"/>
              </a:solidFill>
              <a:latin typeface="Times New Roman" panose="02020603050405020304" pitchFamily="18" charset="0"/>
              <a:cs typeface="Times New Roman" panose="02020603050405020304" pitchFamily="18" charset="0"/>
            </a:endParaRPr>
          </a:p>
          <a:p>
            <a:r>
              <a:rPr lang="en-US" sz="4000" dirty="0">
                <a:solidFill>
                  <a:schemeClr val="tx1"/>
                </a:solidFill>
                <a:latin typeface="Times New Roman" panose="02020603050405020304" pitchFamily="18" charset="0"/>
                <a:cs typeface="Times New Roman" panose="02020603050405020304" pitchFamily="18" charset="0"/>
              </a:rPr>
              <a:t>DEMO</a:t>
            </a: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78782" y="1548151"/>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87CC18CA-2639-561B-A7E9-97010341893B}"/>
              </a:ext>
            </a:extLst>
          </p:cNvPr>
          <p:cNvPicPr>
            <a:picLocks noChangeAspect="1"/>
          </p:cNvPicPr>
          <p:nvPr/>
        </p:nvPicPr>
        <p:blipFill>
          <a:blip r:embed="rId3"/>
          <a:stretch>
            <a:fillRect/>
          </a:stretch>
        </p:blipFill>
        <p:spPr>
          <a:xfrm>
            <a:off x="675522" y="2106952"/>
            <a:ext cx="4295775" cy="3274695"/>
          </a:xfrm>
          <a:prstGeom prst="rect">
            <a:avLst/>
          </a:prstGeom>
        </p:spPr>
      </p:pic>
      <p:pic>
        <p:nvPicPr>
          <p:cNvPr id="8" name="Picture 7">
            <a:extLst>
              <a:ext uri="{FF2B5EF4-FFF2-40B4-BE49-F238E27FC236}">
                <a16:creationId xmlns:a16="http://schemas.microsoft.com/office/drawing/2014/main" id="{01273FF8-5705-EDDA-53EB-F7D0A33E2C1B}"/>
              </a:ext>
            </a:extLst>
          </p:cNvPr>
          <p:cNvPicPr>
            <a:picLocks noChangeAspect="1"/>
          </p:cNvPicPr>
          <p:nvPr/>
        </p:nvPicPr>
        <p:blipFill>
          <a:blip r:embed="rId4"/>
          <a:stretch>
            <a:fillRect/>
          </a:stretch>
        </p:blipFill>
        <p:spPr>
          <a:xfrm>
            <a:off x="5641966" y="2216294"/>
            <a:ext cx="3600450" cy="3165353"/>
          </a:xfrm>
          <a:prstGeom prst="rect">
            <a:avLst/>
          </a:prstGeom>
        </p:spPr>
      </p:pic>
    </p:spTree>
    <p:extLst>
      <p:ext uri="{BB962C8B-B14F-4D97-AF65-F5344CB8AC3E}">
        <p14:creationId xmlns:p14="http://schemas.microsoft.com/office/powerpoint/2010/main" val="3264203787"/>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10641347"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tx1"/>
                </a:solidFill>
                <a:latin typeface="Times New Roman" panose="02020603050405020304" pitchFamily="18" charset="0"/>
                <a:cs typeface="Times New Roman" panose="02020603050405020304" pitchFamily="18" charset="0"/>
              </a:rPr>
              <a:t>Phần</a:t>
            </a:r>
            <a:r>
              <a:rPr lang="en-US" sz="4000" dirty="0">
                <a:solidFill>
                  <a:schemeClr val="tx1"/>
                </a:solidFill>
                <a:latin typeface="Times New Roman" panose="02020603050405020304" pitchFamily="18" charset="0"/>
                <a:cs typeface="Times New Roman" panose="02020603050405020304" pitchFamily="18" charset="0"/>
              </a:rPr>
              <a:t> </a:t>
            </a:r>
            <a:r>
              <a:rPr lang="vi-VN" sz="4000" dirty="0">
                <a:solidFill>
                  <a:schemeClr val="tx1"/>
                </a:solidFill>
                <a:latin typeface="Times New Roman" panose="02020603050405020304" pitchFamily="18" charset="0"/>
                <a:cs typeface="Times New Roman" panose="02020603050405020304" pitchFamily="18" charset="0"/>
              </a:rPr>
              <a:t>5</a:t>
            </a:r>
            <a:r>
              <a:rPr lang="en-US" sz="4000" dirty="0">
                <a:solidFill>
                  <a:schemeClr val="tx1"/>
                </a:solidFill>
                <a:latin typeface="Times New Roman" panose="02020603050405020304" pitchFamily="18" charset="0"/>
                <a:cs typeface="Times New Roman" panose="02020603050405020304" pitchFamily="18" charset="0"/>
              </a:rPr>
              <a:t>: </a:t>
            </a:r>
            <a:endParaRPr lang="vi-VN" sz="4000" dirty="0">
              <a:solidFill>
                <a:schemeClr val="tx1"/>
              </a:solidFill>
              <a:latin typeface="Times New Roman" panose="02020603050405020304" pitchFamily="18" charset="0"/>
              <a:cs typeface="Times New Roman" panose="02020603050405020304" pitchFamily="18" charset="0"/>
            </a:endParaRPr>
          </a:p>
          <a:p>
            <a:r>
              <a:rPr lang="en-US" sz="4000" dirty="0">
                <a:solidFill>
                  <a:schemeClr val="tx1"/>
                </a:solidFill>
                <a:latin typeface="Times New Roman" panose="02020603050405020304" pitchFamily="18" charset="0"/>
                <a:cs typeface="Times New Roman" panose="02020603050405020304" pitchFamily="18" charset="0"/>
              </a:rPr>
              <a:t>DEMO</a:t>
            </a: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78782" y="1548151"/>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E9C2ED9B-AFA3-FB75-7422-FE3ABC8F3A66}"/>
              </a:ext>
            </a:extLst>
          </p:cNvPr>
          <p:cNvPicPr>
            <a:picLocks noChangeAspect="1"/>
          </p:cNvPicPr>
          <p:nvPr/>
        </p:nvPicPr>
        <p:blipFill>
          <a:blip r:embed="rId3"/>
          <a:stretch>
            <a:fillRect/>
          </a:stretch>
        </p:blipFill>
        <p:spPr>
          <a:xfrm>
            <a:off x="603333" y="2126637"/>
            <a:ext cx="4295775" cy="3255010"/>
          </a:xfrm>
          <a:prstGeom prst="rect">
            <a:avLst/>
          </a:prstGeom>
        </p:spPr>
      </p:pic>
      <p:pic>
        <p:nvPicPr>
          <p:cNvPr id="10" name="Picture 9">
            <a:extLst>
              <a:ext uri="{FF2B5EF4-FFF2-40B4-BE49-F238E27FC236}">
                <a16:creationId xmlns:a16="http://schemas.microsoft.com/office/drawing/2014/main" id="{12E7B46C-F05F-68B1-9B6A-0B65F5500A72}"/>
              </a:ext>
            </a:extLst>
          </p:cNvPr>
          <p:cNvPicPr>
            <a:picLocks noChangeAspect="1"/>
          </p:cNvPicPr>
          <p:nvPr/>
        </p:nvPicPr>
        <p:blipFill>
          <a:blip r:embed="rId4"/>
          <a:stretch>
            <a:fillRect/>
          </a:stretch>
        </p:blipFill>
        <p:spPr>
          <a:xfrm>
            <a:off x="5423735" y="2126636"/>
            <a:ext cx="3996991" cy="3183211"/>
          </a:xfrm>
          <a:prstGeom prst="rect">
            <a:avLst/>
          </a:prstGeom>
        </p:spPr>
      </p:pic>
    </p:spTree>
    <p:extLst>
      <p:ext uri="{BB962C8B-B14F-4D97-AF65-F5344CB8AC3E}">
        <p14:creationId xmlns:p14="http://schemas.microsoft.com/office/powerpoint/2010/main" val="4178934210"/>
      </p:ext>
    </p:extLst>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D8FD-1365-433D-97F4-0FFA43977F60}"/>
              </a:ext>
            </a:extLst>
          </p:cNvPr>
          <p:cNvSpPr>
            <a:spLocks noGrp="1"/>
          </p:cNvSpPr>
          <p:nvPr>
            <p:ph type="title"/>
          </p:nvPr>
        </p:nvSpPr>
        <p:spPr>
          <a:xfrm>
            <a:off x="2117557" y="476955"/>
            <a:ext cx="7507705" cy="5904089"/>
          </a:xfrm>
        </p:spPr>
        <p:txBody>
          <a:bodyPr anchor="ctr">
            <a:normAutofit/>
          </a:bodyPr>
          <a:lstStyle/>
          <a:p>
            <a:pPr algn="ctr"/>
            <a:r>
              <a:rPr lang="en-US" sz="5000">
                <a:solidFill>
                  <a:schemeClr val="tx1"/>
                </a:solidFill>
                <a:latin typeface="Times New Roman" panose="02020603050405020304" pitchFamily="18" charset="0"/>
                <a:cs typeface="Times New Roman" panose="02020603050405020304" pitchFamily="18" charset="0"/>
              </a:rPr>
              <a:t>Em xin </a:t>
            </a:r>
            <a:r>
              <a:rPr lang="vi-VN" sz="5000">
                <a:solidFill>
                  <a:schemeClr val="tx1"/>
                </a:solidFill>
                <a:latin typeface="Times New Roman" panose="02020603050405020304" pitchFamily="18" charset="0"/>
                <a:cs typeface="Times New Roman" panose="02020603050405020304" pitchFamily="18" charset="0"/>
              </a:rPr>
              <a:t>trân trọng cảm ơn quý thầy cô đã lắng nghe</a:t>
            </a:r>
            <a:endParaRPr lang="vi-VN" sz="5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303820"/>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1:</a:t>
            </a:r>
            <a:r>
              <a:rPr lang="vi-VN" sz="3200" dirty="0">
                <a:latin typeface="Times New Roman" panose="02020603050405020304" pitchFamily="18" charset="0"/>
                <a:cs typeface="Times New Roman" panose="02020603050405020304" pitchFamily="18" charset="0"/>
              </a:rPr>
              <a:t> Giới thiệu đề tài</a:t>
            </a:r>
            <a:endParaRPr lang="en-US" sz="30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Tổng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lĩnh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ảnh</a:t>
            </a:r>
            <a:endParaRPr lang="en-US" sz="3200"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3</a:t>
            </a:r>
            <a:r>
              <a:rPr lang="en-US" sz="3200"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nơron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tập</a:t>
            </a:r>
            <a:endParaRPr lang="en-US" sz="30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4</a:t>
            </a:r>
            <a:r>
              <a:rPr lang="en-US" sz="3200"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 YOLOv5</a:t>
            </a:r>
            <a:endParaRPr lang="en-US" sz="30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5</a:t>
            </a:r>
            <a:r>
              <a:rPr lang="en-US" sz="3200"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DEMO</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52557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8792727"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1: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Giới thiệu đề tài</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149902" y="1467608"/>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026" name="Picture 2" descr="Top 5 Xu Hướng E-Learning “Thống Trị” Thị Trường Năm 2021 – MBE">
            <a:extLst>
              <a:ext uri="{FF2B5EF4-FFF2-40B4-BE49-F238E27FC236}">
                <a16:creationId xmlns:a16="http://schemas.microsoft.com/office/drawing/2014/main" id="{FAD50444-E54C-4A2C-9C9B-4201E71E1F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31" t="3747" r="3308" b="7473"/>
          <a:stretch/>
        </p:blipFill>
        <p:spPr bwMode="auto">
          <a:xfrm>
            <a:off x="321293" y="2310074"/>
            <a:ext cx="8261684" cy="3689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03724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tx1"/>
                </a:solidFill>
                <a:latin typeface="Times New Roman" panose="02020603050405020304" pitchFamily="18" charset="0"/>
                <a:cs typeface="Times New Roman" panose="02020603050405020304" pitchFamily="18" charset="0"/>
              </a:rPr>
              <a:t>Phần</a:t>
            </a:r>
            <a:r>
              <a:rPr lang="en-US" sz="4000" dirty="0">
                <a:solidFill>
                  <a:schemeClr val="tx1"/>
                </a:solidFill>
                <a:latin typeface="Times New Roman" panose="02020603050405020304" pitchFamily="18" charset="0"/>
                <a:cs typeface="Times New Roman" panose="02020603050405020304" pitchFamily="18" charset="0"/>
              </a:rPr>
              <a:t> </a:t>
            </a:r>
            <a:r>
              <a:rPr lang="vi-VN" sz="4000" dirty="0">
                <a:solidFill>
                  <a:schemeClr val="tx1"/>
                </a:solidFill>
                <a:latin typeface="Times New Roman" panose="02020603050405020304" pitchFamily="18" charset="0"/>
                <a:cs typeface="Times New Roman" panose="02020603050405020304" pitchFamily="18" charset="0"/>
              </a:rPr>
              <a:t>2</a:t>
            </a:r>
            <a:r>
              <a:rPr lang="en-US" sz="4000" dirty="0">
                <a:solidFill>
                  <a:schemeClr val="tx1"/>
                </a:solidFill>
                <a:latin typeface="Times New Roman" panose="02020603050405020304" pitchFamily="18" charset="0"/>
                <a:cs typeface="Times New Roman" panose="02020603050405020304" pitchFamily="18" charset="0"/>
              </a:rPr>
              <a:t>: </a:t>
            </a:r>
            <a:endParaRPr lang="vi-VN" sz="4000" dirty="0">
              <a:solidFill>
                <a:schemeClr val="tx1"/>
              </a:solidFill>
              <a:latin typeface="Times New Roman" panose="02020603050405020304" pitchFamily="18" charset="0"/>
              <a:cs typeface="Times New Roman" panose="02020603050405020304" pitchFamily="18" charset="0"/>
            </a:endParaRPr>
          </a:p>
          <a:p>
            <a:r>
              <a:rPr lang="en-US" sz="4000" dirty="0" err="1">
                <a:solidFill>
                  <a:schemeClr val="tx1"/>
                </a:solidFill>
                <a:latin typeface="Times New Roman" panose="02020603050405020304" pitchFamily="18" charset="0"/>
                <a:cs typeface="Times New Roman" panose="02020603050405020304" pitchFamily="18" charset="0"/>
              </a:rPr>
              <a:t>Tổng</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quan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về</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lĩnh</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vực</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xử</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lý</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ảnh</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4" name="Rectangle: Rounded Corners 13">
            <a:extLst>
              <a:ext uri="{FF2B5EF4-FFF2-40B4-BE49-F238E27FC236}">
                <a16:creationId xmlns:a16="http://schemas.microsoft.com/office/drawing/2014/main" id="{EFBF77C6-28EE-4A21-A041-AD58B4C47060}"/>
              </a:ext>
            </a:extLst>
          </p:cNvPr>
          <p:cNvSpPr/>
          <p:nvPr/>
        </p:nvSpPr>
        <p:spPr>
          <a:xfrm>
            <a:off x="321293" y="3661139"/>
            <a:ext cx="2015412" cy="1427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ảnh</a:t>
            </a:r>
            <a:endParaRPr lang="en-US" sz="300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453A2CAE-8DD0-4E9D-BB67-2F63E147BF93}"/>
              </a:ext>
            </a:extLst>
          </p:cNvPr>
          <p:cNvSpPr/>
          <p:nvPr/>
        </p:nvSpPr>
        <p:spPr>
          <a:xfrm>
            <a:off x="4815883" y="2188458"/>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latin typeface="Times New Roman" panose="02020603050405020304" pitchFamily="18" charset="0"/>
                <a:cs typeface="Times New Roman" panose="02020603050405020304" pitchFamily="18" charset="0"/>
              </a:rPr>
              <a:t>Ảnh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endParaRPr lang="en-US" sz="3000" dirty="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D3646F8F-D56D-449A-A116-0964C560C056}"/>
              </a:ext>
            </a:extLst>
          </p:cNvPr>
          <p:cNvSpPr/>
          <p:nvPr/>
        </p:nvSpPr>
        <p:spPr>
          <a:xfrm>
            <a:off x="4835382" y="3528049"/>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err="1">
                <a:latin typeface="Times New Roman" panose="02020603050405020304" pitchFamily="18" charset="0"/>
                <a:cs typeface="Times New Roman" panose="02020603050405020304" pitchFamily="18" charset="0"/>
              </a:rPr>
              <a:t>Điểm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ảnh</a:t>
            </a:r>
            <a:endParaRPr lang="en-US" sz="3000"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7CE319D0-C16D-4B93-8173-59E5C8F16074}"/>
              </a:ext>
            </a:extLst>
          </p:cNvPr>
          <p:cNvCxnSpPr>
            <a:cxnSpLocks/>
            <a:stCxn id="14" idx="3"/>
            <a:endCxn id="15" idx="1"/>
          </p:cNvCxnSpPr>
          <p:nvPr/>
        </p:nvCxnSpPr>
        <p:spPr>
          <a:xfrm flipV="1">
            <a:off x="2336705" y="2679352"/>
            <a:ext cx="2479178" cy="16955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3F782F3D-5065-4708-B37E-9281F0060DF9}"/>
              </a:ext>
            </a:extLst>
          </p:cNvPr>
          <p:cNvSpPr/>
          <p:nvPr/>
        </p:nvSpPr>
        <p:spPr>
          <a:xfrm>
            <a:off x="4815883" y="4732734"/>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err="1">
                <a:latin typeface="Times New Roman" panose="02020603050405020304" pitchFamily="18" charset="0"/>
                <a:cs typeface="Times New Roman" panose="02020603050405020304" pitchFamily="18" charset="0"/>
              </a:rPr>
              <a:t>Độ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ảnh</a:t>
            </a:r>
            <a:endParaRPr lang="en-US" sz="3000"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7DEC2FF5-4FCD-4335-80E2-D959DE0719E3}"/>
              </a:ext>
            </a:extLst>
          </p:cNvPr>
          <p:cNvCxnSpPr>
            <a:cxnSpLocks/>
            <a:stCxn id="14" idx="3"/>
            <a:endCxn id="16" idx="1"/>
          </p:cNvCxnSpPr>
          <p:nvPr/>
        </p:nvCxnSpPr>
        <p:spPr>
          <a:xfrm flipV="1">
            <a:off x="2336705" y="4018943"/>
            <a:ext cx="2498677" cy="3559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AA8B342-5860-4211-AA8D-A4725E5E558B}"/>
              </a:ext>
            </a:extLst>
          </p:cNvPr>
          <p:cNvCxnSpPr>
            <a:cxnSpLocks/>
            <a:stCxn id="14" idx="3"/>
            <a:endCxn id="18" idx="1"/>
          </p:cNvCxnSpPr>
          <p:nvPr/>
        </p:nvCxnSpPr>
        <p:spPr>
          <a:xfrm>
            <a:off x="2336705" y="4374931"/>
            <a:ext cx="2479178" cy="8486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5F9B3E6-986D-4684-AA64-9C64CD198874}"/>
              </a:ext>
            </a:extLst>
          </p:cNvPr>
          <p:cNvCxnSpPr>
            <a:cxnSpLocks/>
            <a:stCxn id="14" idx="3"/>
          </p:cNvCxnSpPr>
          <p:nvPr/>
        </p:nvCxnSpPr>
        <p:spPr>
          <a:xfrm>
            <a:off x="2336705" y="4374931"/>
            <a:ext cx="2498677" cy="20164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3013259B-812F-413F-B6B2-02AEC13E53A1}"/>
              </a:ext>
            </a:extLst>
          </p:cNvPr>
          <p:cNvSpPr txBox="1"/>
          <p:nvPr/>
        </p:nvSpPr>
        <p:spPr>
          <a:xfrm>
            <a:off x="5059970" y="6114381"/>
            <a:ext cx="569387" cy="553998"/>
          </a:xfrm>
          <a:prstGeom prst="rect">
            <a:avLst/>
          </a:prstGeom>
          <a:noFill/>
        </p:spPr>
        <p:txBody>
          <a:bodyPr wrap="none" rtlCol="0">
            <a:spAutoFit/>
          </a:bodyPr>
          <a:lstStyle/>
          <a:p>
            <a:r>
              <a:rPr lang="vi-VN" sz="3000" b="1">
                <a:latin typeface="Times New Roman" panose="02020603050405020304" pitchFamily="18" charset="0"/>
                <a:cs typeface="Times New Roman" panose="02020603050405020304" pitchFamily="18" charset="0"/>
              </a:rPr>
              <a:t>…</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75197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8"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4A3F108E-4D17-4859-9CE3-E6C181F5CE5E}"/>
              </a:ext>
            </a:extLst>
          </p:cNvPr>
          <p:cNvSpPr txBox="1"/>
          <p:nvPr/>
        </p:nvSpPr>
        <p:spPr>
          <a:xfrm>
            <a:off x="601578" y="2842235"/>
            <a:ext cx="8137922" cy="2400657"/>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ảnh</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Cân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sáng</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Cửa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trượt</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Phép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chập</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lọc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ảnh</a:t>
            </a:r>
            <a:endParaRPr lang="en-US" sz="3000" dirty="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08B4D989-B375-42D1-86BC-59CED96B7B6E}"/>
              </a:ext>
            </a:extLst>
          </p:cNvPr>
          <p:cNvSpPr txBox="1">
            <a:spLocks/>
          </p:cNvSpPr>
          <p:nvPr/>
        </p:nvSpPr>
        <p:spPr>
          <a:xfrm>
            <a:off x="305025" y="144700"/>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tx1"/>
                </a:solidFill>
                <a:latin typeface="Times New Roman" panose="02020603050405020304" pitchFamily="18" charset="0"/>
                <a:cs typeface="Times New Roman" panose="02020603050405020304" pitchFamily="18" charset="0"/>
              </a:rPr>
              <a:t>Phần</a:t>
            </a:r>
            <a:r>
              <a:rPr lang="en-US" sz="4000" dirty="0">
                <a:solidFill>
                  <a:schemeClr val="tx1"/>
                </a:solidFill>
                <a:latin typeface="Times New Roman" panose="02020603050405020304" pitchFamily="18" charset="0"/>
                <a:cs typeface="Times New Roman" panose="02020603050405020304" pitchFamily="18" charset="0"/>
              </a:rPr>
              <a:t> </a:t>
            </a:r>
            <a:r>
              <a:rPr lang="vi-VN" sz="4000" dirty="0">
                <a:solidFill>
                  <a:schemeClr val="tx1"/>
                </a:solidFill>
                <a:latin typeface="Times New Roman" panose="02020603050405020304" pitchFamily="18" charset="0"/>
                <a:cs typeface="Times New Roman" panose="02020603050405020304" pitchFamily="18" charset="0"/>
              </a:rPr>
              <a:t>2</a:t>
            </a:r>
            <a:r>
              <a:rPr lang="en-US" sz="4000" dirty="0">
                <a:solidFill>
                  <a:schemeClr val="tx1"/>
                </a:solidFill>
                <a:latin typeface="Times New Roman" panose="02020603050405020304" pitchFamily="18" charset="0"/>
                <a:cs typeface="Times New Roman" panose="02020603050405020304" pitchFamily="18" charset="0"/>
              </a:rPr>
              <a:t>: </a:t>
            </a:r>
            <a:endParaRPr lang="vi-VN" sz="4000" dirty="0">
              <a:solidFill>
                <a:schemeClr val="tx1"/>
              </a:solidFill>
              <a:latin typeface="Times New Roman" panose="02020603050405020304" pitchFamily="18" charset="0"/>
              <a:cs typeface="Times New Roman" panose="02020603050405020304" pitchFamily="18" charset="0"/>
            </a:endParaRPr>
          </a:p>
          <a:p>
            <a:r>
              <a:rPr lang="en-US" sz="4000" dirty="0" err="1">
                <a:solidFill>
                  <a:schemeClr val="tx1"/>
                </a:solidFill>
                <a:latin typeface="Times New Roman" panose="02020603050405020304" pitchFamily="18" charset="0"/>
                <a:cs typeface="Times New Roman" panose="02020603050405020304" pitchFamily="18" charset="0"/>
              </a:rPr>
              <a:t>Tổng</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quan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về</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lĩnh</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vực</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xử</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lý</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ảnh</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AECA82C-172A-47B8-8EB7-B9684816F40D}"/>
              </a:ext>
            </a:extLst>
          </p:cNvPr>
          <p:cNvCxnSpPr>
            <a:cxnSpLocks/>
          </p:cNvCxnSpPr>
          <p:nvPr/>
        </p:nvCxnSpPr>
        <p:spPr>
          <a:xfrm>
            <a:off x="76172" y="1615108"/>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6690605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ED64BD0-D3FE-4898-A66D-AB7F9C8A3ED8}"/>
              </a:ext>
            </a:extLst>
          </p:cNvPr>
          <p:cNvSpPr txBox="1"/>
          <p:nvPr/>
        </p:nvSpPr>
        <p:spPr>
          <a:xfrm>
            <a:off x="938465" y="2367915"/>
            <a:ext cx="8578514"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Quá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ảnh</a:t>
            </a:r>
            <a:endParaRPr lang="en-US" sz="3000" dirty="0">
              <a:latin typeface="Times New Roman" panose="02020603050405020304" pitchFamily="18" charset="0"/>
              <a:cs typeface="Times New Roman" panose="02020603050405020304" pitchFamily="18" charset="0"/>
            </a:endParaRPr>
          </a:p>
        </p:txBody>
      </p:sp>
      <p:sp>
        <p:nvSpPr>
          <p:cNvPr id="29" name="Title 1">
            <a:extLst>
              <a:ext uri="{FF2B5EF4-FFF2-40B4-BE49-F238E27FC236}">
                <a16:creationId xmlns:a16="http://schemas.microsoft.com/office/drawing/2014/main" id="{6D742A24-A0A3-4FF2-BC82-407765DCC28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tx1"/>
                </a:solidFill>
                <a:latin typeface="Times New Roman" panose="02020603050405020304" pitchFamily="18" charset="0"/>
                <a:cs typeface="Times New Roman" panose="02020603050405020304" pitchFamily="18" charset="0"/>
              </a:rPr>
              <a:t>Phần</a:t>
            </a:r>
            <a:r>
              <a:rPr lang="en-US" sz="4000" dirty="0">
                <a:solidFill>
                  <a:schemeClr val="tx1"/>
                </a:solidFill>
                <a:latin typeface="Times New Roman" panose="02020603050405020304" pitchFamily="18" charset="0"/>
                <a:cs typeface="Times New Roman" panose="02020603050405020304" pitchFamily="18" charset="0"/>
              </a:rPr>
              <a:t> </a:t>
            </a:r>
            <a:r>
              <a:rPr lang="vi-VN" sz="4000" dirty="0">
                <a:solidFill>
                  <a:schemeClr val="tx1"/>
                </a:solidFill>
                <a:latin typeface="Times New Roman" panose="02020603050405020304" pitchFamily="18" charset="0"/>
                <a:cs typeface="Times New Roman" panose="02020603050405020304" pitchFamily="18" charset="0"/>
              </a:rPr>
              <a:t>2</a:t>
            </a:r>
            <a:r>
              <a:rPr lang="en-US" sz="4000" dirty="0">
                <a:solidFill>
                  <a:schemeClr val="tx1"/>
                </a:solidFill>
                <a:latin typeface="Times New Roman" panose="02020603050405020304" pitchFamily="18" charset="0"/>
                <a:cs typeface="Times New Roman" panose="02020603050405020304" pitchFamily="18" charset="0"/>
              </a:rPr>
              <a:t>: </a:t>
            </a:r>
            <a:endParaRPr lang="vi-VN" sz="4000" dirty="0">
              <a:solidFill>
                <a:schemeClr val="tx1"/>
              </a:solidFill>
              <a:latin typeface="Times New Roman" panose="02020603050405020304" pitchFamily="18" charset="0"/>
              <a:cs typeface="Times New Roman" panose="02020603050405020304" pitchFamily="18" charset="0"/>
            </a:endParaRPr>
          </a:p>
          <a:p>
            <a:r>
              <a:rPr lang="en-US" sz="4000" dirty="0" err="1">
                <a:solidFill>
                  <a:schemeClr val="tx1"/>
                </a:solidFill>
                <a:latin typeface="Times New Roman" panose="02020603050405020304" pitchFamily="18" charset="0"/>
                <a:cs typeface="Times New Roman" panose="02020603050405020304" pitchFamily="18" charset="0"/>
              </a:rPr>
              <a:t>Tổng</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quan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về</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lĩnh</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vực</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xử</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lý</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ảnh</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7D35B145-5774-4D32-B73B-169E4F40379F}"/>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21" name="Picture 20">
            <a:extLst>
              <a:ext uri="{FF2B5EF4-FFF2-40B4-BE49-F238E27FC236}">
                <a16:creationId xmlns:a16="http://schemas.microsoft.com/office/drawing/2014/main" id="{A70DE9D7-97E2-B2D3-27EF-5F1E9464AD0D}"/>
              </a:ext>
            </a:extLst>
          </p:cNvPr>
          <p:cNvPicPr>
            <a:picLocks noChangeAspect="1"/>
          </p:cNvPicPr>
          <p:nvPr/>
        </p:nvPicPr>
        <p:blipFill>
          <a:blip r:embed="rId3"/>
          <a:stretch>
            <a:fillRect/>
          </a:stretch>
        </p:blipFill>
        <p:spPr>
          <a:xfrm>
            <a:off x="938464" y="3629798"/>
            <a:ext cx="8118093" cy="1688158"/>
          </a:xfrm>
          <a:prstGeom prst="rect">
            <a:avLst/>
          </a:prstGeom>
        </p:spPr>
      </p:pic>
    </p:spTree>
    <p:extLst>
      <p:ext uri="{BB962C8B-B14F-4D97-AF65-F5344CB8AC3E}">
        <p14:creationId xmlns:p14="http://schemas.microsoft.com/office/powerpoint/2010/main" val="401695148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tx1"/>
                </a:solidFill>
                <a:latin typeface="Times New Roman" panose="02020603050405020304" pitchFamily="18" charset="0"/>
                <a:cs typeface="Times New Roman" panose="02020603050405020304" pitchFamily="18" charset="0"/>
              </a:rPr>
              <a:t>Phần</a:t>
            </a:r>
            <a:r>
              <a:rPr lang="en-US" sz="4000" dirty="0">
                <a:solidFill>
                  <a:schemeClr val="tx1"/>
                </a:solidFill>
                <a:latin typeface="Times New Roman" panose="02020603050405020304" pitchFamily="18" charset="0"/>
                <a:cs typeface="Times New Roman" panose="02020603050405020304" pitchFamily="18" charset="0"/>
              </a:rPr>
              <a:t> 3:</a:t>
            </a:r>
          </a:p>
          <a:p>
            <a:r>
              <a:rPr lang="en-US" sz="4000" dirty="0" err="1">
                <a:solidFill>
                  <a:schemeClr val="tx1"/>
                </a:solidFill>
                <a:latin typeface="Times New Roman" panose="02020603050405020304" pitchFamily="18" charset="0"/>
                <a:cs typeface="Times New Roman" panose="02020603050405020304" pitchFamily="18" charset="0"/>
              </a:rPr>
              <a:t>Mạng</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nơron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tích</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chập</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23" name="Picture 22">
            <a:extLst>
              <a:ext uri="{FF2B5EF4-FFF2-40B4-BE49-F238E27FC236}">
                <a16:creationId xmlns:a16="http://schemas.microsoft.com/office/drawing/2014/main" id="{F539FCD8-CE80-E0BA-A76C-E8C59EF7D3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3336" y="2492744"/>
            <a:ext cx="9002898" cy="2915812"/>
          </a:xfrm>
          <a:prstGeom prst="rect">
            <a:avLst/>
          </a:prstGeom>
          <a:noFill/>
          <a:ln>
            <a:noFill/>
          </a:ln>
        </p:spPr>
      </p:pic>
    </p:spTree>
    <p:extLst>
      <p:ext uri="{BB962C8B-B14F-4D97-AF65-F5344CB8AC3E}">
        <p14:creationId xmlns:p14="http://schemas.microsoft.com/office/powerpoint/2010/main" val="1140887657"/>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tx1"/>
                </a:solidFill>
                <a:latin typeface="Times New Roman" panose="02020603050405020304" pitchFamily="18" charset="0"/>
                <a:cs typeface="Times New Roman" panose="02020603050405020304" pitchFamily="18" charset="0"/>
              </a:rPr>
              <a:t>Phần</a:t>
            </a:r>
            <a:r>
              <a:rPr lang="en-US" sz="4000" dirty="0">
                <a:solidFill>
                  <a:schemeClr val="tx1"/>
                </a:solidFill>
                <a:latin typeface="Times New Roman" panose="02020603050405020304" pitchFamily="18" charset="0"/>
                <a:cs typeface="Times New Roman" panose="02020603050405020304" pitchFamily="18" charset="0"/>
              </a:rPr>
              <a:t> 3:</a:t>
            </a:r>
          </a:p>
          <a:p>
            <a:r>
              <a:rPr lang="en-US" sz="4000" dirty="0" err="1">
                <a:solidFill>
                  <a:schemeClr val="tx1"/>
                </a:solidFill>
                <a:latin typeface="Times New Roman" panose="02020603050405020304" pitchFamily="18" charset="0"/>
                <a:cs typeface="Times New Roman" panose="02020603050405020304" pitchFamily="18" charset="0"/>
              </a:rPr>
              <a:t>Mạng</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nơron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tích</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chập</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B67415DA-B4E2-3B6F-6A72-0B9118F46909}"/>
              </a:ext>
            </a:extLst>
          </p:cNvPr>
          <p:cNvSpPr txBox="1"/>
          <p:nvPr/>
        </p:nvSpPr>
        <p:spPr>
          <a:xfrm>
            <a:off x="998622" y="2141620"/>
            <a:ext cx="6533146" cy="3785652"/>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Nguyên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CNN</a:t>
            </a:r>
          </a:p>
          <a:p>
            <a:pPr marL="342900" indent="-342900">
              <a:buAutoNum type="arabicPeriod"/>
            </a:pPr>
            <a:r>
              <a:rPr lang="en-US" sz="3000" dirty="0">
                <a:latin typeface="Times New Roman" panose="02020603050405020304" pitchFamily="18" charset="0"/>
                <a:cs typeface="Times New Roman" panose="02020603050405020304" pitchFamily="18" charset="0"/>
              </a:rPr>
              <a:t>Feature</a:t>
            </a:r>
          </a:p>
          <a:p>
            <a:pPr marL="342900" indent="-342900">
              <a:buAutoNum type="arabicPeriod"/>
            </a:pPr>
            <a:r>
              <a:rPr lang="en-US" sz="3000" dirty="0">
                <a:latin typeface="Times New Roman" panose="02020603050405020304" pitchFamily="18" charset="0"/>
                <a:cs typeface="Times New Roman" panose="02020603050405020304" pitchFamily="18" charset="0"/>
              </a:rPr>
              <a:t>Convolution layer</a:t>
            </a:r>
          </a:p>
          <a:p>
            <a:pPr marL="342900" indent="-342900">
              <a:buAutoNum type="arabicPeriod"/>
            </a:pPr>
            <a:r>
              <a:rPr lang="en-US" sz="3000" dirty="0">
                <a:latin typeface="Times New Roman" panose="02020603050405020304" pitchFamily="18" charset="0"/>
                <a:cs typeface="Times New Roman" panose="02020603050405020304" pitchFamily="18" charset="0"/>
              </a:rPr>
              <a:t>Pooling layer</a:t>
            </a:r>
          </a:p>
          <a:p>
            <a:pPr marL="342900" indent="-342900">
              <a:buAutoNum type="arabicPeriod"/>
            </a:pPr>
            <a:r>
              <a:rPr lang="en-US" sz="3000" dirty="0">
                <a:latin typeface="Times New Roman" panose="02020603050405020304" pitchFamily="18" charset="0"/>
                <a:cs typeface="Times New Roman" panose="02020603050405020304" pitchFamily="18" charset="0"/>
              </a:rPr>
              <a:t>Rectified Linear Units ( </a:t>
            </a:r>
            <a:r>
              <a:rPr lang="en-US" sz="3000" dirty="0" err="1">
                <a:latin typeface="Times New Roman" panose="02020603050405020304" pitchFamily="18" charset="0"/>
                <a:cs typeface="Times New Roman" panose="02020603050405020304" pitchFamily="18" charset="0"/>
              </a:rPr>
              <a:t>ReLU</a:t>
            </a:r>
            <a:r>
              <a:rPr lang="en-US" sz="3000" dirty="0">
                <a:latin typeface="Times New Roman" panose="02020603050405020304" pitchFamily="18" charset="0"/>
                <a:cs typeface="Times New Roman" panose="02020603050405020304" pitchFamily="18" charset="0"/>
              </a:rPr>
              <a:t>)</a:t>
            </a:r>
          </a:p>
          <a:p>
            <a:pPr marL="342900" indent="-342900">
              <a:buAutoNum type="arabicPeriod"/>
            </a:pP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sâu</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r>
              <a:rPr lang="en-US" sz="3000" dirty="0">
                <a:latin typeface="Times New Roman" panose="02020603050405020304" pitchFamily="18" charset="0"/>
                <a:cs typeface="Times New Roman" panose="02020603050405020304" pitchFamily="18" charset="0"/>
              </a:rPr>
              <a:t>Fully connected layers</a:t>
            </a:r>
          </a:p>
          <a:p>
            <a:pPr marL="342900" indent="-342900">
              <a:buAutoNum type="arabicPeriod"/>
            </a:pPr>
            <a:r>
              <a:rPr lang="en-US" sz="3000" dirty="0">
                <a:latin typeface="Times New Roman" panose="02020603050405020304" pitchFamily="18" charset="0"/>
                <a:cs typeface="Times New Roman" panose="02020603050405020304" pitchFamily="18" charset="0"/>
              </a:rPr>
              <a:t>Lan </a:t>
            </a:r>
            <a:r>
              <a:rPr lang="en-US" sz="3000" dirty="0" err="1">
                <a:latin typeface="Times New Roman" panose="02020603050405020304" pitchFamily="18" charset="0"/>
                <a:cs typeface="Times New Roman" panose="02020603050405020304" pitchFamily="18" charset="0"/>
              </a:rPr>
              <a:t>truyền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ngược</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844904"/>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a:solidFill>
                  <a:schemeClr val="tx1"/>
                </a:solidFill>
                <a:latin typeface="Times New Roman" panose="02020603050405020304" pitchFamily="18" charset="0"/>
                <a:cs typeface="Times New Roman" panose="02020603050405020304" pitchFamily="18" charset="0"/>
              </a:rPr>
              <a:t>Phần</a:t>
            </a:r>
            <a:r>
              <a:rPr lang="en-US" sz="4000" dirty="0">
                <a:solidFill>
                  <a:schemeClr val="tx1"/>
                </a:solidFill>
                <a:latin typeface="Times New Roman" panose="02020603050405020304" pitchFamily="18" charset="0"/>
                <a:cs typeface="Times New Roman" panose="02020603050405020304" pitchFamily="18" charset="0"/>
              </a:rPr>
              <a:t> 3:</a:t>
            </a:r>
          </a:p>
          <a:p>
            <a:r>
              <a:rPr lang="en-US" sz="4000" dirty="0" err="1">
                <a:solidFill>
                  <a:schemeClr val="tx1"/>
                </a:solidFill>
                <a:latin typeface="Times New Roman" panose="02020603050405020304" pitchFamily="18" charset="0"/>
                <a:cs typeface="Times New Roman" panose="02020603050405020304" pitchFamily="18" charset="0"/>
              </a:rPr>
              <a:t>Mạng</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nơron</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tích</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err="1">
                <a:solidFill>
                  <a:schemeClr val="tx1"/>
                </a:solidFill>
                <a:latin typeface="Times New Roman" panose="02020603050405020304" pitchFamily="18" charset="0"/>
                <a:cs typeface="Times New Roman" panose="02020603050405020304" pitchFamily="18" charset="0"/>
              </a:rPr>
              <a:t>chập</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B67415DA-B4E2-3B6F-6A72-0B9118F46909}"/>
              </a:ext>
            </a:extLst>
          </p:cNvPr>
          <p:cNvSpPr txBox="1"/>
          <p:nvPr/>
        </p:nvSpPr>
        <p:spPr>
          <a:xfrm>
            <a:off x="962527" y="2526630"/>
            <a:ext cx="7459578" cy="2862322"/>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mô</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r>
              <a:rPr lang="en-US" sz="3000" dirty="0">
                <a:latin typeface="Times New Roman" panose="02020603050405020304" pitchFamily="18" charset="0"/>
                <a:cs typeface="Times New Roman" panose="02020603050405020304" pitchFamily="18" charset="0"/>
              </a:rPr>
              <a:t>IOU</a:t>
            </a:r>
          </a:p>
          <a:p>
            <a:pPr marL="342900" indent="-342900">
              <a:buAutoNum type="arabicPeriod"/>
            </a:pPr>
            <a:r>
              <a:rPr lang="en-US" sz="3000" dirty="0">
                <a:latin typeface="Times New Roman" panose="02020603050405020304" pitchFamily="18" charset="0"/>
                <a:cs typeface="Times New Roman" panose="02020603050405020304" pitchFamily="18" charset="0"/>
              </a:rPr>
              <a:t>Precision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Recall</a:t>
            </a:r>
          </a:p>
          <a:p>
            <a:pPr marL="342900" indent="-342900">
              <a:buAutoNum type="arabicPeriod"/>
            </a:pPr>
            <a:r>
              <a:rPr lang="en-US" sz="3000" dirty="0">
                <a:latin typeface="Times New Roman" panose="02020603050405020304" pitchFamily="18" charset="0"/>
                <a:cs typeface="Times New Roman" panose="02020603050405020304" pitchFamily="18" charset="0"/>
              </a:rPr>
              <a:t>AP</a:t>
            </a:r>
          </a:p>
          <a:p>
            <a:pPr marL="342900" indent="-342900">
              <a:buAutoNum type="arabicPeriod"/>
            </a:pPr>
            <a:r>
              <a:rPr lang="en-US" sz="3000" dirty="0" err="1">
                <a:latin typeface="Times New Roman" panose="02020603050405020304" pitchFamily="18" charset="0"/>
                <a:cs typeface="Times New Roman" panose="02020603050405020304" pitchFamily="18" charset="0"/>
              </a:rPr>
              <a:t>mAP</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64622453"/>
      </p:ext>
    </p:extLst>
  </p:cSld>
  <p:clrMapOvr>
    <a:masterClrMapping/>
  </p:clrMapOvr>
  <p:transition>
    <p:push dir="u"/>
  </p:transition>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547</TotalTime>
  <Words>2441</Words>
  <Application>Microsoft Office PowerPoint</Application>
  <PresentationFormat>Widescreen</PresentationFormat>
  <Paragraphs>130</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Helvetica Neue</vt:lpstr>
      <vt:lpstr>Times New Roman</vt:lpstr>
      <vt:lpstr>TimesNewRomanPSMT</vt:lpstr>
      <vt:lpstr>Trebuchet MS</vt:lpstr>
      <vt:lpstr>Wingdings 3</vt:lpstr>
      <vt:lpstr>Facet</vt:lpstr>
      <vt:lpstr> ĐỀ TÀI:   NGHIÊN CỨU XÂY DỰNG MÔ HÌNH XỬ LÝ ẢNH NHẬN DIỆN BIỂN BÁO GIAO THÔNG</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 xin trân trọng cảm ơn quý thầy cô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ĐỀ TÀI:   XÂY DỰNG HỆ THỐNG TRA CỨU KIẾN THỨC MÔN CẤU TRÚC DỮ LIỆU DỰA TRÊN ONTOLOGY QUERY-ONTO</dc:title>
  <dc:creator>Kiên Trung</dc:creator>
  <cp:lastModifiedBy>Ivan Time</cp:lastModifiedBy>
  <cp:revision>61</cp:revision>
  <dcterms:created xsi:type="dcterms:W3CDTF">2021-08-07T10:15:34Z</dcterms:created>
  <dcterms:modified xsi:type="dcterms:W3CDTF">2022-06-26T05:39:25Z</dcterms:modified>
</cp:coreProperties>
</file>