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78" r:id="rId2"/>
    <p:sldId id="279" r:id="rId3"/>
    <p:sldId id="256"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931026"/>
            <a:ext cx="10562908" cy="5063374"/>
          </a:xfrm>
        </p:spPr>
        <p:txBody>
          <a:bodyPr>
            <a:normAutofit fontScale="90000"/>
          </a:bodyPr>
          <a:lstStyle/>
          <a:p>
            <a:r>
              <a:rPr lang="es-AR" dirty="0" smtClean="0">
                <a:effectLst>
                  <a:outerShdw blurRad="38100" dist="38100" dir="2700000" algn="tl">
                    <a:srgbClr val="000000">
                      <a:alpha val="43137"/>
                    </a:srgbClr>
                  </a:outerShdw>
                </a:effectLst>
              </a:rPr>
              <a:t>                    </a:t>
            </a:r>
            <a:r>
              <a:rPr lang="es-AR" b="1" dirty="0">
                <a:effectLst>
                  <a:outerShdw blurRad="38100" dist="38100" dir="2700000" algn="tl">
                    <a:srgbClr val="000000">
                      <a:alpha val="43137"/>
                    </a:srgbClr>
                  </a:outerShdw>
                </a:effectLst>
              </a:rPr>
              <a:t> </a:t>
            </a:r>
            <a:r>
              <a:rPr lang="es-AR" b="1" dirty="0" smtClean="0">
                <a:effectLst>
                  <a:outerShdw blurRad="38100" dist="38100" dir="2700000" algn="tl">
                    <a:srgbClr val="000000">
                      <a:alpha val="43137"/>
                    </a:srgbClr>
                  </a:outerShdw>
                </a:effectLst>
              </a:rPr>
              <a:t>           Facturando</a:t>
            </a:r>
            <a:r>
              <a:rPr lang="es-AR" dirty="0">
                <a:effectLst>
                  <a:outerShdw blurRad="38100" dist="38100" dir="2700000" algn="tl">
                    <a:srgbClr val="000000">
                      <a:alpha val="43137"/>
                    </a:srgbClr>
                  </a:outerShdw>
                </a:effectLst>
              </a:rPr>
              <a:t/>
            </a:r>
            <a:br>
              <a:rPr lang="es-AR" dirty="0">
                <a:effectLst>
                  <a:outerShdw blurRad="38100" dist="38100" dir="2700000" algn="tl">
                    <a:srgbClr val="000000">
                      <a:alpha val="43137"/>
                    </a:srgbClr>
                  </a:outerShdw>
                </a:effectLst>
              </a:rPr>
            </a:br>
            <a:r>
              <a:rPr lang="es-AR" b="1" dirty="0">
                <a:effectLst>
                  <a:outerShdw blurRad="38100" dist="38100" dir="2700000" algn="tl">
                    <a:srgbClr val="000000">
                      <a:alpha val="43137"/>
                    </a:srgbClr>
                  </a:outerShdw>
                </a:effectLst>
              </a:rPr>
              <a:t>Materia: </a:t>
            </a:r>
            <a:r>
              <a:rPr lang="es-AR" dirty="0">
                <a:effectLst>
                  <a:outerShdw blurRad="38100" dist="38100" dir="2700000" algn="tl">
                    <a:srgbClr val="000000">
                      <a:alpha val="43137"/>
                    </a:srgbClr>
                  </a:outerShdw>
                </a:effectLst>
              </a:rPr>
              <a:t>Practica profesionalizante </a:t>
            </a:r>
            <a:r>
              <a:rPr lang="es-AR" dirty="0" smtClean="0">
                <a:effectLst>
                  <a:outerShdw blurRad="38100" dist="38100" dir="2700000" algn="tl">
                    <a:srgbClr val="000000">
                      <a:alpha val="43137"/>
                    </a:srgbClr>
                  </a:outerShdw>
                </a:effectLst>
              </a:rPr>
              <a:t/>
            </a:r>
            <a:br>
              <a:rPr lang="es-AR" dirty="0" smtClean="0">
                <a:effectLst>
                  <a:outerShdw blurRad="38100" dist="38100" dir="2700000" algn="tl">
                    <a:srgbClr val="000000">
                      <a:alpha val="43137"/>
                    </a:srgbClr>
                  </a:outerShdw>
                </a:effectLst>
              </a:rPr>
            </a:br>
            <a:r>
              <a:rPr lang="es-AR" b="1" dirty="0" smtClean="0">
                <a:effectLst>
                  <a:outerShdw blurRad="38100" dist="38100" dir="2700000" algn="tl">
                    <a:srgbClr val="000000">
                      <a:alpha val="43137"/>
                    </a:srgbClr>
                  </a:outerShdw>
                </a:effectLst>
              </a:rPr>
              <a:t>Curso</a:t>
            </a:r>
            <a:r>
              <a:rPr lang="es-AR" b="1" dirty="0">
                <a:effectLst>
                  <a:outerShdw blurRad="38100" dist="38100" dir="2700000" algn="tl">
                    <a:srgbClr val="000000">
                      <a:alpha val="43137"/>
                    </a:srgbClr>
                  </a:outerShdw>
                </a:effectLst>
              </a:rPr>
              <a:t>: </a:t>
            </a:r>
            <a:r>
              <a:rPr lang="es-AR" dirty="0">
                <a:effectLst>
                  <a:outerShdw blurRad="38100" dist="38100" dir="2700000" algn="tl">
                    <a:srgbClr val="000000">
                      <a:alpha val="43137"/>
                    </a:srgbClr>
                  </a:outerShdw>
                </a:effectLst>
              </a:rPr>
              <a:t>3°1° </a:t>
            </a:r>
            <a:r>
              <a:rPr lang="es-AR" dirty="0" smtClean="0">
                <a:effectLst>
                  <a:outerShdw blurRad="38100" dist="38100" dir="2700000" algn="tl">
                    <a:srgbClr val="000000">
                      <a:alpha val="43137"/>
                    </a:srgbClr>
                  </a:outerShdw>
                </a:effectLst>
              </a:rPr>
              <a:t/>
            </a:r>
            <a:br>
              <a:rPr lang="es-AR" dirty="0" smtClean="0">
                <a:effectLst>
                  <a:outerShdw blurRad="38100" dist="38100" dir="2700000" algn="tl">
                    <a:srgbClr val="000000">
                      <a:alpha val="43137"/>
                    </a:srgbClr>
                  </a:outerShdw>
                </a:effectLst>
              </a:rPr>
            </a:br>
            <a:r>
              <a:rPr lang="es-AR" b="1" dirty="0" smtClean="0">
                <a:effectLst>
                  <a:outerShdw blurRad="38100" dist="38100" dir="2700000" algn="tl">
                    <a:srgbClr val="000000">
                      <a:alpha val="43137"/>
                    </a:srgbClr>
                  </a:outerShdw>
                </a:effectLst>
              </a:rPr>
              <a:t>Año</a:t>
            </a:r>
            <a:r>
              <a:rPr lang="es-AR" b="1" dirty="0">
                <a:effectLst>
                  <a:outerShdw blurRad="38100" dist="38100" dir="2700000" algn="tl">
                    <a:srgbClr val="000000">
                      <a:alpha val="43137"/>
                    </a:srgbClr>
                  </a:outerShdw>
                </a:effectLst>
              </a:rPr>
              <a:t>: </a:t>
            </a:r>
            <a:r>
              <a:rPr lang="es-AR" dirty="0" smtClean="0">
                <a:effectLst>
                  <a:outerShdw blurRad="38100" dist="38100" dir="2700000" algn="tl">
                    <a:srgbClr val="000000">
                      <a:alpha val="43137"/>
                    </a:srgbClr>
                  </a:outerShdw>
                </a:effectLst>
              </a:rPr>
              <a:t>2021</a:t>
            </a:r>
            <a:br>
              <a:rPr lang="es-AR" dirty="0" smtClean="0">
                <a:effectLst>
                  <a:outerShdw blurRad="38100" dist="38100" dir="2700000" algn="tl">
                    <a:srgbClr val="000000">
                      <a:alpha val="43137"/>
                    </a:srgbClr>
                  </a:outerShdw>
                </a:effectLst>
              </a:rPr>
            </a:br>
            <a:r>
              <a:rPr lang="es-AR" b="1" dirty="0" smtClean="0">
                <a:effectLst>
                  <a:outerShdw blurRad="38100" dist="38100" dir="2700000" algn="tl">
                    <a:srgbClr val="000000">
                      <a:alpha val="43137"/>
                    </a:srgbClr>
                  </a:outerShdw>
                </a:effectLst>
              </a:rPr>
              <a:t>Profesor</a:t>
            </a:r>
            <a:r>
              <a:rPr lang="es-AR" b="1" dirty="0">
                <a:effectLst>
                  <a:outerShdw blurRad="38100" dist="38100" dir="2700000" algn="tl">
                    <a:srgbClr val="000000">
                      <a:alpha val="43137"/>
                    </a:srgbClr>
                  </a:outerShdw>
                </a:effectLst>
              </a:rPr>
              <a:t>: </a:t>
            </a:r>
            <a:r>
              <a:rPr lang="es-AR" dirty="0">
                <a:effectLst>
                  <a:outerShdw blurRad="38100" dist="38100" dir="2700000" algn="tl">
                    <a:srgbClr val="000000">
                      <a:alpha val="43137"/>
                    </a:srgbClr>
                  </a:outerShdw>
                </a:effectLst>
              </a:rPr>
              <a:t>Jorge </a:t>
            </a:r>
            <a:r>
              <a:rPr lang="es-AR" dirty="0" err="1" smtClean="0">
                <a:effectLst>
                  <a:outerShdw blurRad="38100" dist="38100" dir="2700000" algn="tl">
                    <a:srgbClr val="000000">
                      <a:alpha val="43137"/>
                    </a:srgbClr>
                  </a:outerShdw>
                </a:effectLst>
              </a:rPr>
              <a:t>Mondelo</a:t>
            </a:r>
            <a:r>
              <a:rPr lang="es-AR" dirty="0" smtClean="0">
                <a:effectLst>
                  <a:outerShdw blurRad="38100" dist="38100" dir="2700000" algn="tl">
                    <a:srgbClr val="000000">
                      <a:alpha val="43137"/>
                    </a:srgbClr>
                  </a:outerShdw>
                </a:effectLst>
              </a:rPr>
              <a:t/>
            </a:r>
            <a:br>
              <a:rPr lang="es-AR" dirty="0" smtClean="0">
                <a:effectLst>
                  <a:outerShdw blurRad="38100" dist="38100" dir="2700000" algn="tl">
                    <a:srgbClr val="000000">
                      <a:alpha val="43137"/>
                    </a:srgbClr>
                  </a:outerShdw>
                </a:effectLst>
              </a:rPr>
            </a:br>
            <a:r>
              <a:rPr lang="es-AR" b="1" dirty="0" smtClean="0">
                <a:effectLst>
                  <a:outerShdw blurRad="38100" dist="38100" dir="2700000" algn="tl">
                    <a:srgbClr val="000000">
                      <a:alpha val="43137"/>
                    </a:srgbClr>
                  </a:outerShdw>
                </a:effectLst>
              </a:rPr>
              <a:t>Alumnos</a:t>
            </a:r>
            <a:r>
              <a:rPr lang="es-AR" b="1" dirty="0">
                <a:effectLst>
                  <a:outerShdw blurRad="38100" dist="38100" dir="2700000" algn="tl">
                    <a:srgbClr val="000000">
                      <a:alpha val="43137"/>
                    </a:srgbClr>
                  </a:outerShdw>
                </a:effectLst>
              </a:rPr>
              <a:t>: </a:t>
            </a:r>
            <a:r>
              <a:rPr lang="es-AR" b="1" dirty="0" smtClean="0">
                <a:effectLst>
                  <a:outerShdw blurRad="38100" dist="38100" dir="2700000" algn="tl">
                    <a:srgbClr val="000000">
                      <a:alpha val="43137"/>
                    </a:srgbClr>
                  </a:outerShdw>
                </a:effectLst>
              </a:rPr>
              <a:t> </a:t>
            </a:r>
            <a:r>
              <a:rPr lang="es-AR" dirty="0" smtClean="0">
                <a:effectLst>
                  <a:outerShdw blurRad="38100" dist="38100" dir="2700000" algn="tl">
                    <a:srgbClr val="000000">
                      <a:alpha val="43137"/>
                    </a:srgbClr>
                  </a:outerShdw>
                </a:effectLst>
              </a:rPr>
              <a:t/>
            </a:r>
            <a:br>
              <a:rPr lang="es-AR" dirty="0" smtClean="0">
                <a:effectLst>
                  <a:outerShdw blurRad="38100" dist="38100" dir="2700000" algn="tl">
                    <a:srgbClr val="000000">
                      <a:alpha val="43137"/>
                    </a:srgbClr>
                  </a:outerShdw>
                </a:effectLst>
              </a:rPr>
            </a:br>
            <a:r>
              <a:rPr lang="es-AR" dirty="0" smtClean="0">
                <a:effectLst>
                  <a:outerShdw blurRad="38100" dist="38100" dir="2700000" algn="tl">
                    <a:srgbClr val="000000">
                      <a:alpha val="43137"/>
                    </a:srgbClr>
                  </a:outerShdw>
                </a:effectLst>
              </a:rPr>
              <a:t>   Iván </a:t>
            </a:r>
            <a:r>
              <a:rPr lang="es-AR" dirty="0" err="1" smtClean="0">
                <a:effectLst>
                  <a:outerShdw blurRad="38100" dist="38100" dir="2700000" algn="tl">
                    <a:srgbClr val="000000">
                      <a:alpha val="43137"/>
                    </a:srgbClr>
                  </a:outerShdw>
                </a:effectLst>
              </a:rPr>
              <a:t>Tomasevich</a:t>
            </a:r>
            <a:r>
              <a:rPr lang="es-AR" dirty="0" smtClean="0">
                <a:effectLst>
                  <a:outerShdw blurRad="38100" dist="38100" dir="2700000" algn="tl">
                    <a:srgbClr val="000000">
                      <a:alpha val="43137"/>
                    </a:srgbClr>
                  </a:outerShdw>
                </a:effectLst>
              </a:rPr>
              <a:t> </a:t>
            </a:r>
            <a:br>
              <a:rPr lang="es-AR" dirty="0" smtClean="0">
                <a:effectLst>
                  <a:outerShdw blurRad="38100" dist="38100" dir="2700000" algn="tl">
                    <a:srgbClr val="000000">
                      <a:alpha val="43137"/>
                    </a:srgbClr>
                  </a:outerShdw>
                </a:effectLst>
              </a:rPr>
            </a:br>
            <a:r>
              <a:rPr lang="es-AR" dirty="0" smtClean="0">
                <a:effectLst>
                  <a:outerShdw blurRad="38100" dist="38100" dir="2700000" algn="tl">
                    <a:srgbClr val="000000">
                      <a:alpha val="43137"/>
                    </a:srgbClr>
                  </a:outerShdw>
                </a:effectLst>
              </a:rPr>
              <a:t>   Sabrina Jaime </a:t>
            </a:r>
            <a:br>
              <a:rPr lang="es-AR" dirty="0" smtClean="0">
                <a:effectLst>
                  <a:outerShdw blurRad="38100" dist="38100" dir="2700000" algn="tl">
                    <a:srgbClr val="000000">
                      <a:alpha val="43137"/>
                    </a:srgbClr>
                  </a:outerShdw>
                </a:effectLst>
              </a:rPr>
            </a:br>
            <a:r>
              <a:rPr lang="es-AR" dirty="0" smtClean="0">
                <a:effectLst>
                  <a:outerShdw blurRad="38100" dist="38100" dir="2700000" algn="tl">
                    <a:srgbClr val="000000">
                      <a:alpha val="43137"/>
                    </a:srgbClr>
                  </a:outerShdw>
                </a:effectLst>
              </a:rPr>
              <a:t>   Nicolás Agustín Díaz </a:t>
            </a:r>
            <a:r>
              <a:rPr lang="es-AR" dirty="0"/>
              <a:t/>
            </a:r>
            <a:br>
              <a:rPr lang="es-AR" dirty="0"/>
            </a:br>
            <a:endParaRPr lang="es-AR" dirty="0"/>
          </a:p>
        </p:txBody>
      </p:sp>
    </p:spTree>
    <p:extLst>
      <p:ext uri="{BB962C8B-B14F-4D97-AF65-F5344CB8AC3E}">
        <p14:creationId xmlns:p14="http://schemas.microsoft.com/office/powerpoint/2010/main" val="308804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2800" dirty="0" smtClean="0">
                <a:latin typeface="Calibri" panose="020F0502020204030204" pitchFamily="34" charset="0"/>
                <a:cs typeface="Calibri" panose="020F0502020204030204" pitchFamily="34" charset="0"/>
              </a:rPr>
              <a:t>Carga de datos</a:t>
            </a:r>
            <a:endParaRPr lang="es-AR" sz="2800"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134" y="677487"/>
            <a:ext cx="6870478" cy="3614738"/>
          </a:xfrm>
        </p:spPr>
      </p:pic>
    </p:spTree>
    <p:extLst>
      <p:ext uri="{BB962C8B-B14F-4D97-AF65-F5344CB8AC3E}">
        <p14:creationId xmlns:p14="http://schemas.microsoft.com/office/powerpoint/2010/main" val="965180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Carga de datos</a:t>
            </a:r>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550" y="660862"/>
            <a:ext cx="6876062" cy="3614738"/>
          </a:xfrm>
        </p:spPr>
      </p:pic>
    </p:spTree>
    <p:extLst>
      <p:ext uri="{BB962C8B-B14F-4D97-AF65-F5344CB8AC3E}">
        <p14:creationId xmlns:p14="http://schemas.microsoft.com/office/powerpoint/2010/main" val="1278145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1" y="4686838"/>
            <a:ext cx="10454844" cy="1507067"/>
          </a:xfrm>
        </p:spPr>
        <p:txBody>
          <a:bodyPr>
            <a:normAutofit fontScale="90000"/>
          </a:bodyPr>
          <a:lstStyle/>
          <a:p>
            <a:r>
              <a:rPr lang="es-AR" sz="2200" dirty="0">
                <a:latin typeface="Calibri" panose="020F0502020204030204" pitchFamily="34" charset="0"/>
                <a:cs typeface="Calibri" panose="020F0502020204030204" pitchFamily="34" charset="0"/>
              </a:rPr>
              <a:t>Si se ingresa a “Seleccionar Cuenta”, el sistema muestra una ventana emergente que detalla las cuentas existentes en la base de datos y además permite buscar alguna en específica.</a:t>
            </a:r>
            <a:r>
              <a:rPr lang="es-AR" dirty="0"/>
              <a:t/>
            </a:r>
            <a:br>
              <a:rPr lang="es-AR" dirty="0"/>
            </a:br>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6419" y="702426"/>
            <a:ext cx="6876062" cy="3614738"/>
          </a:xfrm>
        </p:spPr>
      </p:pic>
    </p:spTree>
    <p:extLst>
      <p:ext uri="{BB962C8B-B14F-4D97-AF65-F5344CB8AC3E}">
        <p14:creationId xmlns:p14="http://schemas.microsoft.com/office/powerpoint/2010/main" val="2825233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1907" y="4828154"/>
            <a:ext cx="10105708" cy="1507067"/>
          </a:xfrm>
        </p:spPr>
        <p:txBody>
          <a:bodyPr>
            <a:normAutofit fontScale="90000"/>
          </a:bodyPr>
          <a:lstStyle/>
          <a:p>
            <a:r>
              <a:rPr lang="es-AR" sz="1800" dirty="0">
                <a:latin typeface="Calibri" panose="020F0502020204030204" pitchFamily="34" charset="0"/>
                <a:cs typeface="Calibri" panose="020F0502020204030204" pitchFamily="34" charset="0"/>
              </a:rPr>
              <a:t>Este es el último paso antes de enviar la factura. Esta pantalla solicita que el usuario confirme si está seguro de cargar el documento, informándole cual es el usuario Superior al cual se le enviará la factura para su aprobación.</a:t>
            </a:r>
            <a:br>
              <a:rPr lang="es-AR" sz="1800" dirty="0">
                <a:latin typeface="Calibri" panose="020F0502020204030204" pitchFamily="34" charset="0"/>
                <a:cs typeface="Calibri" panose="020F0502020204030204" pitchFamily="34" charset="0"/>
              </a:rPr>
            </a:br>
            <a:r>
              <a:rPr lang="es-AR" sz="1800" dirty="0">
                <a:latin typeface="Calibri" panose="020F0502020204030204" pitchFamily="34" charset="0"/>
                <a:cs typeface="Calibri" panose="020F0502020204030204" pitchFamily="34" charset="0"/>
              </a:rPr>
              <a:t>Además requiere el ingreso de un Comentario para ser enviado junto con la factura, para que el usuario aprobador pueda tener más información acerca de ese gasto al momento de aprobar.</a:t>
            </a:r>
            <a:r>
              <a:rPr lang="es-AR" dirty="0"/>
              <a:t/>
            </a:r>
            <a:br>
              <a:rPr lang="es-AR" dirty="0"/>
            </a:br>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437" y="660862"/>
            <a:ext cx="6912175" cy="3614738"/>
          </a:xfrm>
        </p:spPr>
      </p:pic>
    </p:spTree>
    <p:extLst>
      <p:ext uri="{BB962C8B-B14F-4D97-AF65-F5344CB8AC3E}">
        <p14:creationId xmlns:p14="http://schemas.microsoft.com/office/powerpoint/2010/main" val="1594684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487332"/>
            <a:ext cx="10720850" cy="1507067"/>
          </a:xfrm>
        </p:spPr>
        <p:txBody>
          <a:bodyPr>
            <a:normAutofit/>
          </a:bodyPr>
          <a:lstStyle/>
          <a:p>
            <a:r>
              <a:rPr lang="es-AR" sz="2200" dirty="0">
                <a:latin typeface="Calibri" panose="020F0502020204030204" pitchFamily="34" charset="0"/>
                <a:cs typeface="Calibri" panose="020F0502020204030204" pitchFamily="34" charset="0"/>
              </a:rPr>
              <a:t>Esta pantalla únicamente es informativa, demostrándole al usuario que finalizó con el asistente de carga de documentos y facturas. </a:t>
            </a:r>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7533" y="652549"/>
            <a:ext cx="6911079" cy="3614738"/>
          </a:xfrm>
        </p:spPr>
      </p:pic>
    </p:spTree>
    <p:extLst>
      <p:ext uri="{BB962C8B-B14F-4D97-AF65-F5344CB8AC3E}">
        <p14:creationId xmlns:p14="http://schemas.microsoft.com/office/powerpoint/2010/main" val="2055928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7352" y="2115590"/>
            <a:ext cx="6923565" cy="3614738"/>
          </a:xfrm>
        </p:spPr>
      </p:pic>
      <p:sp>
        <p:nvSpPr>
          <p:cNvPr id="3" name="Rectángulo 2"/>
          <p:cNvSpPr/>
          <p:nvPr/>
        </p:nvSpPr>
        <p:spPr>
          <a:xfrm>
            <a:off x="1493520" y="712695"/>
            <a:ext cx="8564880" cy="1168910"/>
          </a:xfrm>
          <a:prstGeom prst="rect">
            <a:avLst/>
          </a:prstGeom>
        </p:spPr>
        <p:txBody>
          <a:bodyPr wrap="square">
            <a:spAutoFit/>
          </a:bodyPr>
          <a:lstStyle/>
          <a:p>
            <a:pPr lvl="1">
              <a:lnSpc>
                <a:spcPct val="107000"/>
              </a:lnSpc>
              <a:spcBef>
                <a:spcPts val="1200"/>
              </a:spcBef>
              <a:spcAft>
                <a:spcPts val="0"/>
              </a:spcAft>
            </a:pPr>
            <a:r>
              <a:rPr lang="es-AR" sz="28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Notificación</a:t>
            </a:r>
          </a:p>
          <a:p>
            <a:r>
              <a:rPr lang="es-AR" sz="1100" dirty="0" smtClean="0">
                <a:latin typeface="Calibri" panose="020F0502020204030204" pitchFamily="34" charset="0"/>
                <a:ea typeface="Calibri" panose="020F0502020204030204" pitchFamily="34" charset="0"/>
                <a:cs typeface="Times New Roman" panose="02020603050405020304" pitchFamily="18" charset="0"/>
              </a:rPr>
              <a:t>	</a:t>
            </a:r>
            <a:r>
              <a:rPr lang="es-AR" sz="2000" dirty="0" smtClean="0">
                <a:latin typeface="Calibri" panose="020F0502020204030204" pitchFamily="34" charset="0"/>
                <a:ea typeface="Calibri" panose="020F0502020204030204" pitchFamily="34" charset="0"/>
                <a:cs typeface="Times New Roman" panose="02020603050405020304" pitchFamily="18" charset="0"/>
              </a:rPr>
              <a:t>Cuando </a:t>
            </a:r>
            <a:r>
              <a:rPr lang="es-AR" sz="2000" dirty="0">
                <a:latin typeface="Calibri" panose="020F0502020204030204" pitchFamily="34" charset="0"/>
                <a:ea typeface="Calibri" panose="020F0502020204030204" pitchFamily="34" charset="0"/>
                <a:cs typeface="Times New Roman" panose="02020603050405020304" pitchFamily="18" charset="0"/>
              </a:rPr>
              <a:t>un usuario aprobador recibe un documento </a:t>
            </a:r>
            <a:r>
              <a:rPr lang="es-AR" sz="2000" dirty="0" smtClean="0">
                <a:latin typeface="Calibri" panose="020F0502020204030204" pitchFamily="34" charset="0"/>
                <a:ea typeface="Calibri" panose="020F0502020204030204" pitchFamily="34" charset="0"/>
                <a:cs typeface="Times New Roman" panose="02020603050405020304" pitchFamily="18" charset="0"/>
              </a:rPr>
              <a:t>	para </a:t>
            </a:r>
            <a:r>
              <a:rPr lang="es-AR" sz="2000" dirty="0">
                <a:latin typeface="Calibri" panose="020F0502020204030204" pitchFamily="34" charset="0"/>
                <a:ea typeface="Calibri" panose="020F0502020204030204" pitchFamily="34" charset="0"/>
                <a:cs typeface="Times New Roman" panose="02020603050405020304" pitchFamily="18" charset="0"/>
              </a:rPr>
              <a:t>aprobar, le llegará </a:t>
            </a:r>
            <a:r>
              <a:rPr lang="es-AR" sz="2000" dirty="0" smtClean="0">
                <a:latin typeface="Calibri" panose="020F0502020204030204" pitchFamily="34" charset="0"/>
                <a:ea typeface="Calibri" panose="020F0502020204030204" pitchFamily="34" charset="0"/>
                <a:cs typeface="Times New Roman" panose="02020603050405020304" pitchFamily="18" charset="0"/>
              </a:rPr>
              <a:t>	una </a:t>
            </a:r>
            <a:r>
              <a:rPr lang="es-AR" sz="2000" dirty="0">
                <a:latin typeface="Calibri" panose="020F0502020204030204" pitchFamily="34" charset="0"/>
                <a:ea typeface="Calibri" panose="020F0502020204030204" pitchFamily="34" charset="0"/>
                <a:cs typeface="Times New Roman" panose="02020603050405020304" pitchFamily="18" charset="0"/>
              </a:rPr>
              <a:t>notificación en </a:t>
            </a:r>
            <a:r>
              <a:rPr lang="es-AR" sz="2000" dirty="0" smtClean="0">
                <a:latin typeface="Calibri" panose="020F0502020204030204" pitchFamily="34" charset="0"/>
                <a:ea typeface="Calibri" panose="020F0502020204030204" pitchFamily="34" charset="0"/>
                <a:cs typeface="Times New Roman" panose="02020603050405020304" pitchFamily="18" charset="0"/>
              </a:rPr>
              <a:t>la </a:t>
            </a:r>
            <a:r>
              <a:rPr lang="es-AR" sz="2000" dirty="0">
                <a:latin typeface="Calibri" panose="020F0502020204030204" pitchFamily="34" charset="0"/>
                <a:ea typeface="Calibri" panose="020F0502020204030204" pitchFamily="34" charset="0"/>
                <a:cs typeface="Times New Roman" panose="02020603050405020304" pitchFamily="18" charset="0"/>
              </a:rPr>
              <a:t>parte </a:t>
            </a:r>
            <a:r>
              <a:rPr lang="es-AR" sz="2000" dirty="0" smtClean="0">
                <a:latin typeface="Calibri" panose="020F0502020204030204" pitchFamily="34" charset="0"/>
                <a:ea typeface="Calibri" panose="020F0502020204030204" pitchFamily="34" charset="0"/>
                <a:cs typeface="Times New Roman" panose="02020603050405020304" pitchFamily="18" charset="0"/>
              </a:rPr>
              <a:t>superior </a:t>
            </a:r>
            <a:r>
              <a:rPr lang="es-AR" sz="2000" dirty="0">
                <a:latin typeface="Calibri" panose="020F0502020204030204" pitchFamily="34" charset="0"/>
                <a:ea typeface="Calibri" panose="020F0502020204030204" pitchFamily="34" charset="0"/>
                <a:cs typeface="Times New Roman" panose="02020603050405020304" pitchFamily="18" charset="0"/>
              </a:rPr>
              <a:t>derecha del sitio: </a:t>
            </a:r>
            <a:endParaRPr lang="es-AR" sz="2000" dirty="0"/>
          </a:p>
        </p:txBody>
      </p:sp>
    </p:spTree>
    <p:extLst>
      <p:ext uri="{BB962C8B-B14F-4D97-AF65-F5344CB8AC3E}">
        <p14:creationId xmlns:p14="http://schemas.microsoft.com/office/powerpoint/2010/main" val="1361205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1" y="4487332"/>
            <a:ext cx="10637723" cy="1507067"/>
          </a:xfrm>
        </p:spPr>
        <p:txBody>
          <a:bodyPr>
            <a:normAutofit fontScale="90000"/>
          </a:bodyPr>
          <a:lstStyle/>
          <a:p>
            <a:r>
              <a:rPr lang="es-AR" sz="3100" dirty="0">
                <a:latin typeface="Calibri" panose="020F0502020204030204" pitchFamily="34" charset="0"/>
                <a:cs typeface="Calibri" panose="020F0502020204030204" pitchFamily="34" charset="0"/>
              </a:rPr>
              <a:t>Al seleccionar “Ver todas las notificaciones” se visualizarán todas las notificaciones de facturas </a:t>
            </a:r>
            <a:r>
              <a:rPr lang="es-AR" sz="3100" dirty="0" smtClean="0">
                <a:latin typeface="Calibri" panose="020F0502020204030204" pitchFamily="34" charset="0"/>
                <a:cs typeface="Calibri" panose="020F0502020204030204" pitchFamily="34" charset="0"/>
              </a:rPr>
              <a:t>a aprobar</a:t>
            </a:r>
            <a:r>
              <a:rPr lang="es-AR" dirty="0"/>
              <a:t/>
            </a:r>
            <a:br>
              <a:rPr lang="es-AR" dirty="0"/>
            </a:br>
            <a:endParaRPr lang="es-AR"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350" y="685800"/>
            <a:ext cx="6882262" cy="3614738"/>
          </a:xfrm>
        </p:spPr>
      </p:pic>
    </p:spTree>
    <p:extLst>
      <p:ext uri="{BB962C8B-B14F-4D97-AF65-F5344CB8AC3E}">
        <p14:creationId xmlns:p14="http://schemas.microsoft.com/office/powerpoint/2010/main" val="4209965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1" y="2015837"/>
            <a:ext cx="6864288" cy="3614738"/>
          </a:xfrm>
        </p:spPr>
      </p:pic>
      <p:sp>
        <p:nvSpPr>
          <p:cNvPr id="3" name="Rectángulo 2"/>
          <p:cNvSpPr/>
          <p:nvPr/>
        </p:nvSpPr>
        <p:spPr>
          <a:xfrm>
            <a:off x="1111133" y="450580"/>
            <a:ext cx="8947265" cy="1475404"/>
          </a:xfrm>
          <a:prstGeom prst="rect">
            <a:avLst/>
          </a:prstGeom>
        </p:spPr>
        <p:txBody>
          <a:bodyPr wrap="square">
            <a:spAutoFit/>
          </a:bodyPr>
          <a:lstStyle/>
          <a:p>
            <a:pPr lvl="1">
              <a:lnSpc>
                <a:spcPct val="107000"/>
              </a:lnSpc>
              <a:spcBef>
                <a:spcPts val="1200"/>
              </a:spcBef>
              <a:spcAft>
                <a:spcPts val="0"/>
              </a:spcAft>
            </a:pPr>
            <a:r>
              <a:rPr lang="es-AR" sz="28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Pantalla de Aprobación</a:t>
            </a:r>
          </a:p>
          <a:p>
            <a:pPr>
              <a:lnSpc>
                <a:spcPct val="107000"/>
              </a:lnSpc>
              <a:spcAft>
                <a:spcPts val="800"/>
              </a:spcAft>
            </a:pPr>
            <a:r>
              <a:rPr lang="es-AR" sz="1100" dirty="0">
                <a:latin typeface="Calibri" panose="020F0502020204030204" pitchFamily="34" charset="0"/>
                <a:ea typeface="Calibri" panose="020F0502020204030204" pitchFamily="34" charset="0"/>
                <a:cs typeface="Times New Roman" panose="02020603050405020304" pitchFamily="18" charset="0"/>
              </a:rPr>
              <a:t>	</a:t>
            </a:r>
            <a:r>
              <a:rPr lang="es-AR" sz="2800" dirty="0" smtClean="0">
                <a:latin typeface="Calibri" panose="020F0502020204030204" pitchFamily="34" charset="0"/>
                <a:ea typeface="Calibri" panose="020F0502020204030204" pitchFamily="34" charset="0"/>
                <a:cs typeface="Times New Roman" panose="02020603050405020304" pitchFamily="18" charset="0"/>
              </a:rPr>
              <a:t>Al </a:t>
            </a:r>
            <a:r>
              <a:rPr lang="es-AR" sz="2800" dirty="0">
                <a:latin typeface="Calibri" panose="020F0502020204030204" pitchFamily="34" charset="0"/>
                <a:ea typeface="Calibri" panose="020F0502020204030204" pitchFamily="34" charset="0"/>
                <a:cs typeface="Times New Roman" panose="02020603050405020304" pitchFamily="18" charset="0"/>
              </a:rPr>
              <a:t>ingresar a una de las notificaciones </a:t>
            </a:r>
            <a:r>
              <a:rPr lang="es-AR" sz="2800" dirty="0" smtClean="0">
                <a:latin typeface="Calibri" panose="020F0502020204030204" pitchFamily="34" charset="0"/>
                <a:ea typeface="Calibri" panose="020F0502020204030204" pitchFamily="34" charset="0"/>
                <a:cs typeface="Times New Roman" panose="02020603050405020304" pitchFamily="18" charset="0"/>
              </a:rPr>
              <a:t>para </a:t>
            </a:r>
            <a:r>
              <a:rPr lang="es-AR" sz="2800" dirty="0">
                <a:latin typeface="Calibri" panose="020F0502020204030204" pitchFamily="34" charset="0"/>
                <a:ea typeface="Calibri" panose="020F0502020204030204" pitchFamily="34" charset="0"/>
                <a:cs typeface="Times New Roman" panose="02020603050405020304" pitchFamily="18" charset="0"/>
              </a:rPr>
              <a:t>aprobar, </a:t>
            </a:r>
            <a:r>
              <a:rPr lang="es-AR" sz="2800" dirty="0" smtClean="0">
                <a:latin typeface="Calibri" panose="020F0502020204030204" pitchFamily="34" charset="0"/>
                <a:ea typeface="Calibri" panose="020F0502020204030204" pitchFamily="34" charset="0"/>
                <a:cs typeface="Times New Roman" panose="02020603050405020304" pitchFamily="18" charset="0"/>
              </a:rPr>
              <a:t>	podemos </a:t>
            </a:r>
            <a:r>
              <a:rPr lang="es-AR" sz="2800" dirty="0">
                <a:latin typeface="Calibri" panose="020F0502020204030204" pitchFamily="34" charset="0"/>
                <a:ea typeface="Calibri" panose="020F0502020204030204" pitchFamily="34" charset="0"/>
                <a:cs typeface="Times New Roman" panose="02020603050405020304" pitchFamily="18" charset="0"/>
              </a:rPr>
              <a:t>encontrarnos </a:t>
            </a:r>
            <a:r>
              <a:rPr lang="es-AR" sz="2800" dirty="0" smtClean="0">
                <a:latin typeface="Calibri" panose="020F0502020204030204" pitchFamily="34" charset="0"/>
                <a:ea typeface="Calibri" panose="020F0502020204030204" pitchFamily="34" charset="0"/>
                <a:cs typeface="Times New Roman" panose="02020603050405020304" pitchFamily="18" charset="0"/>
              </a:rPr>
              <a:t>con </a:t>
            </a:r>
            <a:r>
              <a:rPr lang="es-AR" sz="2800" dirty="0">
                <a:latin typeface="Calibri" panose="020F0502020204030204" pitchFamily="34" charset="0"/>
                <a:ea typeface="Calibri" panose="020F0502020204030204" pitchFamily="34" charset="0"/>
                <a:cs typeface="Times New Roman" panose="02020603050405020304" pitchFamily="18" charset="0"/>
              </a:rPr>
              <a:t>la siguiente </a:t>
            </a:r>
            <a:r>
              <a:rPr lang="es-AR" sz="2800" dirty="0" smtClean="0">
                <a:latin typeface="Calibri" panose="020F0502020204030204" pitchFamily="34" charset="0"/>
                <a:ea typeface="Calibri" panose="020F0502020204030204" pitchFamily="34" charset="0"/>
                <a:cs typeface="Times New Roman" panose="02020603050405020304" pitchFamily="18" charset="0"/>
              </a:rPr>
              <a:t>pantalla</a:t>
            </a:r>
            <a:r>
              <a:rPr lang="es-AR" sz="2800" dirty="0">
                <a:latin typeface="Calibri" panose="020F0502020204030204" pitchFamily="34" charset="0"/>
                <a:ea typeface="Calibri" panose="020F0502020204030204" pitchFamily="34" charset="0"/>
                <a:cs typeface="Times New Roman" panose="02020603050405020304" pitchFamily="18" charset="0"/>
              </a:rPr>
              <a:t>:</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1676401" y="5720428"/>
            <a:ext cx="7982988" cy="646331"/>
          </a:xfrm>
          <a:prstGeom prst="rect">
            <a:avLst/>
          </a:prstGeom>
        </p:spPr>
        <p:txBody>
          <a:bodyPr wrap="squar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En ella se puede visualizar todos los datos que anteriormente fueron cargados por el usuario que solicita que se apruebe la factura</a:t>
            </a:r>
            <a:endParaRPr lang="es-AR" dirty="0"/>
          </a:p>
        </p:txBody>
      </p:sp>
    </p:spTree>
    <p:extLst>
      <p:ext uri="{BB962C8B-B14F-4D97-AF65-F5344CB8AC3E}">
        <p14:creationId xmlns:p14="http://schemas.microsoft.com/office/powerpoint/2010/main" val="2812415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1" y="4487332"/>
            <a:ext cx="9981017" cy="1507067"/>
          </a:xfrm>
        </p:spPr>
        <p:txBody>
          <a:bodyPr>
            <a:normAutofit/>
          </a:bodyPr>
          <a:lstStyle/>
          <a:p>
            <a:r>
              <a:rPr lang="es-AR" sz="2800" dirty="0" smtClean="0">
                <a:latin typeface="Calibri" panose="020F0502020204030204" pitchFamily="34" charset="0"/>
                <a:cs typeface="Calibri" panose="020F0502020204030204" pitchFamily="34" charset="0"/>
              </a:rPr>
              <a:t>Visualización del archivo cargado</a:t>
            </a:r>
            <a:endParaRPr lang="es-AR" sz="2800"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041" y="644235"/>
            <a:ext cx="7480571" cy="3936077"/>
          </a:xfrm>
        </p:spPr>
      </p:pic>
    </p:spTree>
    <p:extLst>
      <p:ext uri="{BB962C8B-B14F-4D97-AF65-F5344CB8AC3E}">
        <p14:creationId xmlns:p14="http://schemas.microsoft.com/office/powerpoint/2010/main" val="328714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1" y="4487332"/>
            <a:ext cx="10072457" cy="1507067"/>
          </a:xfrm>
        </p:spPr>
        <p:txBody>
          <a:bodyPr>
            <a:normAutofit/>
          </a:bodyPr>
          <a:lstStyle/>
          <a:p>
            <a:r>
              <a:rPr lang="es-AR" sz="2800" dirty="0" smtClean="0">
                <a:latin typeface="Calibri" panose="020F0502020204030204" pitchFamily="34" charset="0"/>
                <a:cs typeface="Calibri" panose="020F0502020204030204" pitchFamily="34" charset="0"/>
              </a:rPr>
              <a:t>Visualización de datos cargados</a:t>
            </a:r>
            <a:endParaRPr lang="es-AR" sz="2800"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449" y="635924"/>
            <a:ext cx="6899163" cy="3614738"/>
          </a:xfrm>
        </p:spPr>
      </p:pic>
    </p:spTree>
    <p:extLst>
      <p:ext uri="{BB962C8B-B14F-4D97-AF65-F5344CB8AC3E}">
        <p14:creationId xmlns:p14="http://schemas.microsoft.com/office/powerpoint/2010/main" val="3347932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14990" y="1633451"/>
            <a:ext cx="8534400" cy="3615267"/>
          </a:xfrm>
        </p:spPr>
        <p:txBody>
          <a:bodyPr/>
          <a:lstStyle/>
          <a:p>
            <a:r>
              <a:rPr lang="es-AR" b="1" dirty="0">
                <a:solidFill>
                  <a:schemeClr val="tx1"/>
                </a:solidFill>
              </a:rPr>
              <a:t>Facturando es un sistema diseñado para la carga de facturas y gastos de todo el personal de una empresa, con la finalidad de organizar los documentos de manera eficiente y ordenada, además de brindar la posibilidad de aprobación o rechazo de facturas, lo que permite una gestión de gastos exacta.</a:t>
            </a:r>
          </a:p>
          <a:p>
            <a:r>
              <a:rPr lang="es-AR" b="1" dirty="0">
                <a:solidFill>
                  <a:schemeClr val="tx1"/>
                </a:solidFill>
              </a:rPr>
              <a:t>La aprobación de facturas o documentos se realiza por un usuario superior. La jerarquía de usuarios está dada por un organigrama y corresponde con el mismo organigrama que utiliza la empresa para conformar los equipos de desarrollo.</a:t>
            </a:r>
          </a:p>
          <a:p>
            <a:endParaRPr lang="es-AR" dirty="0"/>
          </a:p>
        </p:txBody>
      </p:sp>
    </p:spTree>
    <p:extLst>
      <p:ext uri="{BB962C8B-B14F-4D97-AF65-F5344CB8AC3E}">
        <p14:creationId xmlns:p14="http://schemas.microsoft.com/office/powerpoint/2010/main" val="3382687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487332"/>
            <a:ext cx="10080770" cy="1507067"/>
          </a:xfrm>
        </p:spPr>
        <p:txBody>
          <a:bodyPr>
            <a:normAutofit/>
          </a:bodyPr>
          <a:lstStyle/>
          <a:p>
            <a:r>
              <a:rPr lang="es-AR" sz="2800" dirty="0" smtClean="0">
                <a:latin typeface="Calibri" panose="020F0502020204030204" pitchFamily="34" charset="0"/>
                <a:cs typeface="Calibri" panose="020F0502020204030204" pitchFamily="34" charset="0"/>
              </a:rPr>
              <a:t>Visualización histórica de documentos</a:t>
            </a:r>
            <a:endParaRPr lang="es-AR" sz="2800"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133" y="669175"/>
            <a:ext cx="7516927" cy="3927764"/>
          </a:xfrm>
        </p:spPr>
      </p:pic>
    </p:spTree>
    <p:extLst>
      <p:ext uri="{BB962C8B-B14F-4D97-AF65-F5344CB8AC3E}">
        <p14:creationId xmlns:p14="http://schemas.microsoft.com/office/powerpoint/2010/main" val="2668759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1" y="4487332"/>
            <a:ext cx="10571221" cy="1507067"/>
          </a:xfrm>
        </p:spPr>
        <p:txBody>
          <a:bodyPr>
            <a:normAutofit/>
          </a:bodyPr>
          <a:lstStyle/>
          <a:p>
            <a:r>
              <a:rPr lang="es-AR" sz="2800" dirty="0" smtClean="0">
                <a:latin typeface="Calibri" panose="020F0502020204030204" pitchFamily="34" charset="0"/>
                <a:cs typeface="Calibri" panose="020F0502020204030204" pitchFamily="34" charset="0"/>
              </a:rPr>
              <a:t>Información general del documento cargado</a:t>
            </a:r>
            <a:endParaRPr lang="es-AR" sz="2800"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676" y="702426"/>
            <a:ext cx="7431376" cy="3910192"/>
          </a:xfrm>
        </p:spPr>
      </p:pic>
    </p:spTree>
    <p:extLst>
      <p:ext uri="{BB962C8B-B14F-4D97-AF65-F5344CB8AC3E}">
        <p14:creationId xmlns:p14="http://schemas.microsoft.com/office/powerpoint/2010/main" val="1713473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487332"/>
            <a:ext cx="10238712" cy="1507067"/>
          </a:xfrm>
        </p:spPr>
        <p:txBody>
          <a:bodyPr>
            <a:normAutofit/>
          </a:bodyPr>
          <a:lstStyle/>
          <a:p>
            <a:r>
              <a:rPr lang="es-AR" sz="2800" dirty="0" smtClean="0">
                <a:latin typeface="Calibri" panose="020F0502020204030204" pitchFamily="34" charset="0"/>
                <a:cs typeface="Calibri" panose="020F0502020204030204" pitchFamily="34" charset="0"/>
              </a:rPr>
              <a:t>Al final de la pagina se ingresa un comentario de aprobación o rechazo del documento</a:t>
            </a:r>
            <a:endParaRPr lang="es-AR" sz="2800"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4950" y="652549"/>
            <a:ext cx="6863662" cy="3614738"/>
          </a:xfrm>
        </p:spPr>
      </p:pic>
    </p:spTree>
    <p:extLst>
      <p:ext uri="{BB962C8B-B14F-4D97-AF65-F5344CB8AC3E}">
        <p14:creationId xmlns:p14="http://schemas.microsoft.com/office/powerpoint/2010/main" val="4273757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4487332"/>
            <a:ext cx="10862166" cy="1507067"/>
          </a:xfrm>
        </p:spPr>
        <p:txBody>
          <a:bodyPr>
            <a:normAutofit/>
          </a:bodyPr>
          <a:lstStyle/>
          <a:p>
            <a:r>
              <a:rPr lang="es-AR" sz="2400" dirty="0">
                <a:latin typeface="Calibri" panose="020F0502020204030204" pitchFamily="34" charset="0"/>
                <a:cs typeface="Calibri" panose="020F0502020204030204" pitchFamily="34" charset="0"/>
              </a:rPr>
              <a:t>En el momento de aprobar la factura, la misma pasa a un sistema de RPA (generado con UIPATH), el cual se encarga de subir la factura al sistema de facturación TANGO y así finaliza el ciclo de carga de facturas</a:t>
            </a:r>
            <a:r>
              <a:rPr lang="es-AR" sz="2400" dirty="0"/>
              <a:t>.</a:t>
            </a:r>
            <a:endParaRPr lang="es-AR" sz="24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525" y="586047"/>
            <a:ext cx="6894087" cy="3614738"/>
          </a:xfrm>
        </p:spPr>
      </p:pic>
    </p:spTree>
    <p:extLst>
      <p:ext uri="{BB962C8B-B14F-4D97-AF65-F5344CB8AC3E}">
        <p14:creationId xmlns:p14="http://schemas.microsoft.com/office/powerpoint/2010/main" val="618472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581891" y="539547"/>
            <a:ext cx="92545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 ingresar al sitio, este mostrará la siguiente pantalla de </a:t>
            </a:r>
            <a:r>
              <a:rPr kumimoji="0" lang="es-AR" altLang="es-AR" sz="28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a:t>
            </a:r>
            <a:r>
              <a:rPr kumimoji="0" lang="es-AR" altLang="es-AR" sz="2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s-AR" altLang="es-AR" sz="2800" b="0" i="0" u="none" strike="noStrike" cap="none" normalizeH="0" baseline="0" dirty="0" smtClean="0">
              <a:ln>
                <a:noFill/>
              </a:ln>
              <a:solidFill>
                <a:schemeClr val="tx1"/>
              </a:solidFill>
              <a:effectLst/>
              <a:latin typeface="Arial" panose="020B0604020202020204" pitchFamily="34" charset="0"/>
            </a:endParaRPr>
          </a:p>
        </p:txBody>
      </p:sp>
      <p:pic>
        <p:nvPicPr>
          <p:cNvPr id="1025" name="Imagen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43" y="1388127"/>
            <a:ext cx="8276089" cy="435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853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127914" y="400112"/>
            <a:ext cx="4552007" cy="86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800" b="1" i="0" u="none" strike="noStrike" cap="none" normalizeH="0" baseline="0" dirty="0" smtClean="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a:t>
            </a:r>
            <a:r>
              <a:rPr kumimoji="0" lang="es-AR" altLang="es-AR" sz="2800" b="1" i="0" u="none" strike="noStrike" cap="none" normalizeH="0" baseline="0" dirty="0" smtClean="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antalla Principal (</a:t>
            </a:r>
            <a:r>
              <a:rPr kumimoji="0" lang="es-AR" altLang="es-AR" sz="2800" b="1" i="0" u="none" strike="noStrike" cap="none" normalizeH="0" baseline="0" dirty="0" err="1" smtClean="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Dashboard</a:t>
            </a:r>
            <a:r>
              <a:rPr kumimoji="0" lang="es-AR" altLang="es-AR" sz="2800" b="1" i="0" u="none" strike="noStrike" cap="none" normalizeH="0" baseline="0" dirty="0" smtClean="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kumimoji="0" lang="es-AR" altLang="es-AR" sz="2800" b="1" i="0" u="none" strike="noStrike" cap="none" normalizeH="0" baseline="0" dirty="0" smtClean="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anose="020B0604020202020204" pitchFamily="34" charset="0"/>
            </a:endParaRPr>
          </a:p>
        </p:txBody>
      </p:sp>
      <p:pic>
        <p:nvPicPr>
          <p:cNvPr id="2049" name="Imagen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221" y="1875048"/>
            <a:ext cx="8595361" cy="43416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255221" y="904771"/>
            <a:ext cx="65740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Una vez que el usuario inicia sesión correctamente,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le mostrará la siguiente pantalla principal:</a:t>
            </a:r>
            <a:endParaRPr kumimoji="0" lang="es-AR" altLang="es-AR"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419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8902" y="214590"/>
            <a:ext cx="10621097" cy="1507067"/>
          </a:xfrm>
        </p:spPr>
        <p:txBody>
          <a:bodyPr>
            <a:normAutofit/>
          </a:bodyPr>
          <a:lstStyle/>
          <a:p>
            <a:r>
              <a:rPr lang="es-AR" sz="2800" dirty="0" smtClean="0">
                <a:latin typeface="Calibri" panose="020F0502020204030204" pitchFamily="34" charset="0"/>
                <a:cs typeface="Calibri" panose="020F0502020204030204" pitchFamily="34" charset="0"/>
              </a:rPr>
              <a:t>Menú modulo facturando – bandeja</a:t>
            </a:r>
            <a:br>
              <a:rPr lang="es-AR" sz="2800" dirty="0" smtClean="0">
                <a:latin typeface="Calibri" panose="020F0502020204030204" pitchFamily="34" charset="0"/>
                <a:cs typeface="Calibri" panose="020F0502020204030204" pitchFamily="34" charset="0"/>
              </a:rPr>
            </a:br>
            <a:r>
              <a:rPr lang="es-AR" sz="2800" dirty="0" smtClean="0">
                <a:latin typeface="Calibri" panose="020F0502020204030204" pitchFamily="34" charset="0"/>
                <a:cs typeface="Calibri" panose="020F0502020204030204" pitchFamily="34" charset="0"/>
              </a:rPr>
              <a:t>pantalla mis documentos</a:t>
            </a:r>
            <a:endParaRPr lang="es-AR" sz="2800"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790" y="1721657"/>
            <a:ext cx="8615737" cy="4533371"/>
          </a:xfrm>
        </p:spPr>
      </p:pic>
    </p:spTree>
    <p:extLst>
      <p:ext uri="{BB962C8B-B14F-4D97-AF65-F5344CB8AC3E}">
        <p14:creationId xmlns:p14="http://schemas.microsoft.com/office/powerpoint/2010/main" val="1762206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989215" y="457200"/>
            <a:ext cx="6055303" cy="86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15235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800" b="1" i="0" u="none" strike="noStrike" cap="none" normalizeH="0" baseline="0" dirty="0" smtClean="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t>
            </a:r>
            <a:r>
              <a:rPr kumimoji="0" lang="es-AR" altLang="es-AR" sz="2800" b="1" i="0" u="none" strike="noStrike" cap="none" normalizeH="0" baseline="0" dirty="0" smtClean="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arga de Documento a través del </a:t>
            </a:r>
            <a:r>
              <a:rPr kumimoji="0" lang="es-AR" altLang="es-AR" sz="2800" b="1" i="0" u="none" strike="noStrike" cap="none" normalizeH="0" baseline="0" dirty="0" err="1" smtClean="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Wizard</a:t>
            </a:r>
            <a:endParaRPr kumimoji="0" lang="es-AR" altLang="es-AR" sz="2800" b="1" i="0" u="none" strike="noStrike" cap="none" normalizeH="0" baseline="0" dirty="0" smtClean="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anose="020B0604020202020204" pitchFamily="34" charset="0"/>
            </a:endParaRPr>
          </a:p>
        </p:txBody>
      </p:sp>
      <p:pic>
        <p:nvPicPr>
          <p:cNvPr id="3073" name="Imagen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305" y="1836631"/>
            <a:ext cx="6392026" cy="3359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139305" y="1037823"/>
            <a:ext cx="82862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Al </a:t>
            </a:r>
            <a:r>
              <a:rPr kumimoji="0" lang="es-AR" altLang="es-AR" sz="2000" b="0" i="0" u="none" strike="noStrike" cap="none" normalizeH="0" baseline="0" dirty="0" err="1" smtClean="0">
                <a:ln>
                  <a:noFill/>
                </a:ln>
                <a:solidFill>
                  <a:schemeClr val="tx1"/>
                </a:solidFill>
                <a:effectLst/>
                <a:ea typeface="Calibri" panose="020F0502020204030204" pitchFamily="34" charset="0"/>
                <a:cs typeface="Times New Roman" panose="02020603050405020304" pitchFamily="18" charset="0"/>
              </a:rPr>
              <a:t>clickear</a:t>
            </a:r>
            <a:r>
              <a:rPr kumimoji="0" lang="es-AR" altLang="es-AR" sz="20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“Agregar” en la sección Mis documentos de Bandeja,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se abrirá una pantalla como la siguiente</a:t>
            </a:r>
            <a:r>
              <a:rPr kumimoji="0" lang="es-AR" altLang="es-AR" sz="2000" b="0" i="0" u="none" strike="noStrike" cap="none" normalizeH="0" baseline="0" dirty="0" smtClean="0">
                <a:ln>
                  <a:noFill/>
                </a:ln>
                <a:solidFill>
                  <a:schemeClr val="tx1"/>
                </a:solidFill>
                <a:effectLst/>
                <a:latin typeface="Arial" panose="020B0604020202020204" pitchFamily="34" charset="0"/>
              </a:rPr>
              <a:t> </a:t>
            </a:r>
          </a:p>
        </p:txBody>
      </p:sp>
      <p:sp>
        <p:nvSpPr>
          <p:cNvPr id="7" name="Rectángulo 6"/>
          <p:cNvSpPr/>
          <p:nvPr/>
        </p:nvSpPr>
        <p:spPr>
          <a:xfrm>
            <a:off x="1139305" y="5286753"/>
            <a:ext cx="9276542" cy="923330"/>
          </a:xfrm>
          <a:prstGeom prst="rect">
            <a:avLst/>
          </a:prstGeom>
        </p:spPr>
        <p:txBody>
          <a:bodyPr wrap="squar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Esta pantalla se denomina “</a:t>
            </a:r>
            <a:r>
              <a:rPr lang="es-AR" dirty="0" err="1">
                <a:latin typeface="Calibri" panose="020F0502020204030204" pitchFamily="34" charset="0"/>
                <a:ea typeface="Calibri" panose="020F0502020204030204" pitchFamily="34" charset="0"/>
                <a:cs typeface="Times New Roman" panose="02020603050405020304" pitchFamily="18" charset="0"/>
              </a:rPr>
              <a:t>Wizard</a:t>
            </a:r>
            <a:r>
              <a:rPr lang="es-AR" dirty="0">
                <a:latin typeface="Calibri" panose="020F0502020204030204" pitchFamily="34" charset="0"/>
                <a:ea typeface="Calibri" panose="020F0502020204030204" pitchFamily="34" charset="0"/>
                <a:cs typeface="Times New Roman" panose="02020603050405020304" pitchFamily="18" charset="0"/>
              </a:rPr>
              <a:t>” (asistente) y permite al usuario ingresar los datos que el sistema necesita para cargar un documento o factura, solicitándolos uno a uno en el orden requerido.</a:t>
            </a:r>
            <a:endParaRPr lang="es-AR" dirty="0"/>
          </a:p>
        </p:txBody>
      </p:sp>
    </p:spTree>
    <p:extLst>
      <p:ext uri="{BB962C8B-B14F-4D97-AF65-F5344CB8AC3E}">
        <p14:creationId xmlns:p14="http://schemas.microsoft.com/office/powerpoint/2010/main" val="3156008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7339" y="4479019"/>
            <a:ext cx="8534400" cy="1507067"/>
          </a:xfrm>
        </p:spPr>
        <p:txBody>
          <a:bodyPr>
            <a:normAutofit/>
          </a:bodyPr>
          <a:lstStyle/>
          <a:p>
            <a:r>
              <a:rPr lang="es-AR" sz="2800" dirty="0" smtClean="0">
                <a:latin typeface="Calibri" panose="020F0502020204030204" pitchFamily="34" charset="0"/>
                <a:cs typeface="Calibri" panose="020F0502020204030204" pitchFamily="34" charset="0"/>
              </a:rPr>
              <a:t>Carga de datos</a:t>
            </a:r>
            <a:endParaRPr lang="es-AR" sz="2800"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746" y="864281"/>
            <a:ext cx="6900298" cy="3614738"/>
          </a:xfrm>
        </p:spPr>
      </p:pic>
    </p:spTree>
    <p:extLst>
      <p:ext uri="{BB962C8B-B14F-4D97-AF65-F5344CB8AC3E}">
        <p14:creationId xmlns:p14="http://schemas.microsoft.com/office/powerpoint/2010/main" val="3689006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2800" dirty="0" smtClean="0">
                <a:latin typeface="Calibri" panose="020F0502020204030204" pitchFamily="34" charset="0"/>
                <a:cs typeface="Calibri" panose="020F0502020204030204" pitchFamily="34" charset="0"/>
              </a:rPr>
              <a:t>Carga de datos</a:t>
            </a:r>
            <a:endParaRPr lang="es-AR" sz="2800"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525" y="694112"/>
            <a:ext cx="6894087" cy="3614738"/>
          </a:xfrm>
        </p:spPr>
      </p:pic>
    </p:spTree>
    <p:extLst>
      <p:ext uri="{BB962C8B-B14F-4D97-AF65-F5344CB8AC3E}">
        <p14:creationId xmlns:p14="http://schemas.microsoft.com/office/powerpoint/2010/main" val="1732051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2800" dirty="0" smtClean="0">
                <a:latin typeface="Calibri" panose="020F0502020204030204" pitchFamily="34" charset="0"/>
                <a:cs typeface="Calibri" panose="020F0502020204030204" pitchFamily="34" charset="0"/>
              </a:rPr>
              <a:t>Se agrega un archivo(documento)</a:t>
            </a:r>
            <a:endParaRPr lang="es-AR" sz="2800" dirty="0">
              <a:latin typeface="Calibri" panose="020F0502020204030204" pitchFamily="34" charset="0"/>
              <a:cs typeface="Calibri" panose="020F050202020403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755" y="669174"/>
            <a:ext cx="6882857" cy="3614738"/>
          </a:xfrm>
        </p:spPr>
      </p:pic>
    </p:spTree>
    <p:extLst>
      <p:ext uri="{BB962C8B-B14F-4D97-AF65-F5344CB8AC3E}">
        <p14:creationId xmlns:p14="http://schemas.microsoft.com/office/powerpoint/2010/main" val="1776026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70</TotalTime>
  <Words>552</Words>
  <Application>Microsoft Office PowerPoint</Application>
  <PresentationFormat>Panorámica</PresentationFormat>
  <Paragraphs>32</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Century Gothic</vt:lpstr>
      <vt:lpstr>Times New Roman</vt:lpstr>
      <vt:lpstr>Wingdings 3</vt:lpstr>
      <vt:lpstr>Sector</vt:lpstr>
      <vt:lpstr>                                Facturando Materia: Practica profesionalizante  Curso: 3°1°  Año: 2021 Profesor: Jorge Mondelo Alumnos:      Iván Tomasevich     Sabrina Jaime     Nicolás Agustín Díaz  </vt:lpstr>
      <vt:lpstr>Presentación de PowerPoint</vt:lpstr>
      <vt:lpstr>Presentación de PowerPoint</vt:lpstr>
      <vt:lpstr>Presentación de PowerPoint</vt:lpstr>
      <vt:lpstr>Menú modulo facturando – bandeja pantalla mis documentos</vt:lpstr>
      <vt:lpstr>Presentación de PowerPoint</vt:lpstr>
      <vt:lpstr>Carga de datos</vt:lpstr>
      <vt:lpstr>Carga de datos</vt:lpstr>
      <vt:lpstr>Se agrega un archivo(documento)</vt:lpstr>
      <vt:lpstr>Carga de datos</vt:lpstr>
      <vt:lpstr>Carga de datos</vt:lpstr>
      <vt:lpstr>Si se ingresa a “Seleccionar Cuenta”, el sistema muestra una ventana emergente que detalla las cuentas existentes en la base de datos y además permite buscar alguna en específica. </vt:lpstr>
      <vt:lpstr>Este es el último paso antes de enviar la factura. Esta pantalla solicita que el usuario confirme si está seguro de cargar el documento, informándole cual es el usuario Superior al cual se le enviará la factura para su aprobación. Además requiere el ingreso de un Comentario para ser enviado junto con la factura, para que el usuario aprobador pueda tener más información acerca de ese gasto al momento de aprobar. </vt:lpstr>
      <vt:lpstr>Esta pantalla únicamente es informativa, demostrándole al usuario que finalizó con el asistente de carga de documentos y facturas. </vt:lpstr>
      <vt:lpstr>Presentación de PowerPoint</vt:lpstr>
      <vt:lpstr>Al seleccionar “Ver todas las notificaciones” se visualizarán todas las notificaciones de facturas a aprobar </vt:lpstr>
      <vt:lpstr>Presentación de PowerPoint</vt:lpstr>
      <vt:lpstr>Visualización del archivo cargado</vt:lpstr>
      <vt:lpstr>Visualización de datos cargados</vt:lpstr>
      <vt:lpstr>Visualización histórica de documentos</vt:lpstr>
      <vt:lpstr>Información general del documento cargado</vt:lpstr>
      <vt:lpstr>Al final de la pagina se ingresa un comentario de aprobación o rechazo del documento</vt:lpstr>
      <vt:lpstr>En el momento de aprobar la factura, la misma pasa a un sistema de RPA (generado con UIPATH), el cual se encarga de subir la factura al sistema de facturación TANGO y así finaliza el ciclo de carga de facturas.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Sabrina Jaime</dc:creator>
  <cp:lastModifiedBy>Sabrina Jaime</cp:lastModifiedBy>
  <cp:revision>11</cp:revision>
  <dcterms:created xsi:type="dcterms:W3CDTF">2021-10-15T15:32:01Z</dcterms:created>
  <dcterms:modified xsi:type="dcterms:W3CDTF">2021-10-22T00:31:29Z</dcterms:modified>
</cp:coreProperties>
</file>