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hau Philomene" charset="1" panose="02000806040000020003"/>
      <p:regular r:id="rId12"/>
    </p:embeddedFont>
    <p:embeddedFont>
      <p:font typeface="Open Sans 1" charset="1" panose="00000000000000000000"/>
      <p:regular r:id="rId13"/>
    </p:embeddedFont>
    <p:embeddedFont>
      <p:font typeface="Open Sans 1 Bold" charset="1" panose="00000000000000000000"/>
      <p:regular r:id="rId14"/>
    </p:embeddedFont>
    <p:embeddedFont>
      <p:font typeface="Open Sans 2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746" y="8286027"/>
            <a:ext cx="7315200" cy="1944547"/>
          </a:xfrm>
          <a:custGeom>
            <a:avLst/>
            <a:gdLst/>
            <a:ahLst/>
            <a:cxnLst/>
            <a:rect r="r" b="b" t="t" l="l"/>
            <a:pathLst>
              <a:path h="1944547" w="7315200">
                <a:moveTo>
                  <a:pt x="0" y="0"/>
                </a:moveTo>
                <a:lnTo>
                  <a:pt x="7315200" y="0"/>
                </a:lnTo>
                <a:lnTo>
                  <a:pt x="7315200" y="1944546"/>
                </a:lnTo>
                <a:lnTo>
                  <a:pt x="0" y="1944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5676" y="5455732"/>
            <a:ext cx="446049" cy="3237302"/>
          </a:xfrm>
          <a:custGeom>
            <a:avLst/>
            <a:gdLst/>
            <a:ahLst/>
            <a:cxnLst/>
            <a:rect r="r" b="b" t="t" l="l"/>
            <a:pathLst>
              <a:path h="3237302" w="446049">
                <a:moveTo>
                  <a:pt x="0" y="0"/>
                </a:moveTo>
                <a:lnTo>
                  <a:pt x="446048" y="0"/>
                </a:lnTo>
                <a:lnTo>
                  <a:pt x="446048" y="3237303"/>
                </a:lnTo>
                <a:lnTo>
                  <a:pt x="0" y="3237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15775" y="6374394"/>
            <a:ext cx="380700" cy="2763020"/>
          </a:xfrm>
          <a:custGeom>
            <a:avLst/>
            <a:gdLst/>
            <a:ahLst/>
            <a:cxnLst/>
            <a:rect r="r" b="b" t="t" l="l"/>
            <a:pathLst>
              <a:path h="2763020" w="380700">
                <a:moveTo>
                  <a:pt x="0" y="0"/>
                </a:moveTo>
                <a:lnTo>
                  <a:pt x="380700" y="0"/>
                </a:lnTo>
                <a:lnTo>
                  <a:pt x="380700" y="2763020"/>
                </a:lnTo>
                <a:lnTo>
                  <a:pt x="0" y="2763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632169" y="8181216"/>
            <a:ext cx="7511970" cy="2154168"/>
          </a:xfrm>
          <a:custGeom>
            <a:avLst/>
            <a:gdLst/>
            <a:ahLst/>
            <a:cxnLst/>
            <a:rect r="r" b="b" t="t" l="l"/>
            <a:pathLst>
              <a:path h="2154168" w="7511970">
                <a:moveTo>
                  <a:pt x="0" y="0"/>
                </a:moveTo>
                <a:lnTo>
                  <a:pt x="7511969" y="0"/>
                </a:lnTo>
                <a:lnTo>
                  <a:pt x="7511969" y="2154168"/>
                </a:lnTo>
                <a:lnTo>
                  <a:pt x="0" y="21541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56770" y="8813920"/>
            <a:ext cx="5750798" cy="888760"/>
          </a:xfrm>
          <a:custGeom>
            <a:avLst/>
            <a:gdLst/>
            <a:ahLst/>
            <a:cxnLst/>
            <a:rect r="r" b="b" t="t" l="l"/>
            <a:pathLst>
              <a:path h="888760" w="5750798">
                <a:moveTo>
                  <a:pt x="0" y="0"/>
                </a:moveTo>
                <a:lnTo>
                  <a:pt x="5750797" y="0"/>
                </a:lnTo>
                <a:lnTo>
                  <a:pt x="5750797" y="888760"/>
                </a:lnTo>
                <a:lnTo>
                  <a:pt x="0" y="8887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1215459" y="5277664"/>
            <a:ext cx="4488319" cy="693649"/>
          </a:xfrm>
          <a:custGeom>
            <a:avLst/>
            <a:gdLst/>
            <a:ahLst/>
            <a:cxnLst/>
            <a:rect r="r" b="b" t="t" l="l"/>
            <a:pathLst>
              <a:path h="693649" w="4488319">
                <a:moveTo>
                  <a:pt x="0" y="0"/>
                </a:moveTo>
                <a:lnTo>
                  <a:pt x="4488318" y="0"/>
                </a:lnTo>
                <a:lnTo>
                  <a:pt x="4488318" y="693649"/>
                </a:lnTo>
                <a:lnTo>
                  <a:pt x="0" y="6936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1875" y="632777"/>
            <a:ext cx="3285963" cy="3285963"/>
          </a:xfrm>
          <a:custGeom>
            <a:avLst/>
            <a:gdLst/>
            <a:ahLst/>
            <a:cxnLst/>
            <a:rect r="r" b="b" t="t" l="l"/>
            <a:pathLst>
              <a:path h="3285963" w="3285963">
                <a:moveTo>
                  <a:pt x="0" y="0"/>
                </a:moveTo>
                <a:lnTo>
                  <a:pt x="3285963" y="0"/>
                </a:lnTo>
                <a:lnTo>
                  <a:pt x="3285963" y="3285963"/>
                </a:lnTo>
                <a:lnTo>
                  <a:pt x="0" y="32859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4419386" y="598797"/>
            <a:ext cx="3285963" cy="3285963"/>
          </a:xfrm>
          <a:custGeom>
            <a:avLst/>
            <a:gdLst/>
            <a:ahLst/>
            <a:cxnLst/>
            <a:rect r="r" b="b" t="t" l="l"/>
            <a:pathLst>
              <a:path h="3285963" w="3285963">
                <a:moveTo>
                  <a:pt x="0" y="0"/>
                </a:moveTo>
                <a:lnTo>
                  <a:pt x="3285963" y="0"/>
                </a:lnTo>
                <a:lnTo>
                  <a:pt x="3285963" y="3285962"/>
                </a:lnTo>
                <a:lnTo>
                  <a:pt x="0" y="32859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5361965" y="5695042"/>
            <a:ext cx="4488319" cy="693649"/>
          </a:xfrm>
          <a:custGeom>
            <a:avLst/>
            <a:gdLst/>
            <a:ahLst/>
            <a:cxnLst/>
            <a:rect r="r" b="b" t="t" l="l"/>
            <a:pathLst>
              <a:path h="693649" w="4488319">
                <a:moveTo>
                  <a:pt x="0" y="0"/>
                </a:moveTo>
                <a:lnTo>
                  <a:pt x="4488319" y="0"/>
                </a:lnTo>
                <a:lnTo>
                  <a:pt x="4488319" y="693650"/>
                </a:lnTo>
                <a:lnTo>
                  <a:pt x="0" y="6936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368569" y="8369540"/>
            <a:ext cx="5750798" cy="888760"/>
          </a:xfrm>
          <a:custGeom>
            <a:avLst/>
            <a:gdLst/>
            <a:ahLst/>
            <a:cxnLst/>
            <a:rect r="r" b="b" t="t" l="l"/>
            <a:pathLst>
              <a:path h="888760" w="5750798">
                <a:moveTo>
                  <a:pt x="0" y="0"/>
                </a:moveTo>
                <a:lnTo>
                  <a:pt x="5750798" y="0"/>
                </a:lnTo>
                <a:lnTo>
                  <a:pt x="5750798" y="888760"/>
                </a:lnTo>
                <a:lnTo>
                  <a:pt x="0" y="8887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69550" y="6218161"/>
            <a:ext cx="3895725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Oleh: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Ivan Trisantoso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9104" y="2013178"/>
            <a:ext cx="15256617" cy="282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  <a:spcBef>
                <a:spcPct val="0"/>
              </a:spcBef>
            </a:pPr>
            <a:r>
              <a:rPr lang="en-US" sz="810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Program Penentuan Diskon dengan Logika Fuzzy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5265" y="390049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487534" y="61722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61099" y="0"/>
            <a:ext cx="3979598" cy="3623952"/>
          </a:xfrm>
          <a:custGeom>
            <a:avLst/>
            <a:gdLst/>
            <a:ahLst/>
            <a:cxnLst/>
            <a:rect r="r" b="b" t="t" l="l"/>
            <a:pathLst>
              <a:path h="3623952" w="3979598">
                <a:moveTo>
                  <a:pt x="0" y="0"/>
                </a:moveTo>
                <a:lnTo>
                  <a:pt x="3979598" y="0"/>
                </a:lnTo>
                <a:lnTo>
                  <a:pt x="3979598" y="3623952"/>
                </a:lnTo>
                <a:lnTo>
                  <a:pt x="0" y="362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85144" y="7739896"/>
            <a:ext cx="3253643" cy="2962874"/>
          </a:xfrm>
          <a:custGeom>
            <a:avLst/>
            <a:gdLst/>
            <a:ahLst/>
            <a:cxnLst/>
            <a:rect r="r" b="b" t="t" l="l"/>
            <a:pathLst>
              <a:path h="2962874" w="3253643">
                <a:moveTo>
                  <a:pt x="0" y="0"/>
                </a:moveTo>
                <a:lnTo>
                  <a:pt x="3253643" y="0"/>
                </a:lnTo>
                <a:lnTo>
                  <a:pt x="3253643" y="2962874"/>
                </a:lnTo>
                <a:lnTo>
                  <a:pt x="0" y="2962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18499" y="1811976"/>
            <a:ext cx="8699152" cy="1765578"/>
          </a:xfrm>
          <a:custGeom>
            <a:avLst/>
            <a:gdLst/>
            <a:ahLst/>
            <a:cxnLst/>
            <a:rect r="r" b="b" t="t" l="l"/>
            <a:pathLst>
              <a:path h="1765578" w="8699152">
                <a:moveTo>
                  <a:pt x="0" y="0"/>
                </a:moveTo>
                <a:lnTo>
                  <a:pt x="8699152" y="0"/>
                </a:lnTo>
                <a:lnTo>
                  <a:pt x="8699152" y="1765578"/>
                </a:lnTo>
                <a:lnTo>
                  <a:pt x="0" y="176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56574" y="3903102"/>
            <a:ext cx="13027225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Tujuan Program: Menentukan tingkat diskon di toko online berdasarkan jumlah pembelian dan frekuensi belanja pelanggan menggunakan logika fuzzy untuk hasil fleksibel dan akurat.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Manfaat Logika Fuzzy: Mengatasi data samar dan memberikan solusi berbasis linguistik seperti "sedikit", "sedang", dan "banyak".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Alasan Menggunakan Frekuensi Belanja: Frekuensi belanja mencerminkan pola interaksi pelanggan secara konsisten dibandingkan hanya jumlah pelanggan.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85526" y="1970865"/>
            <a:ext cx="756509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PENDAHULUAN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5265" y="390049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487534" y="61722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61099" y="0"/>
            <a:ext cx="3979598" cy="3623952"/>
          </a:xfrm>
          <a:custGeom>
            <a:avLst/>
            <a:gdLst/>
            <a:ahLst/>
            <a:cxnLst/>
            <a:rect r="r" b="b" t="t" l="l"/>
            <a:pathLst>
              <a:path h="3623952" w="3979598">
                <a:moveTo>
                  <a:pt x="0" y="0"/>
                </a:moveTo>
                <a:lnTo>
                  <a:pt x="3979598" y="0"/>
                </a:lnTo>
                <a:lnTo>
                  <a:pt x="3979598" y="3623952"/>
                </a:lnTo>
                <a:lnTo>
                  <a:pt x="0" y="362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85144" y="7739896"/>
            <a:ext cx="3253643" cy="2962874"/>
          </a:xfrm>
          <a:custGeom>
            <a:avLst/>
            <a:gdLst/>
            <a:ahLst/>
            <a:cxnLst/>
            <a:rect r="r" b="b" t="t" l="l"/>
            <a:pathLst>
              <a:path h="2962874" w="3253643">
                <a:moveTo>
                  <a:pt x="0" y="0"/>
                </a:moveTo>
                <a:lnTo>
                  <a:pt x="3253643" y="0"/>
                </a:lnTo>
                <a:lnTo>
                  <a:pt x="3253643" y="2962874"/>
                </a:lnTo>
                <a:lnTo>
                  <a:pt x="0" y="2962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5639">
            <a:off x="2432370" y="7366778"/>
            <a:ext cx="4949260" cy="1398166"/>
          </a:xfrm>
          <a:custGeom>
            <a:avLst/>
            <a:gdLst/>
            <a:ahLst/>
            <a:cxnLst/>
            <a:rect r="r" b="b" t="t" l="l"/>
            <a:pathLst>
              <a:path h="1398166" w="4949260">
                <a:moveTo>
                  <a:pt x="0" y="0"/>
                </a:moveTo>
                <a:lnTo>
                  <a:pt x="4949260" y="0"/>
                </a:lnTo>
                <a:lnTo>
                  <a:pt x="4949260" y="1398166"/>
                </a:lnTo>
                <a:lnTo>
                  <a:pt x="0" y="1398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3732" y="3474485"/>
            <a:ext cx="5922311" cy="3338030"/>
          </a:xfrm>
          <a:custGeom>
            <a:avLst/>
            <a:gdLst/>
            <a:ahLst/>
            <a:cxnLst/>
            <a:rect r="r" b="b" t="t" l="l"/>
            <a:pathLst>
              <a:path h="3338030" w="5922311">
                <a:moveTo>
                  <a:pt x="0" y="0"/>
                </a:moveTo>
                <a:lnTo>
                  <a:pt x="5922311" y="0"/>
                </a:lnTo>
                <a:lnTo>
                  <a:pt x="5922311" y="3338030"/>
                </a:lnTo>
                <a:lnTo>
                  <a:pt x="0" y="3338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1213" y="4074795"/>
            <a:ext cx="7565097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Konsep Dasar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4452" y="5066347"/>
            <a:ext cx="7565097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Logika Fuzzy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86309" y="2390299"/>
            <a:ext cx="8501562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Variabel Fuzzy: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Jumlah Pembelian: Sedikit (0-500k), Sedang (250k-750k), Banyak (500k-1M).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Frekuensi Belanja: Jarang (0-10), Rutin (5-25), Sering (20-30).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Diskon: Kecil (0%-20%), Sedang (10%-40%), Besar (30%-50%).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Proses Utama: Fuzzifikasi, evaluasi aturan, agregasi, dan defuzzifikasi untuk menghasilkan nilai diskon akhir.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5265" y="390049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487534" y="61722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841518" y="-783276"/>
            <a:ext cx="3979598" cy="3623952"/>
          </a:xfrm>
          <a:custGeom>
            <a:avLst/>
            <a:gdLst/>
            <a:ahLst/>
            <a:cxnLst/>
            <a:rect r="r" b="b" t="t" l="l"/>
            <a:pathLst>
              <a:path h="3623952" w="3979598">
                <a:moveTo>
                  <a:pt x="0" y="0"/>
                </a:moveTo>
                <a:lnTo>
                  <a:pt x="3979598" y="0"/>
                </a:lnTo>
                <a:lnTo>
                  <a:pt x="3979598" y="3623952"/>
                </a:lnTo>
                <a:lnTo>
                  <a:pt x="0" y="362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1529" y="8009968"/>
            <a:ext cx="3253643" cy="2962874"/>
          </a:xfrm>
          <a:custGeom>
            <a:avLst/>
            <a:gdLst/>
            <a:ahLst/>
            <a:cxnLst/>
            <a:rect r="r" b="b" t="t" l="l"/>
            <a:pathLst>
              <a:path h="2962874" w="3253643">
                <a:moveTo>
                  <a:pt x="0" y="0"/>
                </a:moveTo>
                <a:lnTo>
                  <a:pt x="3253642" y="0"/>
                </a:lnTo>
                <a:lnTo>
                  <a:pt x="3253642" y="2962874"/>
                </a:lnTo>
                <a:lnTo>
                  <a:pt x="0" y="2962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21910" y="1347968"/>
            <a:ext cx="9117147" cy="1850415"/>
          </a:xfrm>
          <a:custGeom>
            <a:avLst/>
            <a:gdLst/>
            <a:ahLst/>
            <a:cxnLst/>
            <a:rect r="r" b="b" t="t" l="l"/>
            <a:pathLst>
              <a:path h="1850415" w="9117147">
                <a:moveTo>
                  <a:pt x="0" y="0"/>
                </a:moveTo>
                <a:lnTo>
                  <a:pt x="9117147" y="0"/>
                </a:lnTo>
                <a:lnTo>
                  <a:pt x="9117147" y="1850414"/>
                </a:lnTo>
                <a:lnTo>
                  <a:pt x="0" y="1850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0078" y="3550649"/>
            <a:ext cx="5861832" cy="2975940"/>
          </a:xfrm>
          <a:custGeom>
            <a:avLst/>
            <a:gdLst/>
            <a:ahLst/>
            <a:cxnLst/>
            <a:rect r="r" b="b" t="t" l="l"/>
            <a:pathLst>
              <a:path h="2975940" w="5861832">
                <a:moveTo>
                  <a:pt x="0" y="0"/>
                </a:moveTo>
                <a:lnTo>
                  <a:pt x="5861832" y="0"/>
                </a:lnTo>
                <a:lnTo>
                  <a:pt x="5861832" y="2975941"/>
                </a:lnTo>
                <a:lnTo>
                  <a:pt x="0" y="297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621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57716" y="1762000"/>
            <a:ext cx="804553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Implementasi Program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65373" y="3533200"/>
            <a:ext cx="8873684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Input: Jumlah pembelian Rp750.000 dan frekuensi belanja 20 kali.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Hasil Fuzzifikasi: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Jumlah pembelian: Sedikit (0), Sedang (0.5), Banyak (1.0).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Frekuensi belanja: Jarang (0), Rutin (0.5), Sering (1.0).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Aturan Fuzzy: Contoh - Jika jumlah pembelian banyak dan frekuensi belanja sering, maka diskon besar.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Defuzzifikasi: Menggunakan rata-rata berbobot, menghasilkan diskon akhir 25.00%.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5265" y="390049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487534" y="61722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841518" y="-783276"/>
            <a:ext cx="3979598" cy="3623952"/>
          </a:xfrm>
          <a:custGeom>
            <a:avLst/>
            <a:gdLst/>
            <a:ahLst/>
            <a:cxnLst/>
            <a:rect r="r" b="b" t="t" l="l"/>
            <a:pathLst>
              <a:path h="3623952" w="3979598">
                <a:moveTo>
                  <a:pt x="0" y="0"/>
                </a:moveTo>
                <a:lnTo>
                  <a:pt x="3979598" y="0"/>
                </a:lnTo>
                <a:lnTo>
                  <a:pt x="3979598" y="3623952"/>
                </a:lnTo>
                <a:lnTo>
                  <a:pt x="0" y="362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1529" y="8009968"/>
            <a:ext cx="3253643" cy="2962874"/>
          </a:xfrm>
          <a:custGeom>
            <a:avLst/>
            <a:gdLst/>
            <a:ahLst/>
            <a:cxnLst/>
            <a:rect r="r" b="b" t="t" l="l"/>
            <a:pathLst>
              <a:path h="2962874" w="3253643">
                <a:moveTo>
                  <a:pt x="0" y="0"/>
                </a:moveTo>
                <a:lnTo>
                  <a:pt x="3253642" y="0"/>
                </a:lnTo>
                <a:lnTo>
                  <a:pt x="3253642" y="2962874"/>
                </a:lnTo>
                <a:lnTo>
                  <a:pt x="0" y="2962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85427" y="1028700"/>
            <a:ext cx="9117147" cy="1850415"/>
          </a:xfrm>
          <a:custGeom>
            <a:avLst/>
            <a:gdLst/>
            <a:ahLst/>
            <a:cxnLst/>
            <a:rect r="r" b="b" t="t" l="l"/>
            <a:pathLst>
              <a:path h="1850415" w="9117147">
                <a:moveTo>
                  <a:pt x="0" y="0"/>
                </a:moveTo>
                <a:lnTo>
                  <a:pt x="9117146" y="0"/>
                </a:lnTo>
                <a:lnTo>
                  <a:pt x="9117146" y="1850415"/>
                </a:lnTo>
                <a:lnTo>
                  <a:pt x="0" y="185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6051" y="5185607"/>
            <a:ext cx="5115921" cy="3235544"/>
          </a:xfrm>
          <a:custGeom>
            <a:avLst/>
            <a:gdLst/>
            <a:ahLst/>
            <a:cxnLst/>
            <a:rect r="r" b="b" t="t" l="l"/>
            <a:pathLst>
              <a:path h="3235544" w="5115921">
                <a:moveTo>
                  <a:pt x="0" y="0"/>
                </a:moveTo>
                <a:lnTo>
                  <a:pt x="5115921" y="0"/>
                </a:lnTo>
                <a:lnTo>
                  <a:pt x="5115921" y="3235544"/>
                </a:lnTo>
                <a:lnTo>
                  <a:pt x="0" y="32355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02247" y="5185607"/>
            <a:ext cx="5168979" cy="3235544"/>
          </a:xfrm>
          <a:custGeom>
            <a:avLst/>
            <a:gdLst/>
            <a:ahLst/>
            <a:cxnLst/>
            <a:rect r="r" b="b" t="t" l="l"/>
            <a:pathLst>
              <a:path h="3235544" w="5168979">
                <a:moveTo>
                  <a:pt x="0" y="0"/>
                </a:moveTo>
                <a:lnTo>
                  <a:pt x="5168979" y="0"/>
                </a:lnTo>
                <a:lnTo>
                  <a:pt x="5168979" y="3235544"/>
                </a:lnTo>
                <a:lnTo>
                  <a:pt x="0" y="32355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01501" y="5185607"/>
            <a:ext cx="5163798" cy="3235544"/>
          </a:xfrm>
          <a:custGeom>
            <a:avLst/>
            <a:gdLst/>
            <a:ahLst/>
            <a:cxnLst/>
            <a:rect r="r" b="b" t="t" l="l"/>
            <a:pathLst>
              <a:path h="3235544" w="5163798">
                <a:moveTo>
                  <a:pt x="0" y="0"/>
                </a:moveTo>
                <a:lnTo>
                  <a:pt x="5163798" y="0"/>
                </a:lnTo>
                <a:lnTo>
                  <a:pt x="5163798" y="3235544"/>
                </a:lnTo>
                <a:lnTo>
                  <a:pt x="0" y="32355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21233" y="969657"/>
            <a:ext cx="8045535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Visualisasi</a:t>
            </a:r>
          </a:p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Fungsi Keanggotaan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35410" y="3213932"/>
            <a:ext cx="114171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Grafik untuk jumlah pembelian, frekuensi belanja, dan diskon menunjukkan derajat keanggotaan masing-masing kategori.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5265" y="390049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487534" y="6172200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841518" y="-783276"/>
            <a:ext cx="3979598" cy="3623952"/>
          </a:xfrm>
          <a:custGeom>
            <a:avLst/>
            <a:gdLst/>
            <a:ahLst/>
            <a:cxnLst/>
            <a:rect r="r" b="b" t="t" l="l"/>
            <a:pathLst>
              <a:path h="3623952" w="3979598">
                <a:moveTo>
                  <a:pt x="0" y="0"/>
                </a:moveTo>
                <a:lnTo>
                  <a:pt x="3979598" y="0"/>
                </a:lnTo>
                <a:lnTo>
                  <a:pt x="3979598" y="3623952"/>
                </a:lnTo>
                <a:lnTo>
                  <a:pt x="0" y="362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1529" y="8009968"/>
            <a:ext cx="3253643" cy="2962874"/>
          </a:xfrm>
          <a:custGeom>
            <a:avLst/>
            <a:gdLst/>
            <a:ahLst/>
            <a:cxnLst/>
            <a:rect r="r" b="b" t="t" l="l"/>
            <a:pathLst>
              <a:path h="2962874" w="3253643">
                <a:moveTo>
                  <a:pt x="0" y="0"/>
                </a:moveTo>
                <a:lnTo>
                  <a:pt x="3253642" y="0"/>
                </a:lnTo>
                <a:lnTo>
                  <a:pt x="3253642" y="2962874"/>
                </a:lnTo>
                <a:lnTo>
                  <a:pt x="0" y="2962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85427" y="1028700"/>
            <a:ext cx="9117147" cy="1850415"/>
          </a:xfrm>
          <a:custGeom>
            <a:avLst/>
            <a:gdLst/>
            <a:ahLst/>
            <a:cxnLst/>
            <a:rect r="r" b="b" t="t" l="l"/>
            <a:pathLst>
              <a:path h="1850415" w="9117147">
                <a:moveTo>
                  <a:pt x="0" y="0"/>
                </a:moveTo>
                <a:lnTo>
                  <a:pt x="9117146" y="0"/>
                </a:lnTo>
                <a:lnTo>
                  <a:pt x="9117146" y="1850415"/>
                </a:lnTo>
                <a:lnTo>
                  <a:pt x="0" y="185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21233" y="969657"/>
            <a:ext cx="8045535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Hasil Akhir</a:t>
            </a:r>
          </a:p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dan Kesimpulan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7413" y="3009900"/>
            <a:ext cx="11417180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Hasil Akhir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Input: Jumlah Pembelian Rp750.000 dan Frekuensi Belanja 20 kali.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Output: Diskon yang diberikan sebesar 25.00%.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Kesimpulan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Logika fuzzy memberikan fleksibilitas dalam menentukan tingkat diskon, cocok untuk data tidak pasti. Program dapat dikembangkan dengan menambahkan variabel baru seperti waktu pembelian atau status pelanggan.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DAGbmg5Toao</dc:identifier>
  <dcterms:modified xsi:type="dcterms:W3CDTF">2011-08-01T06:04:30Z</dcterms:modified>
  <cp:revision>1</cp:revision>
  <dc:title>Program Penentuan Diskon dengan Logika Fuzzy</dc:title>
</cp:coreProperties>
</file>