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4" r:id="rId2"/>
  </p:sldMasterIdLst>
  <p:notesMasterIdLst>
    <p:notesMasterId r:id="rId24"/>
  </p:notesMasterIdLst>
  <p:handoutMasterIdLst>
    <p:handoutMasterId r:id="rId25"/>
  </p:handoutMasterIdLst>
  <p:sldIdLst>
    <p:sldId id="256" r:id="rId3"/>
    <p:sldId id="257" r:id="rId4"/>
    <p:sldId id="282" r:id="rId5"/>
    <p:sldId id="283" r:id="rId6"/>
    <p:sldId id="284" r:id="rId7"/>
    <p:sldId id="285" r:id="rId8"/>
    <p:sldId id="286" r:id="rId9"/>
    <p:sldId id="287" r:id="rId10"/>
    <p:sldId id="288" r:id="rId11"/>
    <p:sldId id="294" r:id="rId12"/>
    <p:sldId id="289" r:id="rId13"/>
    <p:sldId id="290" r:id="rId14"/>
    <p:sldId id="291" r:id="rId15"/>
    <p:sldId id="292" r:id="rId16"/>
    <p:sldId id="293" r:id="rId17"/>
    <p:sldId id="295" r:id="rId18"/>
    <p:sldId id="296" r:id="rId19"/>
    <p:sldId id="298" r:id="rId20"/>
    <p:sldId id="297" r:id="rId21"/>
    <p:sldId id="299"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5F"/>
    <a:srgbClr val="2E444E"/>
    <a:srgbClr val="662953"/>
    <a:srgbClr val="4A103D"/>
    <a:srgbClr val="CA287A"/>
    <a:srgbClr val="DE2B32"/>
    <a:srgbClr val="122546"/>
    <a:srgbClr val="4BB089"/>
    <a:srgbClr val="AAC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3"/>
    <p:restoredTop sz="95383"/>
  </p:normalViewPr>
  <p:slideViewPr>
    <p:cSldViewPr>
      <p:cViewPr varScale="1">
        <p:scale>
          <a:sx n="124" d="100"/>
          <a:sy n="124" d="100"/>
        </p:scale>
        <p:origin x="192" y="7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40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454761-1460-C44E-8EE9-132392DCD1C4}" type="datetimeFigureOut">
              <a:rPr lang="en-US" smtClean="0"/>
              <a:t>2/28/20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A82BE9-307A-AB49-B561-9E71E3CE8979}" type="slidenum">
              <a:rPr lang="en-US" smtClean="0"/>
              <a:t>‹#›</a:t>
            </a:fld>
            <a:endParaRPr lang="en-US"/>
          </a:p>
        </p:txBody>
      </p:sp>
    </p:spTree>
    <p:extLst>
      <p:ext uri="{BB962C8B-B14F-4D97-AF65-F5344CB8AC3E}">
        <p14:creationId xmlns:p14="http://schemas.microsoft.com/office/powerpoint/2010/main" val="206512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3D421-3143-47CA-ACA9-5443A0940D94}" type="datetimeFigureOut">
              <a:rPr lang="en-GB" smtClean="0"/>
              <a:t>28/02/2020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A50D6-6132-4FF4-AFC5-01B946DDB4AB}" type="slidenum">
              <a:rPr lang="en-GB" smtClean="0"/>
              <a:t>‹#›</a:t>
            </a:fld>
            <a:endParaRPr lang="en-GB"/>
          </a:p>
        </p:txBody>
      </p:sp>
    </p:spTree>
    <p:extLst>
      <p:ext uri="{BB962C8B-B14F-4D97-AF65-F5344CB8AC3E}">
        <p14:creationId xmlns:p14="http://schemas.microsoft.com/office/powerpoint/2010/main" val="50769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Logo Slide">
    <p:bg>
      <p:bgPr>
        <a:solidFill>
          <a:srgbClr val="063D5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9723" y="2791953"/>
            <a:ext cx="4512501" cy="982313"/>
          </a:xfrm>
          <a:prstGeom prst="rect">
            <a:avLst/>
          </a:prstGeom>
        </p:spPr>
      </p:pic>
    </p:spTree>
    <p:extLst>
      <p:ext uri="{BB962C8B-B14F-4D97-AF65-F5344CB8AC3E}">
        <p14:creationId xmlns:p14="http://schemas.microsoft.com/office/powerpoint/2010/main" val="7749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ory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54560" y="2060849"/>
            <a:ext cx="7591573" cy="1226567"/>
          </a:xfrm>
          <a:prstGeom prst="rect">
            <a:avLst/>
          </a:prstGeom>
        </p:spPr>
        <p:txBody>
          <a:bodyPr anchor="ctr" anchorCtr="0"/>
          <a:lstStyle>
            <a:lvl1pPr algn="l">
              <a:defRPr sz="3200" b="1" spc="-150" baseline="0">
                <a:solidFill>
                  <a:schemeClr val="bg1"/>
                </a:solidFill>
              </a:defRPr>
            </a:lvl1pPr>
          </a:lstStyle>
          <a:p>
            <a:r>
              <a:rPr lang="en-US" dirty="0"/>
              <a:t>Presentation title</a:t>
            </a:r>
            <a:endParaRPr lang="en-GB" dirty="0"/>
          </a:p>
        </p:txBody>
      </p:sp>
      <p:sp>
        <p:nvSpPr>
          <p:cNvPr id="3" name="Subtitle 2"/>
          <p:cNvSpPr>
            <a:spLocks noGrp="1"/>
          </p:cNvSpPr>
          <p:nvPr>
            <p:ph type="subTitle" idx="1"/>
          </p:nvPr>
        </p:nvSpPr>
        <p:spPr>
          <a:xfrm>
            <a:off x="2351584" y="3287415"/>
            <a:ext cx="7584843" cy="864096"/>
          </a:xfrm>
          <a:prstGeom prst="rect">
            <a:avLst/>
          </a:prstGeom>
        </p:spPr>
        <p:txBody>
          <a:bodyPr anchor="ctr" anchorCtr="0"/>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6" name="Text Placeholder 5"/>
          <p:cNvSpPr>
            <a:spLocks noGrp="1"/>
          </p:cNvSpPr>
          <p:nvPr>
            <p:ph type="body" sz="quarter" idx="10" hasCustomPrompt="1"/>
          </p:nvPr>
        </p:nvSpPr>
        <p:spPr>
          <a:xfrm>
            <a:off x="2351584" y="4149081"/>
            <a:ext cx="3071283" cy="359395"/>
          </a:xfrm>
          <a:prstGeom prst="rect">
            <a:avLst/>
          </a:prstGeom>
        </p:spPr>
        <p:txBody>
          <a:bodyPr/>
          <a:lstStyle>
            <a:lvl1pPr marL="0" indent="0">
              <a:buNone/>
              <a:defRPr sz="1400">
                <a:solidFill>
                  <a:schemeClr val="bg1"/>
                </a:solidFill>
              </a:defRPr>
            </a:lvl1pPr>
          </a:lstStyle>
          <a:p>
            <a:pPr lvl="0"/>
            <a:fld id="{6360D570-4882-4F25-B966-92B63EE9B1D5}" type="datetime4">
              <a:rPr lang="en-GB" smtClean="0"/>
              <a:t>18 November 2016</a:t>
            </a:fld>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2398703511"/>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s End Slide">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2351584" y="3356522"/>
            <a:ext cx="7584843" cy="1800671"/>
          </a:xfrm>
          <a:prstGeom prst="rect">
            <a:avLst/>
          </a:prstGeom>
        </p:spPr>
        <p:txBody>
          <a:bodyPr/>
          <a:lstStyle>
            <a:lvl1pPr marL="0" indent="0">
              <a:buNone/>
              <a:defRPr sz="1600" b="0" spc="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Copy here</a:t>
            </a:r>
            <a:endParaRPr lang="en-GB" dirty="0"/>
          </a:p>
        </p:txBody>
      </p:sp>
      <p:sp>
        <p:nvSpPr>
          <p:cNvPr id="8" name="TextBox 7"/>
          <p:cNvSpPr txBox="1"/>
          <p:nvPr userDrawn="1"/>
        </p:nvSpPr>
        <p:spPr>
          <a:xfrm>
            <a:off x="2351584" y="2700210"/>
            <a:ext cx="7584843" cy="584775"/>
          </a:xfrm>
          <a:prstGeom prst="rect">
            <a:avLst/>
          </a:prstGeom>
          <a:noFill/>
        </p:spPr>
        <p:txBody>
          <a:bodyPr wrap="square" rtlCol="0">
            <a:spAutoFit/>
          </a:bodyPr>
          <a:lstStyle/>
          <a:p>
            <a:r>
              <a:rPr lang="en-GB" sz="3200" b="1" spc="-150" dirty="0">
                <a:solidFill>
                  <a:schemeClr val="bg1"/>
                </a:solidFill>
              </a:rPr>
              <a:t>YOUR</a:t>
            </a:r>
            <a:r>
              <a:rPr lang="en-GB" sz="3200" b="1" spc="-150" baseline="0" dirty="0">
                <a:solidFill>
                  <a:schemeClr val="bg1"/>
                </a:solidFill>
              </a:rPr>
              <a:t> QUESTIONS</a:t>
            </a:r>
            <a:endParaRPr lang="en-GB" sz="3200" b="1" spc="-150" dirty="0">
              <a:solidFill>
                <a:schemeClr val="bg1"/>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61885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4"/>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46691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3D5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071369"/>
      </p:ext>
    </p:extLst>
  </p:cSld>
  <p:clrMap bg1="lt1" tx1="dk1" bg2="lt2" tx2="dk2" accent1="accent1" accent2="accent2" accent3="accent3" accent4="accent4" accent5="accent5" accent6="accent6" hlink="hlink" folHlink="folHlink"/>
  <p:sldLayoutIdLst>
    <p:sldLayoutId id="2147483674" r:id="rId1"/>
    <p:sldLayoutId id="2147483680" r:id="rId2"/>
    <p:sldLayoutId id="214748370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6" name="TextBox 5"/>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t>‹#›</a:t>
            </a:fld>
            <a:endParaRPr lang="en-GB" sz="1000"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175160366"/>
      </p:ext>
    </p:extLst>
  </p:cSld>
  <p:clrMap bg1="lt1" tx1="dk1" bg2="lt2" tx2="dk2" accent1="accent1" accent2="accent2" accent3="accent3" accent4="accent4" accent5="accent5" accent6="accent6" hlink="hlink" folHlink="folHlink"/>
  <p:sldLayoutIdLst>
    <p:sldLayoutId id="2147483705" r:id="rId1"/>
  </p:sldLayoutIdLst>
  <p:hf hdr="0" ftr="0" dt="0"/>
  <p:txStyles>
    <p:titleStyle>
      <a:lvl1pPr algn="l" defTabSz="914400" rtl="0" eaLnBrk="1" latinLnBrk="0" hangingPunct="1">
        <a:spcBef>
          <a:spcPct val="0"/>
        </a:spcBef>
        <a:buNone/>
        <a:defRPr sz="3200" kern="1200" spc="-150">
          <a:solidFill>
            <a:srgbClr val="2E444E"/>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secure.ecs.soton.ac.uk/notes/comp1206/lecture17-11.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13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6171-518E-A94C-90DE-D125B22EB152}"/>
              </a:ext>
            </a:extLst>
          </p:cNvPr>
          <p:cNvSpPr>
            <a:spLocks noGrp="1"/>
          </p:cNvSpPr>
          <p:nvPr>
            <p:ph type="title"/>
          </p:nvPr>
        </p:nvSpPr>
        <p:spPr/>
        <p:txBody>
          <a:bodyPr/>
          <a:lstStyle/>
          <a:p>
            <a:r>
              <a:rPr lang="en-GB" dirty="0"/>
              <a:t>More String Comparison</a:t>
            </a:r>
          </a:p>
        </p:txBody>
      </p:sp>
      <p:sp>
        <p:nvSpPr>
          <p:cNvPr id="3" name="Text Placeholder 2">
            <a:extLst>
              <a:ext uri="{FF2B5EF4-FFF2-40B4-BE49-F238E27FC236}">
                <a16:creationId xmlns:a16="http://schemas.microsoft.com/office/drawing/2014/main" id="{38FAB634-620D-D049-A3F2-98567FDE02E3}"/>
              </a:ext>
            </a:extLst>
          </p:cNvPr>
          <p:cNvSpPr>
            <a:spLocks noGrp="1"/>
          </p:cNvSpPr>
          <p:nvPr>
            <p:ph type="body" sz="quarter" idx="10"/>
          </p:nvPr>
        </p:nvSpPr>
        <p:spPr>
          <a:xfrm>
            <a:off x="623392" y="1700808"/>
            <a:ext cx="11089231" cy="4393059"/>
          </a:xfrm>
        </p:spPr>
        <p:txBody>
          <a:bodyPr/>
          <a:lstStyle/>
          <a:p>
            <a:r>
              <a:rPr lang="en-GB" dirty="0"/>
              <a:t>Another interesting method in the String class is </a:t>
            </a:r>
            <a:r>
              <a:rPr lang="en-GB" dirty="0" err="1">
                <a:solidFill>
                  <a:schemeClr val="accent2"/>
                </a:solidFill>
              </a:rPr>
              <a:t>int</a:t>
            </a:r>
            <a:r>
              <a:rPr lang="en-GB" dirty="0">
                <a:solidFill>
                  <a:schemeClr val="accent2"/>
                </a:solidFill>
              </a:rPr>
              <a:t> </a:t>
            </a:r>
            <a:r>
              <a:rPr lang="en-GB" dirty="0" err="1">
                <a:solidFill>
                  <a:schemeClr val="accent2"/>
                </a:solidFill>
              </a:rPr>
              <a:t>compareTo</a:t>
            </a:r>
            <a:r>
              <a:rPr lang="en-GB" dirty="0">
                <a:solidFill>
                  <a:schemeClr val="accent2"/>
                </a:solidFill>
              </a:rPr>
              <a:t>(String </a:t>
            </a:r>
            <a:r>
              <a:rPr lang="en-GB" dirty="0" err="1">
                <a:solidFill>
                  <a:schemeClr val="accent2"/>
                </a:solidFill>
              </a:rPr>
              <a:t>str</a:t>
            </a:r>
            <a:r>
              <a:rPr lang="en-GB" dirty="0">
                <a:solidFill>
                  <a:schemeClr val="accent2"/>
                </a:solidFill>
              </a:rPr>
              <a:t>)</a:t>
            </a:r>
            <a:r>
              <a:rPr lang="en-GB" dirty="0">
                <a:solidFill>
                  <a:schemeClr val="tx1"/>
                </a:solidFill>
              </a:rPr>
              <a:t>.</a:t>
            </a:r>
            <a:endParaRPr lang="en-GB" dirty="0">
              <a:solidFill>
                <a:schemeClr val="accent2"/>
              </a:solidFill>
            </a:endParaRPr>
          </a:p>
          <a:p>
            <a:r>
              <a:rPr lang="en-GB" dirty="0"/>
              <a:t>This method allows you to compare two strings in a lexicographic ordering to see whether one is </a:t>
            </a:r>
            <a:r>
              <a:rPr lang="en-GB" i="1" dirty="0">
                <a:solidFill>
                  <a:schemeClr val="accent2"/>
                </a:solidFill>
              </a:rPr>
              <a:t>less than</a:t>
            </a:r>
            <a:r>
              <a:rPr lang="en-GB" dirty="0"/>
              <a:t> the other. The method returns 0 if the strings have the same content, a negative integer if this string is less than </a:t>
            </a:r>
            <a:r>
              <a:rPr lang="en-GB" dirty="0" err="1"/>
              <a:t>str</a:t>
            </a:r>
            <a:r>
              <a:rPr lang="en-GB" dirty="0"/>
              <a:t>, and a positive integer if this string is greater than str.</a:t>
            </a:r>
          </a:p>
          <a:p>
            <a:r>
              <a:rPr lang="en-GB" dirty="0"/>
              <a:t>The ordering depends on the standard lexicographic order by comparing the strings per character. Of course, characters are just numbers in the Unicode system so the comparison is actually on the </a:t>
            </a:r>
            <a:r>
              <a:rPr lang="en-GB" dirty="0">
                <a:solidFill>
                  <a:schemeClr val="accent2"/>
                </a:solidFill>
              </a:rPr>
              <a:t>Unicode representation</a:t>
            </a:r>
            <a:r>
              <a:rPr lang="en-GB" dirty="0"/>
              <a:t> of the strings. For this reason we see that "Hello" is </a:t>
            </a:r>
            <a:r>
              <a:rPr lang="en-GB" i="1" dirty="0"/>
              <a:t>less than</a:t>
            </a:r>
            <a:r>
              <a:rPr lang="en-GB" dirty="0"/>
              <a:t> "hello" because the Unicode for 'H' is numerically less than the encoding for 'h'.</a:t>
            </a:r>
          </a:p>
          <a:p>
            <a:r>
              <a:rPr lang="en-GB" dirty="0"/>
              <a:t>Be wary of comparing strings of foreign languages - the order in which special characters appear in the Unicode tables may differ from the official lexicographic order.</a:t>
            </a:r>
          </a:p>
          <a:p>
            <a:r>
              <a:rPr lang="en-GB" dirty="0"/>
              <a:t>You can use a </a:t>
            </a:r>
            <a:r>
              <a:rPr lang="en-GB" i="1" dirty="0" err="1"/>
              <a:t>java.text.Collator</a:t>
            </a:r>
            <a:r>
              <a:rPr lang="en-GB" dirty="0"/>
              <a:t> object to do locale-based comparisons if necessary.</a:t>
            </a:r>
          </a:p>
          <a:p>
            <a:endParaRPr lang="en-GB" dirty="0"/>
          </a:p>
        </p:txBody>
      </p:sp>
    </p:spTree>
    <p:extLst>
      <p:ext uri="{BB962C8B-B14F-4D97-AF65-F5344CB8AC3E}">
        <p14:creationId xmlns:p14="http://schemas.microsoft.com/office/powerpoint/2010/main" val="23027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08D1-5F07-3843-A160-5B455B1FEF81}"/>
              </a:ext>
            </a:extLst>
          </p:cNvPr>
          <p:cNvSpPr>
            <a:spLocks noGrp="1"/>
          </p:cNvSpPr>
          <p:nvPr>
            <p:ph type="title"/>
          </p:nvPr>
        </p:nvSpPr>
        <p:spPr/>
        <p:txBody>
          <a:bodyPr/>
          <a:lstStyle/>
          <a:p>
            <a:r>
              <a:rPr lang="en-GB" b="1" dirty="0"/>
              <a:t>Differences – Direct Assignment</a:t>
            </a:r>
          </a:p>
        </p:txBody>
      </p:sp>
      <p:sp>
        <p:nvSpPr>
          <p:cNvPr id="3" name="Text Placeholder 2">
            <a:extLst>
              <a:ext uri="{FF2B5EF4-FFF2-40B4-BE49-F238E27FC236}">
                <a16:creationId xmlns:a16="http://schemas.microsoft.com/office/drawing/2014/main" id="{1AF92AD4-EBE1-0F4A-8140-8502802A322D}"/>
              </a:ext>
            </a:extLst>
          </p:cNvPr>
          <p:cNvSpPr>
            <a:spLocks noGrp="1"/>
          </p:cNvSpPr>
          <p:nvPr>
            <p:ph type="body" sz="quarter" idx="10"/>
          </p:nvPr>
        </p:nvSpPr>
        <p:spPr/>
        <p:txBody>
          <a:bodyPr/>
          <a:lstStyle/>
          <a:p>
            <a:r>
              <a:rPr lang="en-GB" dirty="0"/>
              <a:t>A piece of string is an </a:t>
            </a:r>
            <a:r>
              <a:rPr lang="en-GB" dirty="0">
                <a:solidFill>
                  <a:schemeClr val="accent2"/>
                </a:solidFill>
              </a:rPr>
              <a:t>anonymous object </a:t>
            </a:r>
            <a:r>
              <a:rPr lang="en-GB" dirty="0"/>
              <a:t>from String class</a:t>
            </a:r>
          </a:p>
          <a:p>
            <a:endParaRPr lang="en-GB" dirty="0"/>
          </a:p>
          <a:p>
            <a:r>
              <a:rPr lang="en-GB" dirty="0"/>
              <a:t>Example</a:t>
            </a:r>
          </a:p>
        </p:txBody>
      </p:sp>
      <p:sp>
        <p:nvSpPr>
          <p:cNvPr id="4" name="TextBox 3">
            <a:extLst>
              <a:ext uri="{FF2B5EF4-FFF2-40B4-BE49-F238E27FC236}">
                <a16:creationId xmlns:a16="http://schemas.microsoft.com/office/drawing/2014/main" id="{0D830DE5-E565-F34B-BA0A-B871DF4300AA}"/>
              </a:ext>
            </a:extLst>
          </p:cNvPr>
          <p:cNvSpPr txBox="1"/>
          <p:nvPr/>
        </p:nvSpPr>
        <p:spPr>
          <a:xfrm>
            <a:off x="1559496" y="2348880"/>
            <a:ext cx="4680520" cy="369332"/>
          </a:xfrm>
          <a:prstGeom prst="rect">
            <a:avLst/>
          </a:prstGeom>
          <a:noFill/>
          <a:ln>
            <a:solidFill>
              <a:schemeClr val="tx1"/>
            </a:solidFill>
          </a:ln>
        </p:spPr>
        <p:txBody>
          <a:bodyPr wrap="square" rtlCol="0">
            <a:spAutoFit/>
          </a:bodyPr>
          <a:lstStyle/>
          <a:p>
            <a:r>
              <a:rPr lang="en-GB" dirty="0" err="1"/>
              <a:t>System.out.println</a:t>
            </a:r>
            <a:r>
              <a:rPr lang="en-GB" dirty="0"/>
              <a:t>(“</a:t>
            </a:r>
            <a:r>
              <a:rPr lang="en-GB" dirty="0" err="1"/>
              <a:t>Java”.equals</a:t>
            </a:r>
            <a:r>
              <a:rPr lang="en-GB" dirty="0"/>
              <a:t>(“Java”));</a:t>
            </a:r>
          </a:p>
        </p:txBody>
      </p:sp>
      <p:cxnSp>
        <p:nvCxnSpPr>
          <p:cNvPr id="6" name="Straight Arrow Connector 5">
            <a:extLst>
              <a:ext uri="{FF2B5EF4-FFF2-40B4-BE49-F238E27FC236}">
                <a16:creationId xmlns:a16="http://schemas.microsoft.com/office/drawing/2014/main" id="{194D0811-35A1-7645-B270-5158A0B4EB18}"/>
              </a:ext>
            </a:extLst>
          </p:cNvPr>
          <p:cNvCxnSpPr>
            <a:cxnSpLocks/>
            <a:stCxn id="4" idx="3"/>
          </p:cNvCxnSpPr>
          <p:nvPr/>
        </p:nvCxnSpPr>
        <p:spPr>
          <a:xfrm>
            <a:off x="6240016" y="2533546"/>
            <a:ext cx="50405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EC7DCC-CD4F-8444-8A28-0B97BE92952A}"/>
              </a:ext>
            </a:extLst>
          </p:cNvPr>
          <p:cNvSpPr txBox="1"/>
          <p:nvPr/>
        </p:nvSpPr>
        <p:spPr>
          <a:xfrm>
            <a:off x="6744072" y="2348880"/>
            <a:ext cx="720080" cy="369332"/>
          </a:xfrm>
          <a:prstGeom prst="rect">
            <a:avLst/>
          </a:prstGeom>
          <a:noFill/>
          <a:ln>
            <a:solidFill>
              <a:schemeClr val="tx1"/>
            </a:solidFill>
          </a:ln>
        </p:spPr>
        <p:txBody>
          <a:bodyPr wrap="square" rtlCol="0">
            <a:spAutoFit/>
          </a:bodyPr>
          <a:lstStyle/>
          <a:p>
            <a:r>
              <a:rPr lang="en-GB" dirty="0"/>
              <a:t>true</a:t>
            </a:r>
          </a:p>
        </p:txBody>
      </p:sp>
      <p:pic>
        <p:nvPicPr>
          <p:cNvPr id="10" name="Picture 9">
            <a:extLst>
              <a:ext uri="{FF2B5EF4-FFF2-40B4-BE49-F238E27FC236}">
                <a16:creationId xmlns:a16="http://schemas.microsoft.com/office/drawing/2014/main" id="{231120A5-ECDA-4F4A-9C33-B9888FA1C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06" y="3233448"/>
            <a:ext cx="5854700" cy="2489200"/>
          </a:xfrm>
          <a:prstGeom prst="rect">
            <a:avLst/>
          </a:prstGeom>
        </p:spPr>
      </p:pic>
      <p:pic>
        <p:nvPicPr>
          <p:cNvPr id="13" name="Picture 12">
            <a:extLst>
              <a:ext uri="{FF2B5EF4-FFF2-40B4-BE49-F238E27FC236}">
                <a16:creationId xmlns:a16="http://schemas.microsoft.com/office/drawing/2014/main" id="{F824913E-7847-E94B-9B7B-AC5B1ED91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5917146"/>
            <a:ext cx="2295190" cy="788532"/>
          </a:xfrm>
          <a:prstGeom prst="rect">
            <a:avLst/>
          </a:prstGeom>
        </p:spPr>
      </p:pic>
      <p:sp>
        <p:nvSpPr>
          <p:cNvPr id="15" name="Down Arrow 14">
            <a:extLst>
              <a:ext uri="{FF2B5EF4-FFF2-40B4-BE49-F238E27FC236}">
                <a16:creationId xmlns:a16="http://schemas.microsoft.com/office/drawing/2014/main" id="{9494F386-81F6-A741-9652-1AA2764BA8C5}"/>
              </a:ext>
            </a:extLst>
          </p:cNvPr>
          <p:cNvSpPr/>
          <p:nvPr/>
        </p:nvSpPr>
        <p:spPr>
          <a:xfrm>
            <a:off x="2351584" y="5504227"/>
            <a:ext cx="2880320" cy="377536"/>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Output</a:t>
            </a:r>
          </a:p>
        </p:txBody>
      </p:sp>
      <p:grpSp>
        <p:nvGrpSpPr>
          <p:cNvPr id="48" name="Group 47">
            <a:extLst>
              <a:ext uri="{FF2B5EF4-FFF2-40B4-BE49-F238E27FC236}">
                <a16:creationId xmlns:a16="http://schemas.microsoft.com/office/drawing/2014/main" id="{AB3B0852-7D3D-264B-B776-C02EE281D98C}"/>
              </a:ext>
            </a:extLst>
          </p:cNvPr>
          <p:cNvGrpSpPr/>
          <p:nvPr/>
        </p:nvGrpSpPr>
        <p:grpSpPr>
          <a:xfrm>
            <a:off x="7637039" y="3356992"/>
            <a:ext cx="4626358" cy="2232248"/>
            <a:chOff x="7637039" y="3356992"/>
            <a:chExt cx="4626358" cy="2232248"/>
          </a:xfrm>
        </p:grpSpPr>
        <p:grpSp>
          <p:nvGrpSpPr>
            <p:cNvPr id="16" name="Group 15">
              <a:extLst>
                <a:ext uri="{FF2B5EF4-FFF2-40B4-BE49-F238E27FC236}">
                  <a16:creationId xmlns:a16="http://schemas.microsoft.com/office/drawing/2014/main" id="{4328257B-F72B-0946-8C45-AA06964E65EA}"/>
                </a:ext>
              </a:extLst>
            </p:cNvPr>
            <p:cNvGrpSpPr/>
            <p:nvPr/>
          </p:nvGrpSpPr>
          <p:grpSpPr>
            <a:xfrm>
              <a:off x="7637039" y="3356992"/>
              <a:ext cx="1205387" cy="2232248"/>
              <a:chOff x="2279576" y="2420888"/>
              <a:chExt cx="1512168" cy="2232248"/>
            </a:xfrm>
          </p:grpSpPr>
          <p:grpSp>
            <p:nvGrpSpPr>
              <p:cNvPr id="17" name="Group 16">
                <a:extLst>
                  <a:ext uri="{FF2B5EF4-FFF2-40B4-BE49-F238E27FC236}">
                    <a16:creationId xmlns:a16="http://schemas.microsoft.com/office/drawing/2014/main" id="{937E9B90-D5B5-2145-89B5-5BDD968EBB9C}"/>
                  </a:ext>
                </a:extLst>
              </p:cNvPr>
              <p:cNvGrpSpPr/>
              <p:nvPr/>
            </p:nvGrpSpPr>
            <p:grpSpPr>
              <a:xfrm>
                <a:off x="2279576" y="2420888"/>
                <a:ext cx="1512168" cy="2232248"/>
                <a:chOff x="2279576" y="2132856"/>
                <a:chExt cx="1512168" cy="2232248"/>
              </a:xfrm>
            </p:grpSpPr>
            <p:sp>
              <p:nvSpPr>
                <p:cNvPr id="19" name="Rectangle 18">
                  <a:extLst>
                    <a:ext uri="{FF2B5EF4-FFF2-40B4-BE49-F238E27FC236}">
                      <a16:creationId xmlns:a16="http://schemas.microsoft.com/office/drawing/2014/main" id="{4AC08064-71E1-4747-AA16-C317E393F791}"/>
                    </a:ext>
                  </a:extLst>
                </p:cNvPr>
                <p:cNvSpPr/>
                <p:nvPr/>
              </p:nvSpPr>
              <p:spPr>
                <a:xfrm>
                  <a:off x="2279576"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20" name="Straight Connector 19">
                  <a:extLst>
                    <a:ext uri="{FF2B5EF4-FFF2-40B4-BE49-F238E27FC236}">
                      <a16:creationId xmlns:a16="http://schemas.microsoft.com/office/drawing/2014/main" id="{B6D07775-FCC4-3046-A45E-D56CEA92EF72}"/>
                    </a:ext>
                  </a:extLst>
                </p:cNvPr>
                <p:cNvCxnSpPr>
                  <a:stCxn id="19" idx="1"/>
                  <a:endCxn id="19" idx="3"/>
                </p:cNvCxnSpPr>
                <p:nvPr/>
              </p:nvCxnSpPr>
              <p:spPr>
                <a:xfrm>
                  <a:off x="2279576"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68057C-730C-194E-AD4C-027F06E47355}"/>
                    </a:ext>
                  </a:extLst>
                </p:cNvPr>
                <p:cNvCxnSpPr/>
                <p:nvPr/>
              </p:nvCxnSpPr>
              <p:spPr>
                <a:xfrm>
                  <a:off x="2279576"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EAECE-665A-1D4F-826C-5DC28F1683D2}"/>
                    </a:ext>
                  </a:extLst>
                </p:cNvPr>
                <p:cNvCxnSpPr/>
                <p:nvPr/>
              </p:nvCxnSpPr>
              <p:spPr>
                <a:xfrm>
                  <a:off x="2279576"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D1CBA58B-D8D9-7D47-9F92-97DA8A28BD92}"/>
                  </a:ext>
                </a:extLst>
              </p:cNvPr>
              <p:cNvSpPr txBox="1"/>
              <p:nvPr/>
            </p:nvSpPr>
            <p:spPr>
              <a:xfrm>
                <a:off x="2425162" y="2555612"/>
                <a:ext cx="1209434" cy="369332"/>
              </a:xfrm>
              <a:prstGeom prst="rect">
                <a:avLst/>
              </a:prstGeom>
              <a:noFill/>
            </p:spPr>
            <p:txBody>
              <a:bodyPr wrap="square" rtlCol="0">
                <a:spAutoFit/>
              </a:bodyPr>
              <a:lstStyle/>
              <a:p>
                <a:r>
                  <a:rPr lang="en-US" altLang="zh-CN" b="1" dirty="0"/>
                  <a:t>STACK</a:t>
                </a:r>
                <a:endParaRPr lang="en-GB" b="1" dirty="0"/>
              </a:p>
            </p:txBody>
          </p:sp>
        </p:grpSp>
        <p:sp>
          <p:nvSpPr>
            <p:cNvPr id="23" name="TextBox 22">
              <a:extLst>
                <a:ext uri="{FF2B5EF4-FFF2-40B4-BE49-F238E27FC236}">
                  <a16:creationId xmlns:a16="http://schemas.microsoft.com/office/drawing/2014/main" id="{CDA493D9-08A0-6F40-B9DF-DE6EA2051C04}"/>
                </a:ext>
              </a:extLst>
            </p:cNvPr>
            <p:cNvSpPr txBox="1"/>
            <p:nvPr/>
          </p:nvSpPr>
          <p:spPr>
            <a:xfrm>
              <a:off x="7896200" y="4031775"/>
              <a:ext cx="648072" cy="369332"/>
            </a:xfrm>
            <a:prstGeom prst="rect">
              <a:avLst/>
            </a:prstGeom>
            <a:noFill/>
          </p:spPr>
          <p:txBody>
            <a:bodyPr wrap="square" rtlCol="0">
              <a:spAutoFit/>
            </a:bodyPr>
            <a:lstStyle/>
            <a:p>
              <a:r>
                <a:rPr lang="en-GB" dirty="0"/>
                <a:t>str1</a:t>
              </a:r>
            </a:p>
          </p:txBody>
        </p:sp>
        <p:sp>
          <p:nvSpPr>
            <p:cNvPr id="24" name="TextBox 23">
              <a:extLst>
                <a:ext uri="{FF2B5EF4-FFF2-40B4-BE49-F238E27FC236}">
                  <a16:creationId xmlns:a16="http://schemas.microsoft.com/office/drawing/2014/main" id="{C83E7AF2-0B73-1549-9808-9A8295ED33E6}"/>
                </a:ext>
              </a:extLst>
            </p:cNvPr>
            <p:cNvSpPr txBox="1"/>
            <p:nvPr/>
          </p:nvSpPr>
          <p:spPr>
            <a:xfrm>
              <a:off x="7896200" y="4571834"/>
              <a:ext cx="648072" cy="369332"/>
            </a:xfrm>
            <a:prstGeom prst="rect">
              <a:avLst/>
            </a:prstGeom>
            <a:noFill/>
          </p:spPr>
          <p:txBody>
            <a:bodyPr wrap="square" rtlCol="0">
              <a:spAutoFit/>
            </a:bodyPr>
            <a:lstStyle/>
            <a:p>
              <a:r>
                <a:rPr lang="en-GB" dirty="0"/>
                <a:t>str2</a:t>
              </a:r>
            </a:p>
          </p:txBody>
        </p:sp>
        <p:sp>
          <p:nvSpPr>
            <p:cNvPr id="25" name="TextBox 24">
              <a:extLst>
                <a:ext uri="{FF2B5EF4-FFF2-40B4-BE49-F238E27FC236}">
                  <a16:creationId xmlns:a16="http://schemas.microsoft.com/office/drawing/2014/main" id="{1B1B961F-22C3-B84C-9ED9-129148DAE452}"/>
                </a:ext>
              </a:extLst>
            </p:cNvPr>
            <p:cNvSpPr txBox="1"/>
            <p:nvPr/>
          </p:nvSpPr>
          <p:spPr>
            <a:xfrm>
              <a:off x="7896200" y="5129720"/>
              <a:ext cx="648072" cy="369332"/>
            </a:xfrm>
            <a:prstGeom prst="rect">
              <a:avLst/>
            </a:prstGeom>
            <a:noFill/>
          </p:spPr>
          <p:txBody>
            <a:bodyPr wrap="square" rtlCol="0">
              <a:spAutoFit/>
            </a:bodyPr>
            <a:lstStyle/>
            <a:p>
              <a:r>
                <a:rPr lang="en-GB" dirty="0"/>
                <a:t>str3</a:t>
              </a:r>
            </a:p>
          </p:txBody>
        </p:sp>
        <p:grpSp>
          <p:nvGrpSpPr>
            <p:cNvPr id="26" name="Group 25">
              <a:extLst>
                <a:ext uri="{FF2B5EF4-FFF2-40B4-BE49-F238E27FC236}">
                  <a16:creationId xmlns:a16="http://schemas.microsoft.com/office/drawing/2014/main" id="{13380BAB-8228-1443-BB59-BB63B08479CD}"/>
                </a:ext>
              </a:extLst>
            </p:cNvPr>
            <p:cNvGrpSpPr/>
            <p:nvPr/>
          </p:nvGrpSpPr>
          <p:grpSpPr>
            <a:xfrm>
              <a:off x="9997508" y="3356992"/>
              <a:ext cx="1149173" cy="2232248"/>
              <a:chOff x="7464152" y="2132856"/>
              <a:chExt cx="1512168" cy="2232248"/>
            </a:xfrm>
          </p:grpSpPr>
          <p:sp>
            <p:nvSpPr>
              <p:cNvPr id="27" name="Rectangle 26">
                <a:extLst>
                  <a:ext uri="{FF2B5EF4-FFF2-40B4-BE49-F238E27FC236}">
                    <a16:creationId xmlns:a16="http://schemas.microsoft.com/office/drawing/2014/main" id="{46104141-98E2-0446-9854-FB911B4FD0E6}"/>
                  </a:ext>
                </a:extLst>
              </p:cNvPr>
              <p:cNvSpPr/>
              <p:nvPr/>
            </p:nvSpPr>
            <p:spPr>
              <a:xfrm>
                <a:off x="7464152"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28" name="Straight Connector 27">
                <a:extLst>
                  <a:ext uri="{FF2B5EF4-FFF2-40B4-BE49-F238E27FC236}">
                    <a16:creationId xmlns:a16="http://schemas.microsoft.com/office/drawing/2014/main" id="{B26EEDF1-68D7-B944-BE9C-8E01E574D76A}"/>
                  </a:ext>
                </a:extLst>
              </p:cNvPr>
              <p:cNvCxnSpPr>
                <a:stCxn id="27" idx="1"/>
                <a:endCxn id="27" idx="3"/>
              </p:cNvCxnSpPr>
              <p:nvPr/>
            </p:nvCxnSpPr>
            <p:spPr>
              <a:xfrm>
                <a:off x="7464152"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F50D8D-2327-024D-AF67-E3758DC9BF73}"/>
                  </a:ext>
                </a:extLst>
              </p:cNvPr>
              <p:cNvCxnSpPr/>
              <p:nvPr/>
            </p:nvCxnSpPr>
            <p:spPr>
              <a:xfrm>
                <a:off x="7464152"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097176-EB5D-2B48-BADB-764677A1F8F0}"/>
                  </a:ext>
                </a:extLst>
              </p:cNvPr>
              <p:cNvCxnSpPr/>
              <p:nvPr/>
            </p:nvCxnSpPr>
            <p:spPr>
              <a:xfrm>
                <a:off x="7464152"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7FB67A7-C2AF-E14A-8553-0F941707E7F5}"/>
                  </a:ext>
                </a:extLst>
              </p:cNvPr>
              <p:cNvSpPr txBox="1"/>
              <p:nvPr/>
            </p:nvSpPr>
            <p:spPr>
              <a:xfrm>
                <a:off x="7636453" y="2267580"/>
                <a:ext cx="1101098" cy="369332"/>
              </a:xfrm>
              <a:prstGeom prst="rect">
                <a:avLst/>
              </a:prstGeom>
              <a:noFill/>
            </p:spPr>
            <p:txBody>
              <a:bodyPr wrap="square" rtlCol="0">
                <a:spAutoFit/>
              </a:bodyPr>
              <a:lstStyle/>
              <a:p>
                <a:r>
                  <a:rPr lang="en-US" altLang="zh-CN" b="1" dirty="0"/>
                  <a:t>HEAP</a:t>
                </a:r>
                <a:endParaRPr lang="en-GB" b="1" dirty="0"/>
              </a:p>
            </p:txBody>
          </p:sp>
        </p:grpSp>
        <p:sp>
          <p:nvSpPr>
            <p:cNvPr id="32" name="TextBox 31">
              <a:extLst>
                <a:ext uri="{FF2B5EF4-FFF2-40B4-BE49-F238E27FC236}">
                  <a16:creationId xmlns:a16="http://schemas.microsoft.com/office/drawing/2014/main" id="{9221FE91-764C-5741-B586-88C80F2A1CC0}"/>
                </a:ext>
              </a:extLst>
            </p:cNvPr>
            <p:cNvSpPr txBox="1"/>
            <p:nvPr/>
          </p:nvSpPr>
          <p:spPr>
            <a:xfrm>
              <a:off x="10122341" y="4037731"/>
              <a:ext cx="864096" cy="369332"/>
            </a:xfrm>
            <a:prstGeom prst="rect">
              <a:avLst/>
            </a:prstGeom>
            <a:noFill/>
          </p:spPr>
          <p:txBody>
            <a:bodyPr wrap="square" rtlCol="0">
              <a:spAutoFit/>
            </a:bodyPr>
            <a:lstStyle/>
            <a:p>
              <a:r>
                <a:rPr lang="en-GB" dirty="0"/>
                <a:t>“Java”</a:t>
              </a:r>
            </a:p>
          </p:txBody>
        </p:sp>
        <p:sp>
          <p:nvSpPr>
            <p:cNvPr id="34" name="TextBox 33">
              <a:extLst>
                <a:ext uri="{FF2B5EF4-FFF2-40B4-BE49-F238E27FC236}">
                  <a16:creationId xmlns:a16="http://schemas.microsoft.com/office/drawing/2014/main" id="{52786C6B-DCAD-3345-A569-94E35F757063}"/>
                </a:ext>
              </a:extLst>
            </p:cNvPr>
            <p:cNvSpPr txBox="1"/>
            <p:nvPr/>
          </p:nvSpPr>
          <p:spPr>
            <a:xfrm>
              <a:off x="11111269" y="3998695"/>
              <a:ext cx="1152128" cy="369332"/>
            </a:xfrm>
            <a:prstGeom prst="rect">
              <a:avLst/>
            </a:prstGeom>
            <a:noFill/>
          </p:spPr>
          <p:txBody>
            <a:bodyPr wrap="square" rtlCol="0">
              <a:spAutoFit/>
            </a:bodyPr>
            <a:lstStyle/>
            <a:p>
              <a:r>
                <a:rPr lang="en-GB" dirty="0"/>
                <a:t>OX1001</a:t>
              </a:r>
            </a:p>
          </p:txBody>
        </p:sp>
        <p:cxnSp>
          <p:nvCxnSpPr>
            <p:cNvPr id="36" name="Straight Arrow Connector 35">
              <a:extLst>
                <a:ext uri="{FF2B5EF4-FFF2-40B4-BE49-F238E27FC236}">
                  <a16:creationId xmlns:a16="http://schemas.microsoft.com/office/drawing/2014/main" id="{CC2A4F29-F3EC-4640-ACCE-99734721B77B}"/>
                </a:ext>
              </a:extLst>
            </p:cNvPr>
            <p:cNvCxnSpPr>
              <a:cxnSpLocks/>
            </p:cNvCxnSpPr>
            <p:nvPr/>
          </p:nvCxnSpPr>
          <p:spPr>
            <a:xfrm>
              <a:off x="8842426" y="4221088"/>
              <a:ext cx="115508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94A89CF-6125-794F-A029-E66600A1D1E8}"/>
                </a:ext>
              </a:extLst>
            </p:cNvPr>
            <p:cNvCxnSpPr>
              <a:cxnSpLocks/>
            </p:cNvCxnSpPr>
            <p:nvPr/>
          </p:nvCxnSpPr>
          <p:spPr>
            <a:xfrm flipV="1">
              <a:off x="8842426" y="4293096"/>
              <a:ext cx="1155082" cy="50405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F1744C-65F9-DE4C-AFD0-0A00AB51804A}"/>
                </a:ext>
              </a:extLst>
            </p:cNvPr>
            <p:cNvCxnSpPr>
              <a:cxnSpLocks/>
            </p:cNvCxnSpPr>
            <p:nvPr/>
          </p:nvCxnSpPr>
          <p:spPr>
            <a:xfrm flipV="1">
              <a:off x="8842426" y="4368027"/>
              <a:ext cx="1155082" cy="93318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57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CDFF-FEE7-9B4B-9F4C-DE6ACD121AFC}"/>
              </a:ext>
            </a:extLst>
          </p:cNvPr>
          <p:cNvSpPr>
            <a:spLocks noGrp="1"/>
          </p:cNvSpPr>
          <p:nvPr>
            <p:ph type="title"/>
          </p:nvPr>
        </p:nvSpPr>
        <p:spPr/>
        <p:txBody>
          <a:bodyPr/>
          <a:lstStyle/>
          <a:p>
            <a:r>
              <a:rPr lang="en-GB" b="1" dirty="0"/>
              <a:t>Differences – new String()</a:t>
            </a:r>
            <a:endParaRPr lang="en-GB" dirty="0"/>
          </a:p>
        </p:txBody>
      </p:sp>
      <p:grpSp>
        <p:nvGrpSpPr>
          <p:cNvPr id="5" name="Group 4">
            <a:extLst>
              <a:ext uri="{FF2B5EF4-FFF2-40B4-BE49-F238E27FC236}">
                <a16:creationId xmlns:a16="http://schemas.microsoft.com/office/drawing/2014/main" id="{6E7D0BEC-9814-7C4D-BBC9-00E084EE555B}"/>
              </a:ext>
            </a:extLst>
          </p:cNvPr>
          <p:cNvGrpSpPr/>
          <p:nvPr/>
        </p:nvGrpSpPr>
        <p:grpSpPr>
          <a:xfrm>
            <a:off x="2279576" y="2420888"/>
            <a:ext cx="1512168" cy="2232248"/>
            <a:chOff x="2279576" y="2132856"/>
            <a:chExt cx="1512168" cy="2232248"/>
          </a:xfrm>
        </p:grpSpPr>
        <p:sp>
          <p:nvSpPr>
            <p:cNvPr id="7" name="Rectangle 6">
              <a:extLst>
                <a:ext uri="{FF2B5EF4-FFF2-40B4-BE49-F238E27FC236}">
                  <a16:creationId xmlns:a16="http://schemas.microsoft.com/office/drawing/2014/main" id="{93BF28A1-1C6A-5D45-AE8A-5E60854A0DCC}"/>
                </a:ext>
              </a:extLst>
            </p:cNvPr>
            <p:cNvSpPr/>
            <p:nvPr/>
          </p:nvSpPr>
          <p:spPr>
            <a:xfrm>
              <a:off x="2279576"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8" name="Straight Connector 7">
              <a:extLst>
                <a:ext uri="{FF2B5EF4-FFF2-40B4-BE49-F238E27FC236}">
                  <a16:creationId xmlns:a16="http://schemas.microsoft.com/office/drawing/2014/main" id="{F6BF3E3F-709F-0E4B-9453-2362D2E0B5C1}"/>
                </a:ext>
              </a:extLst>
            </p:cNvPr>
            <p:cNvCxnSpPr>
              <a:stCxn id="7" idx="1"/>
              <a:endCxn id="7" idx="3"/>
            </p:cNvCxnSpPr>
            <p:nvPr/>
          </p:nvCxnSpPr>
          <p:spPr>
            <a:xfrm>
              <a:off x="2279576"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818CF5-7DD8-5446-9275-4CD275516880}"/>
                </a:ext>
              </a:extLst>
            </p:cNvPr>
            <p:cNvCxnSpPr/>
            <p:nvPr/>
          </p:nvCxnSpPr>
          <p:spPr>
            <a:xfrm>
              <a:off x="2279576"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0BCA6E-3AA7-3E44-9721-05E24A70E82F}"/>
                </a:ext>
              </a:extLst>
            </p:cNvPr>
            <p:cNvCxnSpPr/>
            <p:nvPr/>
          </p:nvCxnSpPr>
          <p:spPr>
            <a:xfrm>
              <a:off x="2279576"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2DCFEFC4-5694-7041-8087-E162E1CB5D2F}"/>
              </a:ext>
            </a:extLst>
          </p:cNvPr>
          <p:cNvSpPr txBox="1"/>
          <p:nvPr/>
        </p:nvSpPr>
        <p:spPr>
          <a:xfrm>
            <a:off x="2567608" y="2555612"/>
            <a:ext cx="1008112" cy="369332"/>
          </a:xfrm>
          <a:prstGeom prst="rect">
            <a:avLst/>
          </a:prstGeom>
          <a:noFill/>
        </p:spPr>
        <p:txBody>
          <a:bodyPr wrap="square" rtlCol="0">
            <a:spAutoFit/>
          </a:bodyPr>
          <a:lstStyle/>
          <a:p>
            <a:r>
              <a:rPr lang="en-US" altLang="zh-CN" b="1" dirty="0"/>
              <a:t>STACK</a:t>
            </a:r>
            <a:endParaRPr lang="en-GB" b="1" dirty="0"/>
          </a:p>
        </p:txBody>
      </p:sp>
      <p:sp>
        <p:nvSpPr>
          <p:cNvPr id="11" name="TextBox 10">
            <a:extLst>
              <a:ext uri="{FF2B5EF4-FFF2-40B4-BE49-F238E27FC236}">
                <a16:creationId xmlns:a16="http://schemas.microsoft.com/office/drawing/2014/main" id="{AA00A78C-B9DF-514C-A783-D2DC6B061F14}"/>
              </a:ext>
            </a:extLst>
          </p:cNvPr>
          <p:cNvSpPr txBox="1"/>
          <p:nvPr/>
        </p:nvSpPr>
        <p:spPr>
          <a:xfrm>
            <a:off x="2780115" y="3100319"/>
            <a:ext cx="648072" cy="369332"/>
          </a:xfrm>
          <a:prstGeom prst="rect">
            <a:avLst/>
          </a:prstGeom>
          <a:noFill/>
        </p:spPr>
        <p:txBody>
          <a:bodyPr wrap="square" rtlCol="0">
            <a:spAutoFit/>
          </a:bodyPr>
          <a:lstStyle/>
          <a:p>
            <a:r>
              <a:rPr lang="en-GB" dirty="0" err="1"/>
              <a:t>str</a:t>
            </a:r>
            <a:endParaRPr lang="en-GB" dirty="0"/>
          </a:p>
        </p:txBody>
      </p:sp>
      <p:sp>
        <p:nvSpPr>
          <p:cNvPr id="15" name="Rectangle 14">
            <a:extLst>
              <a:ext uri="{FF2B5EF4-FFF2-40B4-BE49-F238E27FC236}">
                <a16:creationId xmlns:a16="http://schemas.microsoft.com/office/drawing/2014/main" id="{90FA8E38-EB40-AA4A-8212-DC2E6C6EABBF}"/>
              </a:ext>
            </a:extLst>
          </p:cNvPr>
          <p:cNvSpPr/>
          <p:nvPr/>
        </p:nvSpPr>
        <p:spPr>
          <a:xfrm>
            <a:off x="6672064" y="2420888"/>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16" name="Straight Connector 15">
            <a:extLst>
              <a:ext uri="{FF2B5EF4-FFF2-40B4-BE49-F238E27FC236}">
                <a16:creationId xmlns:a16="http://schemas.microsoft.com/office/drawing/2014/main" id="{68236D31-9FD2-D943-BCBF-C33C037B4432}"/>
              </a:ext>
            </a:extLst>
          </p:cNvPr>
          <p:cNvCxnSpPr>
            <a:stCxn id="15" idx="1"/>
            <a:endCxn id="15" idx="3"/>
          </p:cNvCxnSpPr>
          <p:nvPr/>
        </p:nvCxnSpPr>
        <p:spPr>
          <a:xfrm>
            <a:off x="6672064" y="3537012"/>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B5FD02-3F5F-E14A-A4C9-3A69D7E6897E}"/>
              </a:ext>
            </a:extLst>
          </p:cNvPr>
          <p:cNvCxnSpPr/>
          <p:nvPr/>
        </p:nvCxnSpPr>
        <p:spPr>
          <a:xfrm>
            <a:off x="6672064" y="4077072"/>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4695C3-2160-7345-BF9B-1D1546CBD27E}"/>
              </a:ext>
            </a:extLst>
          </p:cNvPr>
          <p:cNvCxnSpPr/>
          <p:nvPr/>
        </p:nvCxnSpPr>
        <p:spPr>
          <a:xfrm>
            <a:off x="6672064" y="2996952"/>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3C29B17-FBA4-5046-ADA1-E118767A7377}"/>
              </a:ext>
            </a:extLst>
          </p:cNvPr>
          <p:cNvSpPr txBox="1"/>
          <p:nvPr/>
        </p:nvSpPr>
        <p:spPr>
          <a:xfrm>
            <a:off x="7032104" y="2555612"/>
            <a:ext cx="1008112" cy="369332"/>
          </a:xfrm>
          <a:prstGeom prst="rect">
            <a:avLst/>
          </a:prstGeom>
          <a:noFill/>
        </p:spPr>
        <p:txBody>
          <a:bodyPr wrap="square" rtlCol="0">
            <a:spAutoFit/>
          </a:bodyPr>
          <a:lstStyle/>
          <a:p>
            <a:r>
              <a:rPr lang="en-US" altLang="zh-CN" b="1" dirty="0"/>
              <a:t>HEAP</a:t>
            </a:r>
            <a:endParaRPr lang="en-GB" b="1" dirty="0"/>
          </a:p>
        </p:txBody>
      </p:sp>
      <p:sp>
        <p:nvSpPr>
          <p:cNvPr id="20" name="TextBox 19">
            <a:extLst>
              <a:ext uri="{FF2B5EF4-FFF2-40B4-BE49-F238E27FC236}">
                <a16:creationId xmlns:a16="http://schemas.microsoft.com/office/drawing/2014/main" id="{5A55334C-2D22-4D45-9CCC-E447AEF2BEA3}"/>
              </a:ext>
            </a:extLst>
          </p:cNvPr>
          <p:cNvSpPr txBox="1"/>
          <p:nvPr/>
        </p:nvSpPr>
        <p:spPr>
          <a:xfrm>
            <a:off x="7035059" y="3100319"/>
            <a:ext cx="864096" cy="369332"/>
          </a:xfrm>
          <a:prstGeom prst="rect">
            <a:avLst/>
          </a:prstGeom>
          <a:noFill/>
        </p:spPr>
        <p:txBody>
          <a:bodyPr wrap="square" rtlCol="0">
            <a:spAutoFit/>
          </a:bodyPr>
          <a:lstStyle/>
          <a:p>
            <a:r>
              <a:rPr lang="en-GB" dirty="0"/>
              <a:t>“Java”</a:t>
            </a:r>
          </a:p>
        </p:txBody>
      </p:sp>
      <p:sp>
        <p:nvSpPr>
          <p:cNvPr id="21" name="TextBox 20">
            <a:extLst>
              <a:ext uri="{FF2B5EF4-FFF2-40B4-BE49-F238E27FC236}">
                <a16:creationId xmlns:a16="http://schemas.microsoft.com/office/drawing/2014/main" id="{CA231E2D-5D01-804C-A5E0-701C671A8B37}"/>
              </a:ext>
            </a:extLst>
          </p:cNvPr>
          <p:cNvSpPr txBox="1"/>
          <p:nvPr/>
        </p:nvSpPr>
        <p:spPr>
          <a:xfrm>
            <a:off x="7035059" y="3671737"/>
            <a:ext cx="864096" cy="369332"/>
          </a:xfrm>
          <a:prstGeom prst="rect">
            <a:avLst/>
          </a:prstGeom>
          <a:noFill/>
        </p:spPr>
        <p:txBody>
          <a:bodyPr wrap="square" rtlCol="0">
            <a:spAutoFit/>
          </a:bodyPr>
          <a:lstStyle/>
          <a:p>
            <a:r>
              <a:rPr lang="en-GB" dirty="0"/>
              <a:t>“Java”</a:t>
            </a:r>
          </a:p>
        </p:txBody>
      </p:sp>
      <p:sp>
        <p:nvSpPr>
          <p:cNvPr id="22" name="TextBox 21">
            <a:extLst>
              <a:ext uri="{FF2B5EF4-FFF2-40B4-BE49-F238E27FC236}">
                <a16:creationId xmlns:a16="http://schemas.microsoft.com/office/drawing/2014/main" id="{80DA8361-9FE8-8947-885B-9B2E2978FDBE}"/>
              </a:ext>
            </a:extLst>
          </p:cNvPr>
          <p:cNvSpPr txBox="1"/>
          <p:nvPr/>
        </p:nvSpPr>
        <p:spPr>
          <a:xfrm>
            <a:off x="8160568" y="3239108"/>
            <a:ext cx="952172" cy="307777"/>
          </a:xfrm>
          <a:prstGeom prst="rect">
            <a:avLst/>
          </a:prstGeom>
          <a:noFill/>
        </p:spPr>
        <p:txBody>
          <a:bodyPr wrap="square" rtlCol="0">
            <a:spAutoFit/>
          </a:bodyPr>
          <a:lstStyle/>
          <a:p>
            <a:r>
              <a:rPr lang="en-GB" sz="1400" dirty="0"/>
              <a:t>OX1001</a:t>
            </a:r>
          </a:p>
        </p:txBody>
      </p:sp>
      <p:sp>
        <p:nvSpPr>
          <p:cNvPr id="23" name="TextBox 22">
            <a:extLst>
              <a:ext uri="{FF2B5EF4-FFF2-40B4-BE49-F238E27FC236}">
                <a16:creationId xmlns:a16="http://schemas.microsoft.com/office/drawing/2014/main" id="{19805407-6D75-3240-8ECF-836E71C15907}"/>
              </a:ext>
            </a:extLst>
          </p:cNvPr>
          <p:cNvSpPr txBox="1"/>
          <p:nvPr/>
        </p:nvSpPr>
        <p:spPr>
          <a:xfrm>
            <a:off x="8160568" y="3789040"/>
            <a:ext cx="1152128" cy="307777"/>
          </a:xfrm>
          <a:prstGeom prst="rect">
            <a:avLst/>
          </a:prstGeom>
          <a:noFill/>
        </p:spPr>
        <p:txBody>
          <a:bodyPr wrap="square" rtlCol="0">
            <a:spAutoFit/>
          </a:bodyPr>
          <a:lstStyle/>
          <a:p>
            <a:r>
              <a:rPr lang="en-GB" sz="1400" dirty="0"/>
              <a:t>OX1002</a:t>
            </a:r>
          </a:p>
        </p:txBody>
      </p:sp>
      <p:cxnSp>
        <p:nvCxnSpPr>
          <p:cNvPr id="25" name="Straight Arrow Connector 24">
            <a:extLst>
              <a:ext uri="{FF2B5EF4-FFF2-40B4-BE49-F238E27FC236}">
                <a16:creationId xmlns:a16="http://schemas.microsoft.com/office/drawing/2014/main" id="{27072E97-EB3F-CB40-8D52-4EDB3810468B}"/>
              </a:ext>
            </a:extLst>
          </p:cNvPr>
          <p:cNvCxnSpPr>
            <a:cxnSpLocks/>
          </p:cNvCxnSpPr>
          <p:nvPr/>
        </p:nvCxnSpPr>
        <p:spPr>
          <a:xfrm>
            <a:off x="3791744" y="3284985"/>
            <a:ext cx="2880320" cy="57130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6F33CBF-CD56-4B4B-9C17-2AF5FFF1BFE8}"/>
              </a:ext>
            </a:extLst>
          </p:cNvPr>
          <p:cNvSpPr/>
          <p:nvPr/>
        </p:nvSpPr>
        <p:spPr>
          <a:xfrm>
            <a:off x="6744072" y="5008529"/>
            <a:ext cx="3613490" cy="369332"/>
          </a:xfrm>
          <a:prstGeom prst="rect">
            <a:avLst/>
          </a:prstGeom>
        </p:spPr>
        <p:txBody>
          <a:bodyPr wrap="none">
            <a:spAutoFit/>
          </a:bodyPr>
          <a:lstStyle/>
          <a:p>
            <a:r>
              <a:rPr lang="en-GB" dirty="0"/>
              <a:t>String </a:t>
            </a:r>
            <a:r>
              <a:rPr lang="en-GB" dirty="0" err="1"/>
              <a:t>str</a:t>
            </a:r>
            <a:r>
              <a:rPr lang="en-GB" dirty="0"/>
              <a:t> =  new String(“Java”);</a:t>
            </a:r>
          </a:p>
        </p:txBody>
      </p:sp>
      <p:sp>
        <p:nvSpPr>
          <p:cNvPr id="37" name="Rectangle 36">
            <a:extLst>
              <a:ext uri="{FF2B5EF4-FFF2-40B4-BE49-F238E27FC236}">
                <a16:creationId xmlns:a16="http://schemas.microsoft.com/office/drawing/2014/main" id="{D11B2152-EC56-EA45-A716-983FE9E34AE7}"/>
              </a:ext>
            </a:extLst>
          </p:cNvPr>
          <p:cNvSpPr/>
          <p:nvPr/>
        </p:nvSpPr>
        <p:spPr>
          <a:xfrm>
            <a:off x="8184232" y="5008529"/>
            <a:ext cx="2173330" cy="369332"/>
          </a:xfrm>
          <a:prstGeom prst="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Elbow Connector 38">
            <a:extLst>
              <a:ext uri="{FF2B5EF4-FFF2-40B4-BE49-F238E27FC236}">
                <a16:creationId xmlns:a16="http://schemas.microsoft.com/office/drawing/2014/main" id="{508B18D3-95A4-6F4F-9E29-9CE615BA7388}"/>
              </a:ext>
            </a:extLst>
          </p:cNvPr>
          <p:cNvCxnSpPr>
            <a:stCxn id="37" idx="0"/>
          </p:cNvCxnSpPr>
          <p:nvPr/>
        </p:nvCxnSpPr>
        <p:spPr>
          <a:xfrm rot="16200000" flipV="1">
            <a:off x="8097496" y="3835127"/>
            <a:ext cx="1260139" cy="1086665"/>
          </a:xfrm>
          <a:prstGeom prst="bentConnector3">
            <a:avLst>
              <a:gd name="adj1" fmla="val 98938"/>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FAD81F8-0F6C-E84D-9A93-10196DBC3A73}"/>
              </a:ext>
            </a:extLst>
          </p:cNvPr>
          <p:cNvSpPr/>
          <p:nvPr/>
        </p:nvSpPr>
        <p:spPr>
          <a:xfrm>
            <a:off x="9480376" y="4869160"/>
            <a:ext cx="576064" cy="720080"/>
          </a:xfrm>
          <a:prstGeom prst="rect">
            <a:avLst/>
          </a:prstGeom>
          <a:solidFill>
            <a:schemeClr val="accent1">
              <a:alpha val="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Elbow Connector 42">
            <a:extLst>
              <a:ext uri="{FF2B5EF4-FFF2-40B4-BE49-F238E27FC236}">
                <a16:creationId xmlns:a16="http://schemas.microsoft.com/office/drawing/2014/main" id="{5D5BE077-82A6-A546-BC4A-5F96E6A48AEA}"/>
              </a:ext>
            </a:extLst>
          </p:cNvPr>
          <p:cNvCxnSpPr>
            <a:cxnSpLocks/>
            <a:stCxn id="41" idx="0"/>
          </p:cNvCxnSpPr>
          <p:nvPr/>
        </p:nvCxnSpPr>
        <p:spPr>
          <a:xfrm rot="16200000" flipV="1">
            <a:off x="8147938" y="3248690"/>
            <a:ext cx="1656764" cy="1584176"/>
          </a:xfrm>
          <a:prstGeom prst="bentConnector3">
            <a:avLst>
              <a:gd name="adj1" fmla="val 100058"/>
            </a:avLst>
          </a:prstGeom>
          <a:ln w="2222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down)">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1" grpId="0"/>
      <p:bldP spid="33" grpId="0"/>
      <p:bldP spid="37"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A9C8-8105-3A45-9158-7B1EA37BE1D4}"/>
              </a:ext>
            </a:extLst>
          </p:cNvPr>
          <p:cNvSpPr>
            <a:spLocks noGrp="1"/>
          </p:cNvSpPr>
          <p:nvPr>
            <p:ph type="title"/>
          </p:nvPr>
        </p:nvSpPr>
        <p:spPr/>
        <p:txBody>
          <a:bodyPr/>
          <a:lstStyle/>
          <a:p>
            <a:r>
              <a:rPr lang="en-GB" b="1" dirty="0"/>
              <a:t>Immutable</a:t>
            </a:r>
          </a:p>
        </p:txBody>
      </p:sp>
      <p:sp>
        <p:nvSpPr>
          <p:cNvPr id="3" name="Text Placeholder 2">
            <a:extLst>
              <a:ext uri="{FF2B5EF4-FFF2-40B4-BE49-F238E27FC236}">
                <a16:creationId xmlns:a16="http://schemas.microsoft.com/office/drawing/2014/main" id="{1CD92E25-2432-AB4E-BD20-92B18844C21E}"/>
              </a:ext>
            </a:extLst>
          </p:cNvPr>
          <p:cNvSpPr>
            <a:spLocks noGrp="1"/>
          </p:cNvSpPr>
          <p:nvPr>
            <p:ph type="body" sz="quarter" idx="10"/>
          </p:nvPr>
        </p:nvSpPr>
        <p:spPr/>
        <p:txBody>
          <a:bodyPr/>
          <a:lstStyle/>
          <a:p>
            <a:r>
              <a:rPr lang="en-GB" dirty="0"/>
              <a:t>Objects of type String are immutable - their contents cannot be changed.</a:t>
            </a:r>
          </a:p>
          <a:p>
            <a:r>
              <a:rPr lang="en-GB" dirty="0"/>
              <a:t>See the following example:</a:t>
            </a:r>
          </a:p>
          <a:p>
            <a:endParaRPr lang="en-GB" dirty="0"/>
          </a:p>
          <a:p>
            <a:endParaRPr lang="en-GB" dirty="0"/>
          </a:p>
          <a:p>
            <a:endParaRPr lang="en-GB" dirty="0"/>
          </a:p>
          <a:p>
            <a:endParaRPr lang="en-GB" dirty="0"/>
          </a:p>
          <a:p>
            <a:r>
              <a:rPr lang="en-GB" dirty="0"/>
              <a:t>The output is “</a:t>
            </a:r>
            <a:r>
              <a:rPr lang="en-GB" dirty="0" err="1"/>
              <a:t>str</a:t>
            </a:r>
            <a:r>
              <a:rPr lang="en-GB" dirty="0"/>
              <a:t> = Hello World!”. It seems that we have changed the content of the String object, but is that true?</a:t>
            </a:r>
          </a:p>
          <a:p>
            <a:pPr marL="0" indent="0">
              <a:buNone/>
            </a:pPr>
            <a:endParaRPr lang="en-GB" dirty="0"/>
          </a:p>
        </p:txBody>
      </p:sp>
      <p:pic>
        <p:nvPicPr>
          <p:cNvPr id="5" name="Picture 4">
            <a:extLst>
              <a:ext uri="{FF2B5EF4-FFF2-40B4-BE49-F238E27FC236}">
                <a16:creationId xmlns:a16="http://schemas.microsoft.com/office/drawing/2014/main" id="{8A2F4BA5-E9D7-1E4A-8BEA-FF64E41DC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780928"/>
            <a:ext cx="4343400" cy="1549400"/>
          </a:xfrm>
          <a:prstGeom prst="rect">
            <a:avLst/>
          </a:prstGeom>
        </p:spPr>
      </p:pic>
    </p:spTree>
    <p:extLst>
      <p:ext uri="{BB962C8B-B14F-4D97-AF65-F5344CB8AC3E}">
        <p14:creationId xmlns:p14="http://schemas.microsoft.com/office/powerpoint/2010/main" val="52407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CB91D4D-4AAC-C04E-944D-06F509DB77E8}"/>
              </a:ext>
            </a:extLst>
          </p:cNvPr>
          <p:cNvSpPr/>
          <p:nvPr/>
        </p:nvSpPr>
        <p:spPr>
          <a:xfrm>
            <a:off x="695400" y="2992596"/>
            <a:ext cx="2376264" cy="3736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0" name="Rectangle 39">
            <a:extLst>
              <a:ext uri="{FF2B5EF4-FFF2-40B4-BE49-F238E27FC236}">
                <a16:creationId xmlns:a16="http://schemas.microsoft.com/office/drawing/2014/main" id="{D25CCDD5-329D-644A-8511-2030474DBAEC}"/>
              </a:ext>
            </a:extLst>
          </p:cNvPr>
          <p:cNvSpPr/>
          <p:nvPr/>
        </p:nvSpPr>
        <p:spPr>
          <a:xfrm>
            <a:off x="1343472" y="2996952"/>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0" name="Rectangle 29">
            <a:extLst>
              <a:ext uri="{FF2B5EF4-FFF2-40B4-BE49-F238E27FC236}">
                <a16:creationId xmlns:a16="http://schemas.microsoft.com/office/drawing/2014/main" id="{C669D6F8-A9D8-E242-9DB7-BA84FC9CA9B8}"/>
              </a:ext>
            </a:extLst>
          </p:cNvPr>
          <p:cNvSpPr/>
          <p:nvPr/>
        </p:nvSpPr>
        <p:spPr>
          <a:xfrm>
            <a:off x="695400" y="2420888"/>
            <a:ext cx="2376264"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57C6516B-B749-E44B-BAB0-4FE3E79FEDAB}"/>
              </a:ext>
            </a:extLst>
          </p:cNvPr>
          <p:cNvSpPr>
            <a:spLocks noGrp="1"/>
          </p:cNvSpPr>
          <p:nvPr>
            <p:ph type="title"/>
          </p:nvPr>
        </p:nvSpPr>
        <p:spPr/>
        <p:txBody>
          <a:bodyPr/>
          <a:lstStyle/>
          <a:p>
            <a:r>
              <a:rPr lang="en-GB" b="1" dirty="0"/>
              <a:t>Immutable</a:t>
            </a:r>
            <a:endParaRPr lang="en-GB" dirty="0"/>
          </a:p>
        </p:txBody>
      </p:sp>
      <p:grpSp>
        <p:nvGrpSpPr>
          <p:cNvPr id="4" name="Group 3">
            <a:extLst>
              <a:ext uri="{FF2B5EF4-FFF2-40B4-BE49-F238E27FC236}">
                <a16:creationId xmlns:a16="http://schemas.microsoft.com/office/drawing/2014/main" id="{80722740-5503-5C4F-BC92-743ED4E9AB5A}"/>
              </a:ext>
            </a:extLst>
          </p:cNvPr>
          <p:cNvGrpSpPr/>
          <p:nvPr/>
        </p:nvGrpSpPr>
        <p:grpSpPr>
          <a:xfrm>
            <a:off x="4799856" y="2420888"/>
            <a:ext cx="1512168" cy="2232248"/>
            <a:chOff x="2279576" y="2132856"/>
            <a:chExt cx="1512168" cy="2232248"/>
          </a:xfrm>
        </p:grpSpPr>
        <p:sp>
          <p:nvSpPr>
            <p:cNvPr id="5" name="Rectangle 4">
              <a:extLst>
                <a:ext uri="{FF2B5EF4-FFF2-40B4-BE49-F238E27FC236}">
                  <a16:creationId xmlns:a16="http://schemas.microsoft.com/office/drawing/2014/main" id="{D1B0D29C-A659-4C42-8177-DE1DAC637798}"/>
                </a:ext>
              </a:extLst>
            </p:cNvPr>
            <p:cNvSpPr/>
            <p:nvPr/>
          </p:nvSpPr>
          <p:spPr>
            <a:xfrm>
              <a:off x="2279576"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0F45C7C7-B38F-C343-A301-8054A7BAC953}"/>
                </a:ext>
              </a:extLst>
            </p:cNvPr>
            <p:cNvCxnSpPr>
              <a:stCxn id="5" idx="1"/>
              <a:endCxn id="5" idx="3"/>
            </p:cNvCxnSpPr>
            <p:nvPr/>
          </p:nvCxnSpPr>
          <p:spPr>
            <a:xfrm>
              <a:off x="2279576"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9E06CA-3C1B-4341-A8E3-6E18E44ED41C}"/>
                </a:ext>
              </a:extLst>
            </p:cNvPr>
            <p:cNvCxnSpPr/>
            <p:nvPr/>
          </p:nvCxnSpPr>
          <p:spPr>
            <a:xfrm>
              <a:off x="2279576"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A0788C-894B-3143-A5D1-4176D38247E5}"/>
                </a:ext>
              </a:extLst>
            </p:cNvPr>
            <p:cNvCxnSpPr/>
            <p:nvPr/>
          </p:nvCxnSpPr>
          <p:spPr>
            <a:xfrm>
              <a:off x="2279576"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B387C4DB-CE99-BB40-BD30-AA1B03680297}"/>
              </a:ext>
            </a:extLst>
          </p:cNvPr>
          <p:cNvSpPr txBox="1"/>
          <p:nvPr/>
        </p:nvSpPr>
        <p:spPr>
          <a:xfrm>
            <a:off x="5087888" y="2555612"/>
            <a:ext cx="1008112" cy="369332"/>
          </a:xfrm>
          <a:prstGeom prst="rect">
            <a:avLst/>
          </a:prstGeom>
          <a:noFill/>
        </p:spPr>
        <p:txBody>
          <a:bodyPr wrap="square" rtlCol="0">
            <a:spAutoFit/>
          </a:bodyPr>
          <a:lstStyle/>
          <a:p>
            <a:r>
              <a:rPr lang="en-US" altLang="zh-CN" b="1" dirty="0"/>
              <a:t>STACK</a:t>
            </a:r>
            <a:endParaRPr lang="en-GB" b="1" dirty="0"/>
          </a:p>
        </p:txBody>
      </p:sp>
      <p:sp>
        <p:nvSpPr>
          <p:cNvPr id="10" name="TextBox 9">
            <a:extLst>
              <a:ext uri="{FF2B5EF4-FFF2-40B4-BE49-F238E27FC236}">
                <a16:creationId xmlns:a16="http://schemas.microsoft.com/office/drawing/2014/main" id="{8C75EFD1-22E3-7E49-AD0B-D1167B3D66E2}"/>
              </a:ext>
            </a:extLst>
          </p:cNvPr>
          <p:cNvSpPr txBox="1"/>
          <p:nvPr/>
        </p:nvSpPr>
        <p:spPr>
          <a:xfrm>
            <a:off x="5303912" y="3100319"/>
            <a:ext cx="648072" cy="369332"/>
          </a:xfrm>
          <a:prstGeom prst="rect">
            <a:avLst/>
          </a:prstGeom>
          <a:noFill/>
        </p:spPr>
        <p:txBody>
          <a:bodyPr wrap="square" rtlCol="0">
            <a:spAutoFit/>
          </a:bodyPr>
          <a:lstStyle/>
          <a:p>
            <a:r>
              <a:rPr lang="en-GB" dirty="0" err="1"/>
              <a:t>str</a:t>
            </a:r>
            <a:endParaRPr lang="en-GB" dirty="0"/>
          </a:p>
        </p:txBody>
      </p:sp>
      <p:sp>
        <p:nvSpPr>
          <p:cNvPr id="11" name="Rectangle 10">
            <a:extLst>
              <a:ext uri="{FF2B5EF4-FFF2-40B4-BE49-F238E27FC236}">
                <a16:creationId xmlns:a16="http://schemas.microsoft.com/office/drawing/2014/main" id="{D56A6602-0CC6-724B-90F0-EB7741FEB86B}"/>
              </a:ext>
            </a:extLst>
          </p:cNvPr>
          <p:cNvSpPr/>
          <p:nvPr/>
        </p:nvSpPr>
        <p:spPr>
          <a:xfrm>
            <a:off x="8112224" y="2420888"/>
            <a:ext cx="1584176"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907E3B32-9EC3-7C49-B4E8-BDEA82EE23B3}"/>
              </a:ext>
            </a:extLst>
          </p:cNvPr>
          <p:cNvCxnSpPr>
            <a:cxnSpLocks/>
            <a:stCxn id="11" idx="1"/>
            <a:endCxn id="11" idx="3"/>
          </p:cNvCxnSpPr>
          <p:nvPr/>
        </p:nvCxnSpPr>
        <p:spPr>
          <a:xfrm>
            <a:off x="8112224" y="3537012"/>
            <a:ext cx="15841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D35F367-E84D-1F4D-B2EF-F313BD08717B}"/>
              </a:ext>
            </a:extLst>
          </p:cNvPr>
          <p:cNvCxnSpPr>
            <a:cxnSpLocks/>
          </p:cNvCxnSpPr>
          <p:nvPr/>
        </p:nvCxnSpPr>
        <p:spPr>
          <a:xfrm>
            <a:off x="8112224" y="4077072"/>
            <a:ext cx="15841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AEDCB1-1D08-1840-B526-69B1BAB0FAC0}"/>
              </a:ext>
            </a:extLst>
          </p:cNvPr>
          <p:cNvCxnSpPr>
            <a:cxnSpLocks/>
          </p:cNvCxnSpPr>
          <p:nvPr/>
        </p:nvCxnSpPr>
        <p:spPr>
          <a:xfrm>
            <a:off x="8112224" y="2996952"/>
            <a:ext cx="1584176"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82011F9-539F-144E-B50E-4ABB174CED56}"/>
              </a:ext>
            </a:extLst>
          </p:cNvPr>
          <p:cNvSpPr txBox="1"/>
          <p:nvPr/>
        </p:nvSpPr>
        <p:spPr>
          <a:xfrm>
            <a:off x="8544272" y="2555612"/>
            <a:ext cx="1008112" cy="369332"/>
          </a:xfrm>
          <a:prstGeom prst="rect">
            <a:avLst/>
          </a:prstGeom>
          <a:noFill/>
        </p:spPr>
        <p:txBody>
          <a:bodyPr wrap="square" rtlCol="0">
            <a:spAutoFit/>
          </a:bodyPr>
          <a:lstStyle/>
          <a:p>
            <a:r>
              <a:rPr lang="en-US" altLang="zh-CN" b="1" dirty="0"/>
              <a:t>HEAP</a:t>
            </a:r>
            <a:endParaRPr lang="en-GB" b="1" dirty="0"/>
          </a:p>
        </p:txBody>
      </p:sp>
      <p:sp>
        <p:nvSpPr>
          <p:cNvPr id="16" name="TextBox 15">
            <a:extLst>
              <a:ext uri="{FF2B5EF4-FFF2-40B4-BE49-F238E27FC236}">
                <a16:creationId xmlns:a16="http://schemas.microsoft.com/office/drawing/2014/main" id="{B01BEDAE-DC79-0E48-B84E-74F259F439D3}"/>
              </a:ext>
            </a:extLst>
          </p:cNvPr>
          <p:cNvSpPr txBox="1"/>
          <p:nvPr/>
        </p:nvSpPr>
        <p:spPr>
          <a:xfrm>
            <a:off x="8466354" y="3100319"/>
            <a:ext cx="942014" cy="369332"/>
          </a:xfrm>
          <a:prstGeom prst="rect">
            <a:avLst/>
          </a:prstGeom>
          <a:noFill/>
        </p:spPr>
        <p:txBody>
          <a:bodyPr wrap="square" rtlCol="0">
            <a:spAutoFit/>
          </a:bodyPr>
          <a:lstStyle/>
          <a:p>
            <a:r>
              <a:rPr lang="en-GB" dirty="0"/>
              <a:t>“Hello”</a:t>
            </a:r>
          </a:p>
        </p:txBody>
      </p:sp>
      <p:sp>
        <p:nvSpPr>
          <p:cNvPr id="17" name="TextBox 16">
            <a:extLst>
              <a:ext uri="{FF2B5EF4-FFF2-40B4-BE49-F238E27FC236}">
                <a16:creationId xmlns:a16="http://schemas.microsoft.com/office/drawing/2014/main" id="{BAEC3C1F-B71B-764E-84C4-42E34FC4E7FF}"/>
              </a:ext>
            </a:extLst>
          </p:cNvPr>
          <p:cNvSpPr txBox="1"/>
          <p:nvPr/>
        </p:nvSpPr>
        <p:spPr>
          <a:xfrm>
            <a:off x="8397300" y="3671737"/>
            <a:ext cx="1155084" cy="369332"/>
          </a:xfrm>
          <a:prstGeom prst="rect">
            <a:avLst/>
          </a:prstGeom>
          <a:noFill/>
        </p:spPr>
        <p:txBody>
          <a:bodyPr wrap="square" rtlCol="0">
            <a:spAutoFit/>
          </a:bodyPr>
          <a:lstStyle/>
          <a:p>
            <a:r>
              <a:rPr lang="en-GB" dirty="0"/>
              <a:t>“ World!”</a:t>
            </a:r>
          </a:p>
        </p:txBody>
      </p:sp>
      <p:cxnSp>
        <p:nvCxnSpPr>
          <p:cNvPr id="20" name="Straight Arrow Connector 19">
            <a:extLst>
              <a:ext uri="{FF2B5EF4-FFF2-40B4-BE49-F238E27FC236}">
                <a16:creationId xmlns:a16="http://schemas.microsoft.com/office/drawing/2014/main" id="{6E8C6434-CD74-1246-8E91-CF80D4B5E9D4}"/>
              </a:ext>
            </a:extLst>
          </p:cNvPr>
          <p:cNvCxnSpPr>
            <a:cxnSpLocks/>
          </p:cNvCxnSpPr>
          <p:nvPr/>
        </p:nvCxnSpPr>
        <p:spPr>
          <a:xfrm>
            <a:off x="6312024" y="3284984"/>
            <a:ext cx="180020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0EC8F3C-2A36-C642-B432-42BB82BAED40}"/>
              </a:ext>
            </a:extLst>
          </p:cNvPr>
          <p:cNvSpPr txBox="1"/>
          <p:nvPr/>
        </p:nvSpPr>
        <p:spPr>
          <a:xfrm>
            <a:off x="695400" y="2420888"/>
            <a:ext cx="2376264" cy="369332"/>
          </a:xfrm>
          <a:prstGeom prst="rect">
            <a:avLst/>
          </a:prstGeom>
          <a:noFill/>
        </p:spPr>
        <p:txBody>
          <a:bodyPr wrap="square" rtlCol="0">
            <a:spAutoFit/>
          </a:bodyPr>
          <a:lstStyle/>
          <a:p>
            <a:r>
              <a:rPr lang="en-GB" dirty="0"/>
              <a:t>String </a:t>
            </a:r>
            <a:r>
              <a:rPr lang="en-GB" dirty="0" err="1"/>
              <a:t>str</a:t>
            </a:r>
            <a:r>
              <a:rPr lang="en-GB" dirty="0"/>
              <a:t> = “Hello”;</a:t>
            </a:r>
          </a:p>
        </p:txBody>
      </p:sp>
      <p:sp>
        <p:nvSpPr>
          <p:cNvPr id="35" name="Rectangle 34">
            <a:extLst>
              <a:ext uri="{FF2B5EF4-FFF2-40B4-BE49-F238E27FC236}">
                <a16:creationId xmlns:a16="http://schemas.microsoft.com/office/drawing/2014/main" id="{7FF24B90-6982-5742-A4D5-7D472EE02BB7}"/>
              </a:ext>
            </a:extLst>
          </p:cNvPr>
          <p:cNvSpPr/>
          <p:nvPr/>
        </p:nvSpPr>
        <p:spPr>
          <a:xfrm>
            <a:off x="1919536" y="2996952"/>
            <a:ext cx="1152128"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47A0BF32-5090-8648-93C8-88CB5C0A8306}"/>
              </a:ext>
            </a:extLst>
          </p:cNvPr>
          <p:cNvSpPr txBox="1"/>
          <p:nvPr/>
        </p:nvSpPr>
        <p:spPr>
          <a:xfrm>
            <a:off x="695400" y="2996952"/>
            <a:ext cx="2664296" cy="369332"/>
          </a:xfrm>
          <a:prstGeom prst="rect">
            <a:avLst/>
          </a:prstGeom>
          <a:noFill/>
        </p:spPr>
        <p:txBody>
          <a:bodyPr wrap="square" rtlCol="0">
            <a:spAutoFit/>
          </a:bodyPr>
          <a:lstStyle/>
          <a:p>
            <a:r>
              <a:rPr lang="en-GB" dirty="0" err="1"/>
              <a:t>str</a:t>
            </a:r>
            <a:r>
              <a:rPr lang="en-GB" dirty="0"/>
              <a:t> = </a:t>
            </a:r>
            <a:r>
              <a:rPr lang="en-GB" dirty="0" err="1"/>
              <a:t>str</a:t>
            </a:r>
            <a:r>
              <a:rPr lang="en-GB" dirty="0"/>
              <a:t> + “ World!”;</a:t>
            </a:r>
          </a:p>
        </p:txBody>
      </p:sp>
      <p:sp>
        <p:nvSpPr>
          <p:cNvPr id="36" name="TextBox 35">
            <a:extLst>
              <a:ext uri="{FF2B5EF4-FFF2-40B4-BE49-F238E27FC236}">
                <a16:creationId xmlns:a16="http://schemas.microsoft.com/office/drawing/2014/main" id="{362684DF-AF13-4B49-9297-CBEAADEA8829}"/>
              </a:ext>
            </a:extLst>
          </p:cNvPr>
          <p:cNvSpPr txBox="1"/>
          <p:nvPr/>
        </p:nvSpPr>
        <p:spPr>
          <a:xfrm>
            <a:off x="8040216" y="4225152"/>
            <a:ext cx="1803155" cy="369332"/>
          </a:xfrm>
          <a:prstGeom prst="rect">
            <a:avLst/>
          </a:prstGeom>
          <a:noFill/>
        </p:spPr>
        <p:txBody>
          <a:bodyPr wrap="square" rtlCol="0">
            <a:spAutoFit/>
          </a:bodyPr>
          <a:lstStyle/>
          <a:p>
            <a:r>
              <a:rPr lang="en-GB" dirty="0"/>
              <a:t>“Hello World!”</a:t>
            </a:r>
          </a:p>
        </p:txBody>
      </p:sp>
      <p:sp>
        <p:nvSpPr>
          <p:cNvPr id="41" name="TextBox 40">
            <a:extLst>
              <a:ext uri="{FF2B5EF4-FFF2-40B4-BE49-F238E27FC236}">
                <a16:creationId xmlns:a16="http://schemas.microsoft.com/office/drawing/2014/main" id="{61CEE8AF-E944-624C-B6CF-6EA714B385A1}"/>
              </a:ext>
            </a:extLst>
          </p:cNvPr>
          <p:cNvSpPr txBox="1"/>
          <p:nvPr/>
        </p:nvSpPr>
        <p:spPr>
          <a:xfrm>
            <a:off x="6960096" y="2992596"/>
            <a:ext cx="504056" cy="584775"/>
          </a:xfrm>
          <a:prstGeom prst="rect">
            <a:avLst/>
          </a:prstGeom>
          <a:noFill/>
        </p:spPr>
        <p:txBody>
          <a:bodyPr wrap="square" rtlCol="0">
            <a:spAutoFit/>
          </a:bodyPr>
          <a:lstStyle/>
          <a:p>
            <a:r>
              <a:rPr lang="en-GB" sz="3200" dirty="0"/>
              <a:t>X</a:t>
            </a:r>
          </a:p>
        </p:txBody>
      </p:sp>
      <p:cxnSp>
        <p:nvCxnSpPr>
          <p:cNvPr id="42" name="Straight Arrow Connector 41">
            <a:extLst>
              <a:ext uri="{FF2B5EF4-FFF2-40B4-BE49-F238E27FC236}">
                <a16:creationId xmlns:a16="http://schemas.microsoft.com/office/drawing/2014/main" id="{FDE4E0AB-2ABA-2E41-8413-CBC8F171015E}"/>
              </a:ext>
            </a:extLst>
          </p:cNvPr>
          <p:cNvCxnSpPr>
            <a:cxnSpLocks/>
          </p:cNvCxnSpPr>
          <p:nvPr/>
        </p:nvCxnSpPr>
        <p:spPr>
          <a:xfrm>
            <a:off x="6312024" y="3284983"/>
            <a:ext cx="1800200" cy="10757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0E1F041-7879-9043-8299-3CD983DF3051}"/>
              </a:ext>
            </a:extLst>
          </p:cNvPr>
          <p:cNvSpPr txBox="1"/>
          <p:nvPr/>
        </p:nvSpPr>
        <p:spPr>
          <a:xfrm>
            <a:off x="695400" y="5193196"/>
            <a:ext cx="7200800" cy="646331"/>
          </a:xfrm>
          <a:prstGeom prst="rect">
            <a:avLst/>
          </a:prstGeom>
          <a:noFill/>
        </p:spPr>
        <p:txBody>
          <a:bodyPr wrap="square" rtlCol="0">
            <a:spAutoFit/>
          </a:bodyPr>
          <a:lstStyle/>
          <a:p>
            <a:r>
              <a:rPr lang="en-GB" dirty="0"/>
              <a:t>Q. How to modify the immutable?</a:t>
            </a:r>
          </a:p>
          <a:p>
            <a:r>
              <a:rPr lang="en-GB" dirty="0"/>
              <a:t>A. </a:t>
            </a:r>
            <a:r>
              <a:rPr lang="en-GB" dirty="0" err="1"/>
              <a:t>java.lang.StringBuffer</a:t>
            </a:r>
            <a:r>
              <a:rPr lang="en-GB" dirty="0"/>
              <a:t> -&gt; append(), etc.</a:t>
            </a:r>
          </a:p>
        </p:txBody>
      </p:sp>
    </p:spTree>
    <p:extLst>
      <p:ext uri="{BB962C8B-B14F-4D97-AF65-F5344CB8AC3E}">
        <p14:creationId xmlns:p14="http://schemas.microsoft.com/office/powerpoint/2010/main" val="359722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grpId="1" nodeType="clickEffect">
                                  <p:stCondLst>
                                    <p:cond delay="0"/>
                                  </p:stCondLst>
                                  <p:childTnLst>
                                    <p:animEffect transition="out" filter="wipe(right)">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2" fill="hold" grpId="1" nodeType="clickEffect">
                                  <p:stCondLst>
                                    <p:cond delay="0"/>
                                  </p:stCondLst>
                                  <p:childTnLst>
                                    <p:animEffect transition="out" filter="wipe(right)">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grpId="1" nodeType="clickEffect">
                                  <p:stCondLst>
                                    <p:cond delay="0"/>
                                  </p:stCondLst>
                                  <p:childTnLst>
                                    <p:animEffect transition="out" filter="wipe(right)">
                                      <p:cBhvr>
                                        <p:cTn id="56" dur="500"/>
                                        <p:tgtEl>
                                          <p:spTgt spid="40"/>
                                        </p:tgtEl>
                                      </p:cBhvr>
                                    </p:animEffect>
                                    <p:set>
                                      <p:cBhvr>
                                        <p:cTn id="57" dur="1" fill="hold">
                                          <p:stCondLst>
                                            <p:cond delay="499"/>
                                          </p:stCondLst>
                                        </p:cTn>
                                        <p:tgtEl>
                                          <p:spTgt spid="4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ox(ou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0" grpId="0" animBg="1"/>
      <p:bldP spid="40" grpId="1" animBg="1"/>
      <p:bldP spid="30" grpId="0" animBg="1"/>
      <p:bldP spid="30" grpId="1" animBg="1"/>
      <p:bldP spid="10" grpId="0"/>
      <p:bldP spid="16" grpId="0"/>
      <p:bldP spid="17" grpId="0"/>
      <p:bldP spid="35" grpId="0" animBg="1"/>
      <p:bldP spid="35" grpId="1" animBg="1"/>
      <p:bldP spid="36" grpId="0"/>
      <p:bldP spid="41"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6698-276E-BC40-968E-D02D1149D0BE}"/>
              </a:ext>
            </a:extLst>
          </p:cNvPr>
          <p:cNvSpPr>
            <a:spLocks noGrp="1"/>
          </p:cNvSpPr>
          <p:nvPr>
            <p:ph type="title"/>
          </p:nvPr>
        </p:nvSpPr>
        <p:spPr/>
        <p:txBody>
          <a:bodyPr/>
          <a:lstStyle/>
          <a:p>
            <a:r>
              <a:rPr lang="en-GB" b="1" dirty="0"/>
              <a:t>Useful Methods</a:t>
            </a:r>
          </a:p>
        </p:txBody>
      </p:sp>
      <p:sp>
        <p:nvSpPr>
          <p:cNvPr id="3" name="Text Placeholder 2">
            <a:extLst>
              <a:ext uri="{FF2B5EF4-FFF2-40B4-BE49-F238E27FC236}">
                <a16:creationId xmlns:a16="http://schemas.microsoft.com/office/drawing/2014/main" id="{D5B8FB13-9F90-FF46-A797-4319ED364099}"/>
              </a:ext>
            </a:extLst>
          </p:cNvPr>
          <p:cNvSpPr>
            <a:spLocks noGrp="1"/>
          </p:cNvSpPr>
          <p:nvPr>
            <p:ph type="body" sz="quarter" idx="10"/>
          </p:nvPr>
        </p:nvSpPr>
        <p:spPr/>
        <p:txBody>
          <a:bodyPr/>
          <a:lstStyle/>
          <a:p>
            <a:r>
              <a:rPr lang="en-GB" dirty="0"/>
              <a:t>One of the useful things about having a class for strings rather than treating them as a primitive datatype is that is then easy to provide a number of methods for acting on strings.</a:t>
            </a:r>
          </a:p>
          <a:p>
            <a:r>
              <a:rPr lang="en-GB" dirty="0"/>
              <a:t>There are a lot of these.</a:t>
            </a:r>
          </a:p>
          <a:p>
            <a:r>
              <a:rPr lang="en-GB" dirty="0"/>
              <a:t>It is worth looking at the API documentation for the String class to see what you can actually do with Strings. </a:t>
            </a:r>
          </a:p>
        </p:txBody>
      </p:sp>
    </p:spTree>
    <p:extLst>
      <p:ext uri="{BB962C8B-B14F-4D97-AF65-F5344CB8AC3E}">
        <p14:creationId xmlns:p14="http://schemas.microsoft.com/office/powerpoint/2010/main" val="190581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773D-7176-D547-90B5-DA17E093C911}"/>
              </a:ext>
            </a:extLst>
          </p:cNvPr>
          <p:cNvSpPr>
            <a:spLocks noGrp="1"/>
          </p:cNvSpPr>
          <p:nvPr>
            <p:ph type="title"/>
          </p:nvPr>
        </p:nvSpPr>
        <p:spPr/>
        <p:txBody>
          <a:bodyPr/>
          <a:lstStyle/>
          <a:p>
            <a:r>
              <a:rPr lang="en-GB" b="1" dirty="0"/>
              <a:t>Useful Methods</a:t>
            </a:r>
            <a:endParaRPr lang="en-GB" dirty="0"/>
          </a:p>
        </p:txBody>
      </p:sp>
      <p:sp>
        <p:nvSpPr>
          <p:cNvPr id="3" name="Text Placeholder 2">
            <a:extLst>
              <a:ext uri="{FF2B5EF4-FFF2-40B4-BE49-F238E27FC236}">
                <a16:creationId xmlns:a16="http://schemas.microsoft.com/office/drawing/2014/main" id="{D6583C43-F718-D54C-9C75-8DF9AF7430B3}"/>
              </a:ext>
            </a:extLst>
          </p:cNvPr>
          <p:cNvSpPr>
            <a:spLocks noGrp="1"/>
          </p:cNvSpPr>
          <p:nvPr>
            <p:ph type="body" sz="quarter" idx="10"/>
          </p:nvPr>
        </p:nvSpPr>
        <p:spPr/>
        <p:txBody>
          <a:bodyPr/>
          <a:lstStyle/>
          <a:p>
            <a:r>
              <a:rPr lang="en-GB" dirty="0"/>
              <a:t>Some selected methods are:</a:t>
            </a:r>
          </a:p>
          <a:p>
            <a:pPr lvl="1"/>
            <a:r>
              <a:rPr lang="en-GB" dirty="0"/>
              <a:t>static methods </a:t>
            </a:r>
            <a:r>
              <a:rPr lang="en-GB" dirty="0" err="1">
                <a:solidFill>
                  <a:schemeClr val="accent2"/>
                </a:solidFill>
              </a:rPr>
              <a:t>valueOf</a:t>
            </a:r>
            <a:r>
              <a:rPr lang="en-GB" dirty="0"/>
              <a:t> for converting the primitive datatype values to String representations - these are useful because you can't call the method </a:t>
            </a:r>
            <a:r>
              <a:rPr lang="en-GB" dirty="0" err="1"/>
              <a:t>Object.toString</a:t>
            </a:r>
            <a:r>
              <a:rPr lang="en-GB" dirty="0"/>
              <a:t>() on primitive values.</a:t>
            </a:r>
          </a:p>
          <a:p>
            <a:pPr lvl="1"/>
            <a:r>
              <a:rPr lang="en-GB" dirty="0">
                <a:solidFill>
                  <a:schemeClr val="accent2"/>
                </a:solidFill>
              </a:rPr>
              <a:t>trim()</a:t>
            </a:r>
            <a:r>
              <a:rPr lang="en-GB" dirty="0"/>
              <a:t> - returns a copy of the string with leading and trailing whitespace omitted</a:t>
            </a:r>
          </a:p>
          <a:p>
            <a:pPr lvl="1"/>
            <a:r>
              <a:rPr lang="en-GB" dirty="0" err="1">
                <a:solidFill>
                  <a:schemeClr val="accent2"/>
                </a:solidFill>
              </a:rPr>
              <a:t>toLowerCase</a:t>
            </a:r>
            <a:r>
              <a:rPr lang="en-GB" dirty="0">
                <a:solidFill>
                  <a:schemeClr val="accent2"/>
                </a:solidFill>
              </a:rPr>
              <a:t>()</a:t>
            </a:r>
            <a:r>
              <a:rPr lang="en-GB" dirty="0"/>
              <a:t> and </a:t>
            </a:r>
            <a:r>
              <a:rPr lang="en-GB" dirty="0" err="1">
                <a:solidFill>
                  <a:schemeClr val="accent2"/>
                </a:solidFill>
              </a:rPr>
              <a:t>toUpperCase</a:t>
            </a:r>
            <a:r>
              <a:rPr lang="en-GB" dirty="0">
                <a:solidFill>
                  <a:schemeClr val="accent2"/>
                </a:solidFill>
              </a:rPr>
              <a:t>()</a:t>
            </a:r>
            <a:r>
              <a:rPr lang="en-GB" dirty="0"/>
              <a:t> - converts all of the characters in the string to lower/upper case</a:t>
            </a:r>
          </a:p>
          <a:p>
            <a:pPr lvl="1"/>
            <a:r>
              <a:rPr lang="en-GB" dirty="0">
                <a:solidFill>
                  <a:schemeClr val="accent2"/>
                </a:solidFill>
              </a:rPr>
              <a:t>length()</a:t>
            </a:r>
            <a:r>
              <a:rPr lang="en-GB" dirty="0"/>
              <a:t> and </a:t>
            </a:r>
            <a:r>
              <a:rPr lang="en-GB" dirty="0" err="1">
                <a:solidFill>
                  <a:schemeClr val="accent2"/>
                </a:solidFill>
              </a:rPr>
              <a:t>charAt</a:t>
            </a:r>
            <a:r>
              <a:rPr lang="en-GB" dirty="0">
                <a:solidFill>
                  <a:schemeClr val="accent2"/>
                </a:solidFill>
              </a:rPr>
              <a:t>()</a:t>
            </a:r>
            <a:r>
              <a:rPr lang="en-GB" dirty="0"/>
              <a:t> are useful for iterating over the string</a:t>
            </a:r>
          </a:p>
          <a:p>
            <a:pPr lvl="1"/>
            <a:r>
              <a:rPr lang="en-GB" dirty="0">
                <a:solidFill>
                  <a:schemeClr val="accent2"/>
                </a:solidFill>
              </a:rPr>
              <a:t>substring(</a:t>
            </a:r>
            <a:r>
              <a:rPr lang="en-GB" dirty="0" err="1">
                <a:solidFill>
                  <a:schemeClr val="accent2"/>
                </a:solidFill>
              </a:rPr>
              <a:t>int</a:t>
            </a:r>
            <a:r>
              <a:rPr lang="en-GB" dirty="0">
                <a:solidFill>
                  <a:schemeClr val="accent2"/>
                </a:solidFill>
              </a:rPr>
              <a:t> begin, </a:t>
            </a:r>
            <a:r>
              <a:rPr lang="en-GB" dirty="0" err="1">
                <a:solidFill>
                  <a:schemeClr val="accent2"/>
                </a:solidFill>
              </a:rPr>
              <a:t>int</a:t>
            </a:r>
            <a:r>
              <a:rPr lang="en-GB" dirty="0">
                <a:solidFill>
                  <a:schemeClr val="accent2"/>
                </a:solidFill>
              </a:rPr>
              <a:t> end)</a:t>
            </a:r>
            <a:r>
              <a:rPr lang="en-GB" dirty="0"/>
              <a:t> returns the substring which begins at position </a:t>
            </a:r>
            <a:r>
              <a:rPr lang="en-GB" i="1" dirty="0"/>
              <a:t>begin</a:t>
            </a:r>
            <a:r>
              <a:rPr lang="en-GB" dirty="0"/>
              <a:t> and ends at position </a:t>
            </a:r>
            <a:r>
              <a:rPr lang="en-GB" i="1" dirty="0"/>
              <a:t>end</a:t>
            </a:r>
          </a:p>
          <a:p>
            <a:r>
              <a:rPr lang="en-GB" dirty="0"/>
              <a:t>There are also methods for extracting the character array which the string comprises, as well as the underlying byte array (according to the local, or </a:t>
            </a:r>
            <a:r>
              <a:rPr lang="en-GB" dirty="0" err="1"/>
              <a:t>specificied</a:t>
            </a:r>
            <a:r>
              <a:rPr lang="en-GB" dirty="0"/>
              <a:t>, character encoding).</a:t>
            </a:r>
          </a:p>
          <a:p>
            <a:endParaRPr lang="en-GB" dirty="0"/>
          </a:p>
        </p:txBody>
      </p:sp>
    </p:spTree>
    <p:extLst>
      <p:ext uri="{BB962C8B-B14F-4D97-AF65-F5344CB8AC3E}">
        <p14:creationId xmlns:p14="http://schemas.microsoft.com/office/powerpoint/2010/main" val="23867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657D-DAC8-364B-BC98-D55447FFF9D4}"/>
              </a:ext>
            </a:extLst>
          </p:cNvPr>
          <p:cNvSpPr>
            <a:spLocks noGrp="1"/>
          </p:cNvSpPr>
          <p:nvPr>
            <p:ph type="title"/>
          </p:nvPr>
        </p:nvSpPr>
        <p:spPr/>
        <p:txBody>
          <a:bodyPr/>
          <a:lstStyle/>
          <a:p>
            <a:r>
              <a:rPr lang="en-GB" b="1" dirty="0"/>
              <a:t>Searching in Strings</a:t>
            </a:r>
          </a:p>
        </p:txBody>
      </p:sp>
      <p:sp>
        <p:nvSpPr>
          <p:cNvPr id="3" name="Text Placeholder 2">
            <a:extLst>
              <a:ext uri="{FF2B5EF4-FFF2-40B4-BE49-F238E27FC236}">
                <a16:creationId xmlns:a16="http://schemas.microsoft.com/office/drawing/2014/main" id="{3AD57B69-9A77-8046-90DE-D82650B0DDEC}"/>
              </a:ext>
            </a:extLst>
          </p:cNvPr>
          <p:cNvSpPr>
            <a:spLocks noGrp="1"/>
          </p:cNvSpPr>
          <p:nvPr>
            <p:ph type="body" sz="quarter" idx="10"/>
          </p:nvPr>
        </p:nvSpPr>
        <p:spPr/>
        <p:txBody>
          <a:bodyPr/>
          <a:lstStyle/>
          <a:p>
            <a:r>
              <a:rPr lang="en-GB" dirty="0"/>
              <a:t>As well as comparing strings one of the most common operations on strings is to perform a search for some particular substring. There are a number of ways of doing this in Java. Three very simple ways of doing this are</a:t>
            </a:r>
          </a:p>
          <a:p>
            <a:pPr lvl="1"/>
            <a:r>
              <a:rPr lang="en-GB" dirty="0" err="1"/>
              <a:t>boolean</a:t>
            </a:r>
            <a:r>
              <a:rPr lang="en-GB" dirty="0"/>
              <a:t> </a:t>
            </a:r>
            <a:r>
              <a:rPr lang="en-GB" dirty="0" err="1"/>
              <a:t>startsWith</a:t>
            </a:r>
            <a:r>
              <a:rPr lang="en-GB" dirty="0"/>
              <a:t>(String </a:t>
            </a:r>
            <a:r>
              <a:rPr lang="en-GB" dirty="0" err="1"/>
              <a:t>substr</a:t>
            </a:r>
            <a:r>
              <a:rPr lang="en-GB" dirty="0"/>
              <a:t>)</a:t>
            </a:r>
          </a:p>
          <a:p>
            <a:pPr lvl="1"/>
            <a:r>
              <a:rPr lang="en-GB" dirty="0" err="1"/>
              <a:t>boolean</a:t>
            </a:r>
            <a:r>
              <a:rPr lang="en-GB" dirty="0"/>
              <a:t> </a:t>
            </a:r>
            <a:r>
              <a:rPr lang="en-GB" dirty="0" err="1"/>
              <a:t>endsWith</a:t>
            </a:r>
            <a:r>
              <a:rPr lang="en-GB" dirty="0"/>
              <a:t>(String </a:t>
            </a:r>
            <a:r>
              <a:rPr lang="en-GB" dirty="0" err="1"/>
              <a:t>substr</a:t>
            </a:r>
            <a:r>
              <a:rPr lang="en-GB" dirty="0"/>
              <a:t>)</a:t>
            </a:r>
          </a:p>
          <a:p>
            <a:pPr lvl="1"/>
            <a:r>
              <a:rPr lang="en-GB" dirty="0" err="1"/>
              <a:t>int</a:t>
            </a:r>
            <a:r>
              <a:rPr lang="en-GB" dirty="0"/>
              <a:t> </a:t>
            </a:r>
            <a:r>
              <a:rPr lang="en-GB" dirty="0" err="1"/>
              <a:t>indexOf</a:t>
            </a:r>
            <a:r>
              <a:rPr lang="en-GB" dirty="0"/>
              <a:t>(String </a:t>
            </a:r>
            <a:r>
              <a:rPr lang="en-GB" dirty="0" err="1"/>
              <a:t>substr</a:t>
            </a:r>
            <a:r>
              <a:rPr lang="en-GB" dirty="0"/>
              <a:t>)</a:t>
            </a:r>
          </a:p>
          <a:p>
            <a:r>
              <a:rPr lang="en-GB" dirty="0"/>
              <a:t>which tests whether the string these methods are invoked on starts with, ends with, or contains the given substring </a:t>
            </a:r>
            <a:r>
              <a:rPr lang="en-GB" dirty="0" err="1"/>
              <a:t>substr</a:t>
            </a:r>
            <a:r>
              <a:rPr lang="en-GB" dirty="0"/>
              <a:t>. In the latter case the position, if it exists, of the first match for the substring is returned.</a:t>
            </a:r>
          </a:p>
        </p:txBody>
      </p:sp>
    </p:spTree>
    <p:extLst>
      <p:ext uri="{BB962C8B-B14F-4D97-AF65-F5344CB8AC3E}">
        <p14:creationId xmlns:p14="http://schemas.microsoft.com/office/powerpoint/2010/main" val="257022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A7BA-6603-6E4D-86F9-7D4C1A9A6C9F}"/>
              </a:ext>
            </a:extLst>
          </p:cNvPr>
          <p:cNvSpPr>
            <a:spLocks noGrp="1"/>
          </p:cNvSpPr>
          <p:nvPr>
            <p:ph type="title"/>
          </p:nvPr>
        </p:nvSpPr>
        <p:spPr/>
        <p:txBody>
          <a:bodyPr/>
          <a:lstStyle/>
          <a:p>
            <a:r>
              <a:rPr lang="en-US" b="1" dirty="0"/>
              <a:t>Re</a:t>
            </a:r>
            <a:r>
              <a:rPr lang="en-GB" b="1" dirty="0"/>
              <a:t>gular </a:t>
            </a:r>
            <a:r>
              <a:rPr lang="en-US" b="1" dirty="0"/>
              <a:t>Ex</a:t>
            </a:r>
            <a:r>
              <a:rPr lang="en-GB" b="1" dirty="0"/>
              <a:t>pressions in </a:t>
            </a:r>
            <a:r>
              <a:rPr lang="en-US" altLang="zh-CN" b="1" dirty="0"/>
              <a:t>J</a:t>
            </a:r>
            <a:r>
              <a:rPr lang="en-GB" b="1" dirty="0"/>
              <a:t>ava</a:t>
            </a:r>
          </a:p>
        </p:txBody>
      </p:sp>
      <p:sp>
        <p:nvSpPr>
          <p:cNvPr id="3" name="Text Placeholder 2">
            <a:extLst>
              <a:ext uri="{FF2B5EF4-FFF2-40B4-BE49-F238E27FC236}">
                <a16:creationId xmlns:a16="http://schemas.microsoft.com/office/drawing/2014/main" id="{8340A9D2-F1FD-9A41-A1FF-8F97514A4D7C}"/>
              </a:ext>
            </a:extLst>
          </p:cNvPr>
          <p:cNvSpPr>
            <a:spLocks noGrp="1"/>
          </p:cNvSpPr>
          <p:nvPr>
            <p:ph type="body" sz="quarter" idx="10"/>
          </p:nvPr>
        </p:nvSpPr>
        <p:spPr/>
        <p:txBody>
          <a:bodyPr/>
          <a:lstStyle/>
          <a:p>
            <a:r>
              <a:rPr lang="en-GB" dirty="0"/>
              <a:t>A more complicated, but more sophisticated method for searching within a string is the method</a:t>
            </a:r>
          </a:p>
          <a:p>
            <a:pPr marL="0" indent="0">
              <a:buNone/>
            </a:pPr>
            <a:endParaRPr lang="en-GB" dirty="0"/>
          </a:p>
          <a:p>
            <a:r>
              <a:rPr lang="en-GB" dirty="0"/>
              <a:t>This method will return true only when this string can be matched against the </a:t>
            </a:r>
            <a:r>
              <a:rPr lang="en-GB" dirty="0">
                <a:solidFill>
                  <a:schemeClr val="accent2"/>
                </a:solidFill>
              </a:rPr>
              <a:t>regular expression</a:t>
            </a:r>
            <a:r>
              <a:rPr lang="en-GB" dirty="0"/>
              <a:t> given in </a:t>
            </a:r>
            <a:r>
              <a:rPr lang="en-GB" dirty="0" err="1"/>
              <a:t>regexp</a:t>
            </a:r>
            <a:r>
              <a:rPr lang="en-GB" dirty="0"/>
              <a:t>.</a:t>
            </a:r>
          </a:p>
          <a:p>
            <a:r>
              <a:rPr lang="en-GB" dirty="0"/>
              <a:t>I imagine that you have come across regular expressions before - and you certainly will again. I won't try go through the details of them here as this can take a whole lecture in itself!</a:t>
            </a:r>
          </a:p>
          <a:p>
            <a:r>
              <a:rPr lang="en-US" altLang="zh-CN" dirty="0"/>
              <a:t>M</a:t>
            </a:r>
            <a:r>
              <a:rPr lang="en-GB" altLang="zh-CN" dirty="0"/>
              <a:t>ore explanation and example is available from </a:t>
            </a:r>
            <a:r>
              <a:rPr lang="en-GB" altLang="zh-CN" dirty="0">
                <a:hlinkClick r:id="rId2"/>
              </a:rPr>
              <a:t>here</a:t>
            </a:r>
            <a:r>
              <a:rPr lang="en-GB" altLang="zh-CN" dirty="0"/>
              <a:t>.</a:t>
            </a:r>
            <a:endParaRPr lang="en-GB" dirty="0"/>
          </a:p>
        </p:txBody>
      </p:sp>
      <p:sp>
        <p:nvSpPr>
          <p:cNvPr id="4" name="Rectangle 3">
            <a:extLst>
              <a:ext uri="{FF2B5EF4-FFF2-40B4-BE49-F238E27FC236}">
                <a16:creationId xmlns:a16="http://schemas.microsoft.com/office/drawing/2014/main" id="{7F27C1E5-C2E7-074D-A96D-4B0B7C487542}"/>
              </a:ext>
            </a:extLst>
          </p:cNvPr>
          <p:cNvSpPr/>
          <p:nvPr/>
        </p:nvSpPr>
        <p:spPr>
          <a:xfrm>
            <a:off x="3647728" y="2564904"/>
            <a:ext cx="3756156" cy="369332"/>
          </a:xfrm>
          <a:prstGeom prst="rect">
            <a:avLst/>
          </a:prstGeom>
          <a:ln>
            <a:solidFill>
              <a:schemeClr val="tx1"/>
            </a:solidFill>
          </a:ln>
        </p:spPr>
        <p:txBody>
          <a:bodyPr wrap="none">
            <a:spAutoFit/>
          </a:bodyPr>
          <a:lstStyle/>
          <a:p>
            <a:r>
              <a:rPr lang="en-GB" dirty="0" err="1"/>
              <a:t>boolean</a:t>
            </a:r>
            <a:r>
              <a:rPr lang="en-GB" dirty="0"/>
              <a:t> matches(String </a:t>
            </a:r>
            <a:r>
              <a:rPr lang="en-GB" dirty="0" err="1"/>
              <a:t>regexp</a:t>
            </a:r>
            <a:r>
              <a:rPr lang="en-GB" dirty="0"/>
              <a:t>)</a:t>
            </a:r>
          </a:p>
        </p:txBody>
      </p:sp>
    </p:spTree>
    <p:extLst>
      <p:ext uri="{BB962C8B-B14F-4D97-AF65-F5344CB8AC3E}">
        <p14:creationId xmlns:p14="http://schemas.microsoft.com/office/powerpoint/2010/main" val="176563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6941-20A5-9B4D-9A8C-680CAC3317D1}"/>
              </a:ext>
            </a:extLst>
          </p:cNvPr>
          <p:cNvSpPr>
            <a:spLocks noGrp="1"/>
          </p:cNvSpPr>
          <p:nvPr>
            <p:ph type="title"/>
          </p:nvPr>
        </p:nvSpPr>
        <p:spPr/>
        <p:txBody>
          <a:bodyPr/>
          <a:lstStyle/>
          <a:p>
            <a:r>
              <a:rPr lang="en-GB" b="1" dirty="0"/>
              <a:t>Splitting Strings</a:t>
            </a:r>
            <a:endParaRPr lang="en-GB" dirty="0"/>
          </a:p>
        </p:txBody>
      </p:sp>
      <p:pic>
        <p:nvPicPr>
          <p:cNvPr id="5" name="Picture 4">
            <a:extLst>
              <a:ext uri="{FF2B5EF4-FFF2-40B4-BE49-F238E27FC236}">
                <a16:creationId xmlns:a16="http://schemas.microsoft.com/office/drawing/2014/main" id="{61429237-EBF6-2E48-913E-C40B623E5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916832"/>
            <a:ext cx="5184576" cy="4189137"/>
          </a:xfrm>
          <a:prstGeom prst="rect">
            <a:avLst/>
          </a:prstGeom>
        </p:spPr>
      </p:pic>
      <p:sp>
        <p:nvSpPr>
          <p:cNvPr id="6" name="Striped Right Arrow 5">
            <a:extLst>
              <a:ext uri="{FF2B5EF4-FFF2-40B4-BE49-F238E27FC236}">
                <a16:creationId xmlns:a16="http://schemas.microsoft.com/office/drawing/2014/main" id="{513AB9EA-7273-E447-9692-EF5E98222295}"/>
              </a:ext>
            </a:extLst>
          </p:cNvPr>
          <p:cNvSpPr/>
          <p:nvPr/>
        </p:nvSpPr>
        <p:spPr>
          <a:xfrm>
            <a:off x="6168008" y="3429000"/>
            <a:ext cx="1872208" cy="669279"/>
          </a:xfrm>
          <a:prstGeom prst="stripedRightArrow">
            <a:avLst>
              <a:gd name="adj1" fmla="val 53177"/>
              <a:gd name="adj2"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Output</a:t>
            </a:r>
          </a:p>
        </p:txBody>
      </p:sp>
      <p:pic>
        <p:nvPicPr>
          <p:cNvPr id="8" name="Picture 7">
            <a:extLst>
              <a:ext uri="{FF2B5EF4-FFF2-40B4-BE49-F238E27FC236}">
                <a16:creationId xmlns:a16="http://schemas.microsoft.com/office/drawing/2014/main" id="{F0003FDD-B651-1C4E-9DF4-C8845C636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72" y="3139793"/>
            <a:ext cx="1955924" cy="1513343"/>
          </a:xfrm>
          <a:prstGeom prst="rect">
            <a:avLst/>
          </a:prstGeom>
        </p:spPr>
      </p:pic>
    </p:spTree>
    <p:extLst>
      <p:ext uri="{BB962C8B-B14F-4D97-AF65-F5344CB8AC3E}">
        <p14:creationId xmlns:p14="http://schemas.microsoft.com/office/powerpoint/2010/main" val="203938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GB" dirty="0"/>
              <a:t>COMP1206 - Programming 2</a:t>
            </a:r>
          </a:p>
        </p:txBody>
      </p:sp>
      <p:sp>
        <p:nvSpPr>
          <p:cNvPr id="11" name="Subtitle 10"/>
          <p:cNvSpPr>
            <a:spLocks noGrp="1"/>
          </p:cNvSpPr>
          <p:nvPr>
            <p:ph type="subTitle" idx="1"/>
          </p:nvPr>
        </p:nvSpPr>
        <p:spPr/>
        <p:txBody>
          <a:bodyPr/>
          <a:lstStyle/>
          <a:p>
            <a:r>
              <a:rPr lang="en-GB" dirty="0"/>
              <a:t>Lecture: String</a:t>
            </a:r>
          </a:p>
        </p:txBody>
      </p:sp>
      <p:sp>
        <p:nvSpPr>
          <p:cNvPr id="12" name="Text Placeholder 11"/>
          <p:cNvSpPr>
            <a:spLocks noGrp="1"/>
          </p:cNvSpPr>
          <p:nvPr>
            <p:ph type="body" sz="quarter" idx="10"/>
          </p:nvPr>
        </p:nvSpPr>
        <p:spPr>
          <a:xfrm>
            <a:off x="2351584" y="4986898"/>
            <a:ext cx="3071283" cy="359395"/>
          </a:xfrm>
        </p:spPr>
        <p:txBody>
          <a:bodyPr/>
          <a:lstStyle/>
          <a:p>
            <a:r>
              <a:rPr lang="en-US" altLang="zh-CN" dirty="0"/>
              <a:t>28</a:t>
            </a:r>
            <a:r>
              <a:rPr lang="en-GB" dirty="0"/>
              <a:t> February 2020</a:t>
            </a:r>
          </a:p>
        </p:txBody>
      </p:sp>
      <p:sp>
        <p:nvSpPr>
          <p:cNvPr id="5" name="Text Placeholder 11">
            <a:extLst>
              <a:ext uri="{FF2B5EF4-FFF2-40B4-BE49-F238E27FC236}">
                <a16:creationId xmlns:a16="http://schemas.microsoft.com/office/drawing/2014/main" id="{7A7FE5F5-72C3-6642-AEC5-40BB41F5B60E}"/>
              </a:ext>
            </a:extLst>
          </p:cNvPr>
          <p:cNvSpPr txBox="1">
            <a:spLocks/>
          </p:cNvSpPr>
          <p:nvPr/>
        </p:nvSpPr>
        <p:spPr>
          <a:xfrm>
            <a:off x="2351584" y="4137157"/>
            <a:ext cx="3071283" cy="359395"/>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t>Dr</a:t>
            </a:r>
            <a:r>
              <a:rPr lang="en-US" dirty="0"/>
              <a:t> Jian Shi</a:t>
            </a:r>
          </a:p>
          <a:p>
            <a:r>
              <a:rPr lang="en-US" dirty="0" err="1"/>
              <a:t>Jian.Shi@soton.ac.uk</a:t>
            </a:r>
            <a:endParaRPr lang="en-GB" dirty="0"/>
          </a:p>
        </p:txBody>
      </p:sp>
    </p:spTree>
    <p:extLst>
      <p:ext uri="{BB962C8B-B14F-4D97-AF65-F5344CB8AC3E}">
        <p14:creationId xmlns:p14="http://schemas.microsoft.com/office/powerpoint/2010/main" val="410967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F1C3-48A7-8242-84A3-758AFECDC6E3}"/>
              </a:ext>
            </a:extLst>
          </p:cNvPr>
          <p:cNvSpPr>
            <a:spLocks noGrp="1"/>
          </p:cNvSpPr>
          <p:nvPr>
            <p:ph type="title"/>
          </p:nvPr>
        </p:nvSpPr>
        <p:spPr/>
        <p:txBody>
          <a:bodyPr/>
          <a:lstStyle/>
          <a:p>
            <a:r>
              <a:rPr lang="en-GB" b="1" dirty="0"/>
              <a:t>Summary</a:t>
            </a:r>
          </a:p>
        </p:txBody>
      </p:sp>
      <p:sp>
        <p:nvSpPr>
          <p:cNvPr id="3" name="Text Placeholder 2">
            <a:extLst>
              <a:ext uri="{FF2B5EF4-FFF2-40B4-BE49-F238E27FC236}">
                <a16:creationId xmlns:a16="http://schemas.microsoft.com/office/drawing/2014/main" id="{55D2B8CA-A9A5-2743-B840-840838504E19}"/>
              </a:ext>
            </a:extLst>
          </p:cNvPr>
          <p:cNvSpPr>
            <a:spLocks noGrp="1"/>
          </p:cNvSpPr>
          <p:nvPr>
            <p:ph type="body" sz="quarter" idx="10"/>
          </p:nvPr>
        </p:nvSpPr>
        <p:spPr/>
        <p:txBody>
          <a:bodyPr/>
          <a:lstStyle/>
          <a:p>
            <a:r>
              <a:rPr lang="en-GB" dirty="0"/>
              <a:t>Strings in Java are conceptually just sequences of Unicode characters but are actually represented as heap-allocated objects.</a:t>
            </a:r>
          </a:p>
          <a:p>
            <a:r>
              <a:rPr lang="en-GB" dirty="0"/>
              <a:t>String objects are immutable.</a:t>
            </a:r>
          </a:p>
          <a:p>
            <a:r>
              <a:rPr lang="en-GB" dirty="0"/>
              <a:t>String comparison should be done using methods equals and </a:t>
            </a:r>
            <a:r>
              <a:rPr lang="en-GB" dirty="0" err="1"/>
              <a:t>compareTo</a:t>
            </a:r>
            <a:endParaRPr lang="en-GB" dirty="0"/>
          </a:p>
          <a:p>
            <a:r>
              <a:rPr lang="en-GB" dirty="0"/>
              <a:t>There are a large number of utility methods in the String class - look at the API.</a:t>
            </a:r>
          </a:p>
          <a:p>
            <a:r>
              <a:rPr lang="en-GB" dirty="0"/>
              <a:t>String searching facilities are provided by making use of regular expressions.</a:t>
            </a:r>
          </a:p>
          <a:p>
            <a:r>
              <a:rPr lang="en-GB" dirty="0"/>
              <a:t>Limited mutable string objects are provided - </a:t>
            </a:r>
            <a:r>
              <a:rPr lang="en-GB" dirty="0" err="1"/>
              <a:t>StringBuffer</a:t>
            </a:r>
            <a:r>
              <a:rPr lang="en-GB" dirty="0"/>
              <a:t> (thread-safe) and </a:t>
            </a:r>
            <a:r>
              <a:rPr lang="en-GB" dirty="0" err="1"/>
              <a:t>StringBuilder</a:t>
            </a:r>
            <a:r>
              <a:rPr lang="en-GB" dirty="0"/>
              <a:t> (not thread-safe)</a:t>
            </a:r>
          </a:p>
        </p:txBody>
      </p:sp>
    </p:spTree>
    <p:extLst>
      <p:ext uri="{BB962C8B-B14F-4D97-AF65-F5344CB8AC3E}">
        <p14:creationId xmlns:p14="http://schemas.microsoft.com/office/powerpoint/2010/main" val="46506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endParaRPr lang="en-GB"/>
          </a:p>
        </p:txBody>
      </p:sp>
    </p:spTree>
    <p:extLst>
      <p:ext uri="{BB962C8B-B14F-4D97-AF65-F5344CB8AC3E}">
        <p14:creationId xmlns:p14="http://schemas.microsoft.com/office/powerpoint/2010/main" val="393574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Topics</a:t>
            </a:r>
            <a:endParaRPr lang="en-US" b="1" dirty="0"/>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0153127"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cs typeface="Calibri" panose="020F0502020204030204" pitchFamily="34" charset="0"/>
              </a:rPr>
              <a:t>Character</a:t>
            </a:r>
          </a:p>
          <a:p>
            <a:r>
              <a:rPr lang="en-GB" sz="2400" dirty="0">
                <a:cs typeface="Calibri" panose="020F0502020204030204" pitchFamily="34" charset="0"/>
              </a:rPr>
              <a:t>String in Java</a:t>
            </a:r>
          </a:p>
          <a:p>
            <a:pPr lvl="1"/>
            <a:r>
              <a:rPr lang="en-GB" sz="2200" dirty="0">
                <a:cs typeface="Calibri" panose="020F0502020204030204" pitchFamily="34" charset="0"/>
              </a:rPr>
              <a:t>Constructors</a:t>
            </a:r>
          </a:p>
          <a:p>
            <a:pPr lvl="1"/>
            <a:r>
              <a:rPr lang="en-GB" sz="2200" dirty="0">
                <a:cs typeface="Calibri" panose="020F0502020204030204" pitchFamily="34" charset="0"/>
              </a:rPr>
              <a:t>Comparison</a:t>
            </a:r>
          </a:p>
          <a:p>
            <a:pPr lvl="1"/>
            <a:r>
              <a:rPr lang="en-GB" sz="2200" dirty="0">
                <a:cs typeface="Calibri" panose="020F0502020204030204" pitchFamily="34" charset="0"/>
              </a:rPr>
              <a:t>Methods</a:t>
            </a:r>
          </a:p>
        </p:txBody>
      </p:sp>
    </p:spTree>
    <p:extLst>
      <p:ext uri="{BB962C8B-B14F-4D97-AF65-F5344CB8AC3E}">
        <p14:creationId xmlns:p14="http://schemas.microsoft.com/office/powerpoint/2010/main" val="56901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Character</a:t>
            </a:r>
            <a:endParaRPr lang="en-US" b="1" dirty="0"/>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0153127"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cs typeface="Calibri" panose="020F0502020204030204" pitchFamily="34" charset="0"/>
              </a:rPr>
              <a:t>Primitive datatype</a:t>
            </a:r>
          </a:p>
          <a:p>
            <a:r>
              <a:rPr lang="en-US" sz="2200" dirty="0">
                <a:cs typeface="Calibri" panose="020F0502020204030204" pitchFamily="34" charset="0"/>
              </a:rPr>
              <a:t>char value = 16 bit number</a:t>
            </a:r>
          </a:p>
          <a:p>
            <a:r>
              <a:rPr lang="en-US" sz="2200" dirty="0">
                <a:cs typeface="Calibri" panose="020F0502020204030204" pitchFamily="34" charset="0"/>
              </a:rPr>
              <a:t>char c = </a:t>
            </a:r>
            <a:r>
              <a:rPr lang="en-US" sz="2200" dirty="0">
                <a:solidFill>
                  <a:srgbClr val="FF0000"/>
                </a:solidFill>
                <a:cs typeface="Calibri" panose="020F0502020204030204" pitchFamily="34" charset="0"/>
              </a:rPr>
              <a:t>‘</a:t>
            </a:r>
            <a:r>
              <a:rPr lang="en-US" sz="2200" dirty="0">
                <a:cs typeface="Calibri" panose="020F0502020204030204" pitchFamily="34" charset="0"/>
              </a:rPr>
              <a:t>z</a:t>
            </a:r>
            <a:r>
              <a:rPr lang="en-US" sz="2200" dirty="0">
                <a:solidFill>
                  <a:srgbClr val="FF0000"/>
                </a:solidFill>
                <a:cs typeface="Calibri" panose="020F0502020204030204" pitchFamily="34" charset="0"/>
              </a:rPr>
              <a:t>’</a:t>
            </a:r>
            <a:endParaRPr lang="en-US" sz="2200" dirty="0">
              <a:solidFill>
                <a:schemeClr val="tx1"/>
              </a:solidFill>
              <a:cs typeface="Calibri" panose="020F0502020204030204" pitchFamily="34" charset="0"/>
            </a:endParaRPr>
          </a:p>
          <a:p>
            <a:pPr lvl="1"/>
            <a:r>
              <a:rPr lang="en-US" sz="2000" dirty="0">
                <a:solidFill>
                  <a:schemeClr val="tx1"/>
                </a:solidFill>
                <a:cs typeface="Calibri" panose="020F0502020204030204" pitchFamily="34" charset="0"/>
              </a:rPr>
              <a:t>actual data stored in c is the 16 bit Unicode value (in Hex. U007A)</a:t>
            </a:r>
          </a:p>
          <a:p>
            <a:r>
              <a:rPr lang="en-US" sz="2200" dirty="0">
                <a:solidFill>
                  <a:schemeClr val="tx1"/>
                </a:solidFill>
                <a:cs typeface="Calibri" panose="020F0502020204030204" pitchFamily="34" charset="0"/>
              </a:rPr>
              <a:t>Common encoding of Unicode: </a:t>
            </a:r>
            <a:r>
              <a:rPr lang="en-US" sz="2200" dirty="0">
                <a:solidFill>
                  <a:schemeClr val="accent2"/>
                </a:solidFill>
                <a:cs typeface="Calibri" panose="020F0502020204030204" pitchFamily="34" charset="0"/>
              </a:rPr>
              <a:t>UTF-8</a:t>
            </a:r>
          </a:p>
        </p:txBody>
      </p:sp>
      <p:sp>
        <p:nvSpPr>
          <p:cNvPr id="6" name="TextBox 5">
            <a:extLst>
              <a:ext uri="{FF2B5EF4-FFF2-40B4-BE49-F238E27FC236}">
                <a16:creationId xmlns:a16="http://schemas.microsoft.com/office/drawing/2014/main" id="{23A12D22-A90A-4B40-9769-A79A206AD677}"/>
              </a:ext>
            </a:extLst>
          </p:cNvPr>
          <p:cNvSpPr txBox="1"/>
          <p:nvPr/>
        </p:nvSpPr>
        <p:spPr>
          <a:xfrm>
            <a:off x="2603611" y="4365104"/>
            <a:ext cx="5796645" cy="369332"/>
          </a:xfrm>
          <a:prstGeom prst="rect">
            <a:avLst/>
          </a:prstGeom>
          <a:noFill/>
          <a:ln>
            <a:solidFill>
              <a:schemeClr val="tx1"/>
            </a:solidFill>
          </a:ln>
        </p:spPr>
        <p:txBody>
          <a:bodyPr wrap="square" rtlCol="0">
            <a:spAutoFit/>
          </a:bodyPr>
          <a:lstStyle/>
          <a:p>
            <a:r>
              <a:rPr lang="en-GB" dirty="0"/>
              <a:t>Writer out = new </a:t>
            </a:r>
            <a:r>
              <a:rPr lang="en-GB" dirty="0" err="1"/>
              <a:t>OutputStreamWriter</a:t>
            </a:r>
            <a:r>
              <a:rPr lang="en-GB" dirty="0"/>
              <a:t>(</a:t>
            </a:r>
            <a:r>
              <a:rPr lang="en-GB" dirty="0" err="1"/>
              <a:t>fos</a:t>
            </a:r>
            <a:r>
              <a:rPr lang="en-GB" dirty="0"/>
              <a:t>, "UTF8");</a:t>
            </a:r>
          </a:p>
        </p:txBody>
      </p:sp>
      <p:sp>
        <p:nvSpPr>
          <p:cNvPr id="7" name="TextBox 6">
            <a:extLst>
              <a:ext uri="{FF2B5EF4-FFF2-40B4-BE49-F238E27FC236}">
                <a16:creationId xmlns:a16="http://schemas.microsoft.com/office/drawing/2014/main" id="{58610362-749E-6640-AB72-277FFC7C73B0}"/>
              </a:ext>
            </a:extLst>
          </p:cNvPr>
          <p:cNvSpPr txBox="1"/>
          <p:nvPr/>
        </p:nvSpPr>
        <p:spPr>
          <a:xfrm>
            <a:off x="2045549" y="5015610"/>
            <a:ext cx="6912767" cy="369332"/>
          </a:xfrm>
          <a:prstGeom prst="rect">
            <a:avLst/>
          </a:prstGeom>
          <a:noFill/>
          <a:ln>
            <a:solidFill>
              <a:schemeClr val="tx1"/>
            </a:solidFill>
          </a:ln>
        </p:spPr>
        <p:txBody>
          <a:bodyPr wrap="square" rtlCol="0">
            <a:spAutoFit/>
          </a:bodyPr>
          <a:lstStyle/>
          <a:p>
            <a:r>
              <a:rPr lang="en-GB" dirty="0" err="1"/>
              <a:t>InputStreamReader</a:t>
            </a:r>
            <a:r>
              <a:rPr lang="en-GB" dirty="0"/>
              <a:t> </a:t>
            </a:r>
            <a:r>
              <a:rPr lang="en-GB" dirty="0" err="1"/>
              <a:t>isr</a:t>
            </a:r>
            <a:r>
              <a:rPr lang="en-GB" dirty="0"/>
              <a:t> = new </a:t>
            </a:r>
            <a:r>
              <a:rPr lang="en-GB" dirty="0" err="1"/>
              <a:t>InputStreamReader</a:t>
            </a:r>
            <a:r>
              <a:rPr lang="en-GB" dirty="0"/>
              <a:t>(fis,"UTF8");</a:t>
            </a:r>
          </a:p>
        </p:txBody>
      </p:sp>
    </p:spTree>
    <p:extLst>
      <p:ext uri="{BB962C8B-B14F-4D97-AF65-F5344CB8AC3E}">
        <p14:creationId xmlns:p14="http://schemas.microsoft.com/office/powerpoint/2010/main" val="299854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56B3-39F2-AF43-AAA6-AE71BD69B368}"/>
              </a:ext>
            </a:extLst>
          </p:cNvPr>
          <p:cNvSpPr>
            <a:spLocks noGrp="1"/>
          </p:cNvSpPr>
          <p:nvPr>
            <p:ph type="title"/>
          </p:nvPr>
        </p:nvSpPr>
        <p:spPr/>
        <p:txBody>
          <a:bodyPr/>
          <a:lstStyle/>
          <a:p>
            <a:r>
              <a:rPr lang="en-GB" b="1" dirty="0"/>
              <a:t>String</a:t>
            </a:r>
          </a:p>
        </p:txBody>
      </p:sp>
      <p:sp>
        <p:nvSpPr>
          <p:cNvPr id="3" name="Text Placeholder 2">
            <a:extLst>
              <a:ext uri="{FF2B5EF4-FFF2-40B4-BE49-F238E27FC236}">
                <a16:creationId xmlns:a16="http://schemas.microsoft.com/office/drawing/2014/main" id="{8E1A3959-04D3-F14B-98B8-0CFFC98ADA4A}"/>
              </a:ext>
            </a:extLst>
          </p:cNvPr>
          <p:cNvSpPr>
            <a:spLocks noGrp="1"/>
          </p:cNvSpPr>
          <p:nvPr>
            <p:ph type="body" sz="quarter" idx="10"/>
          </p:nvPr>
        </p:nvSpPr>
        <p:spPr/>
        <p:txBody>
          <a:bodyPr/>
          <a:lstStyle/>
          <a:p>
            <a:r>
              <a:rPr lang="en-GB" dirty="0"/>
              <a:t>A string is just a sequence of characters.</a:t>
            </a:r>
          </a:p>
          <a:p>
            <a:r>
              <a:rPr lang="en-GB" dirty="0"/>
              <a:t>Although this logically implies that a string is just a sequence of Unicode values - this is </a:t>
            </a:r>
            <a:r>
              <a:rPr lang="en-GB" dirty="0">
                <a:solidFill>
                  <a:schemeClr val="accent2"/>
                </a:solidFill>
              </a:rPr>
              <a:t>not</a:t>
            </a:r>
            <a:r>
              <a:rPr lang="en-GB" dirty="0"/>
              <a:t> the case in Java. Strings in Java are actually modelled as full-blown </a:t>
            </a:r>
            <a:r>
              <a:rPr lang="en-GB" dirty="0">
                <a:solidFill>
                  <a:schemeClr val="accent2"/>
                </a:solidFill>
              </a:rPr>
              <a:t>objects</a:t>
            </a:r>
            <a:r>
              <a:rPr lang="en-GB" dirty="0"/>
              <a:t>.</a:t>
            </a:r>
          </a:p>
          <a:p>
            <a:r>
              <a:rPr lang="en-GB" dirty="0"/>
              <a:t>Whenever you use a string, even a string literal (e.g. "Hello to Jason Isaacs"), then the JVM will allocate heap-space for the object representing that string.</a:t>
            </a:r>
          </a:p>
          <a:p>
            <a:r>
              <a:rPr lang="en-GB" dirty="0"/>
              <a:t>The Java compiler is at least smart enough to use a single object to represent all of the occurrences of the same string literal in your program.</a:t>
            </a:r>
          </a:p>
          <a:p>
            <a:r>
              <a:rPr lang="en-GB" dirty="0"/>
              <a:t>So the easiest way of creating a String object in Java is to actually just write a string literal, that is, a sequence of characters in double-quotes.</a:t>
            </a:r>
          </a:p>
          <a:p>
            <a:pPr marL="0" indent="0">
              <a:buNone/>
            </a:pPr>
            <a:endParaRPr lang="en-GB" dirty="0"/>
          </a:p>
        </p:txBody>
      </p:sp>
      <p:sp>
        <p:nvSpPr>
          <p:cNvPr id="4" name="TextBox 3">
            <a:extLst>
              <a:ext uri="{FF2B5EF4-FFF2-40B4-BE49-F238E27FC236}">
                <a16:creationId xmlns:a16="http://schemas.microsoft.com/office/drawing/2014/main" id="{71A3EB8B-197A-374B-8D40-D4F40349DE0E}"/>
              </a:ext>
            </a:extLst>
          </p:cNvPr>
          <p:cNvSpPr txBox="1"/>
          <p:nvPr/>
        </p:nvSpPr>
        <p:spPr>
          <a:xfrm>
            <a:off x="3143672" y="5733256"/>
            <a:ext cx="5256584" cy="369332"/>
          </a:xfrm>
          <a:prstGeom prst="rect">
            <a:avLst/>
          </a:prstGeom>
          <a:noFill/>
          <a:ln>
            <a:solidFill>
              <a:schemeClr val="tx1"/>
            </a:solidFill>
          </a:ln>
        </p:spPr>
        <p:txBody>
          <a:bodyPr wrap="square" rtlCol="0">
            <a:spAutoFit/>
          </a:bodyPr>
          <a:lstStyle/>
          <a:p>
            <a:r>
              <a:rPr lang="en-GB" dirty="0" err="1"/>
              <a:t>System.out.println</a:t>
            </a:r>
            <a:r>
              <a:rPr lang="en-GB" dirty="0"/>
              <a:t>(“Welcome to COMP1206”);</a:t>
            </a:r>
          </a:p>
        </p:txBody>
      </p:sp>
    </p:spTree>
    <p:extLst>
      <p:ext uri="{BB962C8B-B14F-4D97-AF65-F5344CB8AC3E}">
        <p14:creationId xmlns:p14="http://schemas.microsoft.com/office/powerpoint/2010/main" val="21262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5675-D835-CE48-AB71-13A79982E893}"/>
              </a:ext>
            </a:extLst>
          </p:cNvPr>
          <p:cNvSpPr>
            <a:spLocks noGrp="1"/>
          </p:cNvSpPr>
          <p:nvPr>
            <p:ph type="title"/>
          </p:nvPr>
        </p:nvSpPr>
        <p:spPr/>
        <p:txBody>
          <a:bodyPr/>
          <a:lstStyle/>
          <a:p>
            <a:r>
              <a:rPr lang="en-GB" b="1" dirty="0"/>
              <a:t>Constructors</a:t>
            </a:r>
          </a:p>
        </p:txBody>
      </p:sp>
      <p:sp>
        <p:nvSpPr>
          <p:cNvPr id="3" name="Text Placeholder 2">
            <a:extLst>
              <a:ext uri="{FF2B5EF4-FFF2-40B4-BE49-F238E27FC236}">
                <a16:creationId xmlns:a16="http://schemas.microsoft.com/office/drawing/2014/main" id="{0B52761A-375E-ED44-A3E1-1D3733DCB4EA}"/>
              </a:ext>
            </a:extLst>
          </p:cNvPr>
          <p:cNvSpPr>
            <a:spLocks noGrp="1"/>
          </p:cNvSpPr>
          <p:nvPr>
            <p:ph type="body" sz="quarter" idx="10"/>
          </p:nvPr>
        </p:nvSpPr>
        <p:spPr/>
        <p:txBody>
          <a:bodyPr/>
          <a:lstStyle/>
          <a:p>
            <a:r>
              <a:rPr lang="en-GB" dirty="0"/>
              <a:t>There are many constructors for String class, which means there will be various ways to build String objects.</a:t>
            </a:r>
          </a:p>
          <a:p>
            <a:pPr lvl="1" indent="-342900">
              <a:buFont typeface="+mj-lt"/>
              <a:buAutoNum type="arabicPeriod"/>
            </a:pPr>
            <a:r>
              <a:rPr lang="en-GB" dirty="0"/>
              <a:t>Direct assignment </a:t>
            </a:r>
          </a:p>
          <a:p>
            <a:pPr marL="400050" lvl="1" indent="0">
              <a:buNone/>
            </a:pPr>
            <a:endParaRPr lang="en-GB" dirty="0"/>
          </a:p>
          <a:p>
            <a:pPr marL="400050" lvl="1" indent="0">
              <a:buNone/>
            </a:pPr>
            <a:r>
              <a:rPr lang="en-GB" dirty="0"/>
              <a:t>2. Using keyword </a:t>
            </a:r>
            <a:r>
              <a:rPr lang="en-GB" dirty="0">
                <a:solidFill>
                  <a:schemeClr val="accent2"/>
                </a:solidFill>
              </a:rPr>
              <a:t>new</a:t>
            </a:r>
          </a:p>
          <a:p>
            <a:pPr marL="1085850" lvl="2" indent="-285750">
              <a:buFont typeface="Wingdings" pitchFamily="2" charset="2"/>
              <a:buChar char="ü"/>
            </a:pPr>
            <a:r>
              <a:rPr lang="en-GB" dirty="0"/>
              <a:t>From arrays of bytes or char</a:t>
            </a:r>
          </a:p>
          <a:p>
            <a:pPr marL="1085850" lvl="2" indent="-285750">
              <a:buFont typeface="Wingdings" pitchFamily="2" charset="2"/>
              <a:buChar char="ü"/>
            </a:pPr>
            <a:endParaRPr lang="en-GB" dirty="0"/>
          </a:p>
          <a:p>
            <a:pPr marL="1085850" lvl="2" indent="-285750">
              <a:buFont typeface="Wingdings" pitchFamily="2" charset="2"/>
              <a:buChar char="ü"/>
            </a:pPr>
            <a:endParaRPr lang="en-GB" dirty="0"/>
          </a:p>
          <a:p>
            <a:pPr marL="1085850" lvl="2" indent="-285750">
              <a:buFont typeface="Wingdings" pitchFamily="2" charset="2"/>
              <a:buChar char="ü"/>
            </a:pPr>
            <a:r>
              <a:rPr lang="en-GB" dirty="0"/>
              <a:t>From string</a:t>
            </a:r>
          </a:p>
          <a:p>
            <a:pPr marL="857250" lvl="1" indent="-457200">
              <a:buFont typeface="+mj-lt"/>
              <a:buAutoNum type="arabicPeriod"/>
            </a:pPr>
            <a:endParaRPr lang="en-GB" dirty="0"/>
          </a:p>
        </p:txBody>
      </p:sp>
      <p:sp>
        <p:nvSpPr>
          <p:cNvPr id="4" name="Rectangle 3">
            <a:extLst>
              <a:ext uri="{FF2B5EF4-FFF2-40B4-BE49-F238E27FC236}">
                <a16:creationId xmlns:a16="http://schemas.microsoft.com/office/drawing/2014/main" id="{D53AB4D2-50AA-1B4E-A44B-1845897C56FC}"/>
              </a:ext>
            </a:extLst>
          </p:cNvPr>
          <p:cNvSpPr/>
          <p:nvPr/>
        </p:nvSpPr>
        <p:spPr>
          <a:xfrm>
            <a:off x="3575720" y="4365104"/>
            <a:ext cx="3552056" cy="646331"/>
          </a:xfrm>
          <a:prstGeom prst="rect">
            <a:avLst/>
          </a:prstGeom>
          <a:ln>
            <a:solidFill>
              <a:schemeClr val="tx1"/>
            </a:solidFill>
          </a:ln>
        </p:spPr>
        <p:txBody>
          <a:bodyPr wrap="square">
            <a:spAutoFit/>
          </a:bodyPr>
          <a:lstStyle/>
          <a:p>
            <a:r>
              <a:rPr lang="en-GB" dirty="0"/>
              <a:t>char[] name = {‘J', ‘a’, ‘v', ‘a' }; </a:t>
            </a:r>
          </a:p>
          <a:p>
            <a:r>
              <a:rPr lang="en-GB" dirty="0"/>
              <a:t>String </a:t>
            </a:r>
            <a:r>
              <a:rPr lang="en-GB" dirty="0" err="1"/>
              <a:t>str</a:t>
            </a:r>
            <a:r>
              <a:rPr lang="en-GB" dirty="0"/>
              <a:t> = new String(name);</a:t>
            </a:r>
          </a:p>
        </p:txBody>
      </p:sp>
      <p:sp>
        <p:nvSpPr>
          <p:cNvPr id="5" name="Rectangle 4">
            <a:extLst>
              <a:ext uri="{FF2B5EF4-FFF2-40B4-BE49-F238E27FC236}">
                <a16:creationId xmlns:a16="http://schemas.microsoft.com/office/drawing/2014/main" id="{B3EC1F7A-783A-F246-8D47-5DB3ECDDBD1F}"/>
              </a:ext>
            </a:extLst>
          </p:cNvPr>
          <p:cNvSpPr/>
          <p:nvPr/>
        </p:nvSpPr>
        <p:spPr>
          <a:xfrm>
            <a:off x="4079776" y="2996952"/>
            <a:ext cx="2232248" cy="369332"/>
          </a:xfrm>
          <a:prstGeom prst="rect">
            <a:avLst/>
          </a:prstGeom>
          <a:ln>
            <a:solidFill>
              <a:schemeClr val="tx1"/>
            </a:solidFill>
          </a:ln>
        </p:spPr>
        <p:txBody>
          <a:bodyPr wrap="square">
            <a:spAutoFit/>
          </a:bodyPr>
          <a:lstStyle/>
          <a:p>
            <a:r>
              <a:rPr lang="en-GB" dirty="0"/>
              <a:t>String </a:t>
            </a:r>
            <a:r>
              <a:rPr lang="en-GB" dirty="0" err="1"/>
              <a:t>str</a:t>
            </a:r>
            <a:r>
              <a:rPr lang="en-GB" dirty="0"/>
              <a:t> = “Java”;</a:t>
            </a:r>
          </a:p>
        </p:txBody>
      </p:sp>
      <p:sp>
        <p:nvSpPr>
          <p:cNvPr id="6" name="Rectangle 5">
            <a:extLst>
              <a:ext uri="{FF2B5EF4-FFF2-40B4-BE49-F238E27FC236}">
                <a16:creationId xmlns:a16="http://schemas.microsoft.com/office/drawing/2014/main" id="{02419CAC-0412-884B-9ACA-CE7FA844448A}"/>
              </a:ext>
            </a:extLst>
          </p:cNvPr>
          <p:cNvSpPr/>
          <p:nvPr/>
        </p:nvSpPr>
        <p:spPr>
          <a:xfrm>
            <a:off x="3575720" y="5825589"/>
            <a:ext cx="3528392" cy="369332"/>
          </a:xfrm>
          <a:prstGeom prst="rect">
            <a:avLst/>
          </a:prstGeom>
          <a:ln>
            <a:solidFill>
              <a:schemeClr val="tx1"/>
            </a:solidFill>
          </a:ln>
        </p:spPr>
        <p:txBody>
          <a:bodyPr wrap="square">
            <a:spAutoFit/>
          </a:bodyPr>
          <a:lstStyle/>
          <a:p>
            <a:r>
              <a:rPr lang="en-GB" dirty="0"/>
              <a:t>String </a:t>
            </a:r>
            <a:r>
              <a:rPr lang="en-GB" dirty="0" err="1"/>
              <a:t>str</a:t>
            </a:r>
            <a:r>
              <a:rPr lang="en-GB" dirty="0"/>
              <a:t> = new String(“Java”);</a:t>
            </a:r>
          </a:p>
        </p:txBody>
      </p:sp>
    </p:spTree>
    <p:extLst>
      <p:ext uri="{BB962C8B-B14F-4D97-AF65-F5344CB8AC3E}">
        <p14:creationId xmlns:p14="http://schemas.microsoft.com/office/powerpoint/2010/main" val="21369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8951-C6F1-2F48-A4D1-34B4CB3BCCFD}"/>
              </a:ext>
            </a:extLst>
          </p:cNvPr>
          <p:cNvSpPr>
            <a:spLocks noGrp="1"/>
          </p:cNvSpPr>
          <p:nvPr>
            <p:ph type="title"/>
          </p:nvPr>
        </p:nvSpPr>
        <p:spPr/>
        <p:txBody>
          <a:bodyPr/>
          <a:lstStyle/>
          <a:p>
            <a:r>
              <a:rPr lang="en-GB" b="1" dirty="0"/>
              <a:t>String comparison</a:t>
            </a:r>
          </a:p>
        </p:txBody>
      </p:sp>
      <p:sp>
        <p:nvSpPr>
          <p:cNvPr id="3" name="Text Placeholder 2">
            <a:extLst>
              <a:ext uri="{FF2B5EF4-FFF2-40B4-BE49-F238E27FC236}">
                <a16:creationId xmlns:a16="http://schemas.microsoft.com/office/drawing/2014/main" id="{EB2D5B6F-F9A8-454C-B7DA-238B3951B308}"/>
              </a:ext>
            </a:extLst>
          </p:cNvPr>
          <p:cNvSpPr>
            <a:spLocks noGrp="1"/>
          </p:cNvSpPr>
          <p:nvPr>
            <p:ph type="body" sz="quarter" idx="10"/>
          </p:nvPr>
        </p:nvSpPr>
        <p:spPr/>
        <p:txBody>
          <a:bodyPr/>
          <a:lstStyle/>
          <a:p>
            <a:r>
              <a:rPr lang="en-GB" dirty="0"/>
              <a:t>We have already introduced </a:t>
            </a:r>
            <a:r>
              <a:rPr lang="en-GB" dirty="0">
                <a:solidFill>
                  <a:schemeClr val="accent2"/>
                </a:solidFill>
              </a:rPr>
              <a:t>==</a:t>
            </a:r>
            <a:r>
              <a:rPr lang="en-GB" dirty="0"/>
              <a:t> to compare. We can use it to compare whether the values of two numbers are the same.</a:t>
            </a:r>
          </a:p>
          <a:p>
            <a:r>
              <a:rPr lang="en-GB" dirty="0"/>
              <a:t>Can we use it for String in Java? See the example:</a:t>
            </a:r>
          </a:p>
        </p:txBody>
      </p:sp>
      <p:pic>
        <p:nvPicPr>
          <p:cNvPr id="5" name="Picture 4">
            <a:extLst>
              <a:ext uri="{FF2B5EF4-FFF2-40B4-BE49-F238E27FC236}">
                <a16:creationId xmlns:a16="http://schemas.microsoft.com/office/drawing/2014/main" id="{D127B0CC-D708-A547-8227-F89B0B8F0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3356992"/>
            <a:ext cx="5803900" cy="2501900"/>
          </a:xfrm>
          <a:prstGeom prst="rect">
            <a:avLst/>
          </a:prstGeom>
        </p:spPr>
      </p:pic>
      <p:pic>
        <p:nvPicPr>
          <p:cNvPr id="7" name="Picture 6">
            <a:extLst>
              <a:ext uri="{FF2B5EF4-FFF2-40B4-BE49-F238E27FC236}">
                <a16:creationId xmlns:a16="http://schemas.microsoft.com/office/drawing/2014/main" id="{01EA3511-48A4-4C41-A281-1061D3FE7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20" y="4041354"/>
            <a:ext cx="2108200" cy="685800"/>
          </a:xfrm>
          <a:prstGeom prst="rect">
            <a:avLst/>
          </a:prstGeom>
        </p:spPr>
      </p:pic>
      <p:sp>
        <p:nvSpPr>
          <p:cNvPr id="8" name="Striped Right Arrow 7">
            <a:extLst>
              <a:ext uri="{FF2B5EF4-FFF2-40B4-BE49-F238E27FC236}">
                <a16:creationId xmlns:a16="http://schemas.microsoft.com/office/drawing/2014/main" id="{7F2A307D-87A0-E849-BE8A-5D7E039AE059}"/>
              </a:ext>
            </a:extLst>
          </p:cNvPr>
          <p:cNvSpPr/>
          <p:nvPr/>
        </p:nvSpPr>
        <p:spPr>
          <a:xfrm>
            <a:off x="6600056" y="4063630"/>
            <a:ext cx="1872208" cy="669279"/>
          </a:xfrm>
          <a:prstGeom prst="stripedRightArrow">
            <a:avLst>
              <a:gd name="adj1" fmla="val 53177"/>
              <a:gd name="adj2"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Output</a:t>
            </a:r>
          </a:p>
        </p:txBody>
      </p:sp>
    </p:spTree>
    <p:extLst>
      <p:ext uri="{BB962C8B-B14F-4D97-AF65-F5344CB8AC3E}">
        <p14:creationId xmlns:p14="http://schemas.microsoft.com/office/powerpoint/2010/main" val="34470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E720-24B6-C44D-9B1A-658F791C61DF}"/>
              </a:ext>
            </a:extLst>
          </p:cNvPr>
          <p:cNvSpPr>
            <a:spLocks noGrp="1"/>
          </p:cNvSpPr>
          <p:nvPr>
            <p:ph type="title"/>
          </p:nvPr>
        </p:nvSpPr>
        <p:spPr/>
        <p:txBody>
          <a:bodyPr/>
          <a:lstStyle/>
          <a:p>
            <a:r>
              <a:rPr lang="en-GB" b="1" dirty="0"/>
              <a:t>String comparison</a:t>
            </a:r>
            <a:endParaRPr lang="en-GB" dirty="0"/>
          </a:p>
        </p:txBody>
      </p:sp>
      <p:grpSp>
        <p:nvGrpSpPr>
          <p:cNvPr id="45" name="Group 44">
            <a:extLst>
              <a:ext uri="{FF2B5EF4-FFF2-40B4-BE49-F238E27FC236}">
                <a16:creationId xmlns:a16="http://schemas.microsoft.com/office/drawing/2014/main" id="{F78E7D8B-AEB5-F543-9865-5E2E996AF192}"/>
              </a:ext>
            </a:extLst>
          </p:cNvPr>
          <p:cNvGrpSpPr/>
          <p:nvPr/>
        </p:nvGrpSpPr>
        <p:grpSpPr>
          <a:xfrm>
            <a:off x="2279576" y="2420888"/>
            <a:ext cx="1512168" cy="2232248"/>
            <a:chOff x="2279576" y="2420888"/>
            <a:chExt cx="1512168" cy="2232248"/>
          </a:xfrm>
        </p:grpSpPr>
        <p:grpSp>
          <p:nvGrpSpPr>
            <p:cNvPr id="22" name="Group 21">
              <a:extLst>
                <a:ext uri="{FF2B5EF4-FFF2-40B4-BE49-F238E27FC236}">
                  <a16:creationId xmlns:a16="http://schemas.microsoft.com/office/drawing/2014/main" id="{7F9FD6D9-0395-6B43-ADDA-34AA2744E08E}"/>
                </a:ext>
              </a:extLst>
            </p:cNvPr>
            <p:cNvGrpSpPr/>
            <p:nvPr/>
          </p:nvGrpSpPr>
          <p:grpSpPr>
            <a:xfrm>
              <a:off x="2279576" y="2420888"/>
              <a:ext cx="1512168" cy="2232248"/>
              <a:chOff x="2279576" y="2132856"/>
              <a:chExt cx="1512168" cy="2232248"/>
            </a:xfrm>
          </p:grpSpPr>
          <p:sp>
            <p:nvSpPr>
              <p:cNvPr id="4" name="Rectangle 3">
                <a:extLst>
                  <a:ext uri="{FF2B5EF4-FFF2-40B4-BE49-F238E27FC236}">
                    <a16:creationId xmlns:a16="http://schemas.microsoft.com/office/drawing/2014/main" id="{F77A3FD0-04A1-C045-A052-CD1CDE919A28}"/>
                  </a:ext>
                </a:extLst>
              </p:cNvPr>
              <p:cNvSpPr/>
              <p:nvPr/>
            </p:nvSpPr>
            <p:spPr>
              <a:xfrm>
                <a:off x="2279576"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0207014D-DEE2-DF45-9EDA-6EB29004313D}"/>
                  </a:ext>
                </a:extLst>
              </p:cNvPr>
              <p:cNvCxnSpPr>
                <a:stCxn id="4" idx="1"/>
                <a:endCxn id="4" idx="3"/>
              </p:cNvCxnSpPr>
              <p:nvPr/>
            </p:nvCxnSpPr>
            <p:spPr>
              <a:xfrm>
                <a:off x="2279576"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0CEC25-D157-984B-BC70-5777812210AF}"/>
                  </a:ext>
                </a:extLst>
              </p:cNvPr>
              <p:cNvCxnSpPr/>
              <p:nvPr/>
            </p:nvCxnSpPr>
            <p:spPr>
              <a:xfrm>
                <a:off x="2279576"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8B87F3-5809-D24A-9A5F-C98104C9DC20}"/>
                  </a:ext>
                </a:extLst>
              </p:cNvPr>
              <p:cNvCxnSpPr/>
              <p:nvPr/>
            </p:nvCxnSpPr>
            <p:spPr>
              <a:xfrm>
                <a:off x="2279576"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BCAA2B36-79BB-8348-B052-72223DA37673}"/>
                </a:ext>
              </a:extLst>
            </p:cNvPr>
            <p:cNvSpPr txBox="1"/>
            <p:nvPr/>
          </p:nvSpPr>
          <p:spPr>
            <a:xfrm>
              <a:off x="2567608" y="2555612"/>
              <a:ext cx="1008112" cy="369332"/>
            </a:xfrm>
            <a:prstGeom prst="rect">
              <a:avLst/>
            </a:prstGeom>
            <a:noFill/>
          </p:spPr>
          <p:txBody>
            <a:bodyPr wrap="square" rtlCol="0">
              <a:spAutoFit/>
            </a:bodyPr>
            <a:lstStyle/>
            <a:p>
              <a:r>
                <a:rPr lang="en-US" altLang="zh-CN" b="1" dirty="0"/>
                <a:t>STACK</a:t>
              </a:r>
              <a:endParaRPr lang="en-GB" b="1" dirty="0"/>
            </a:p>
          </p:txBody>
        </p:sp>
      </p:grpSp>
      <p:sp>
        <p:nvSpPr>
          <p:cNvPr id="10" name="TextBox 9">
            <a:extLst>
              <a:ext uri="{FF2B5EF4-FFF2-40B4-BE49-F238E27FC236}">
                <a16:creationId xmlns:a16="http://schemas.microsoft.com/office/drawing/2014/main" id="{2CFB2B48-2273-D444-B783-036C78959971}"/>
              </a:ext>
            </a:extLst>
          </p:cNvPr>
          <p:cNvSpPr txBox="1"/>
          <p:nvPr/>
        </p:nvSpPr>
        <p:spPr>
          <a:xfrm>
            <a:off x="2711624" y="3092142"/>
            <a:ext cx="648072" cy="369332"/>
          </a:xfrm>
          <a:prstGeom prst="rect">
            <a:avLst/>
          </a:prstGeom>
          <a:noFill/>
        </p:spPr>
        <p:txBody>
          <a:bodyPr wrap="square" rtlCol="0">
            <a:spAutoFit/>
          </a:bodyPr>
          <a:lstStyle/>
          <a:p>
            <a:r>
              <a:rPr lang="en-GB" dirty="0"/>
              <a:t>str1</a:t>
            </a:r>
          </a:p>
        </p:txBody>
      </p:sp>
      <p:sp>
        <p:nvSpPr>
          <p:cNvPr id="11" name="TextBox 10">
            <a:extLst>
              <a:ext uri="{FF2B5EF4-FFF2-40B4-BE49-F238E27FC236}">
                <a16:creationId xmlns:a16="http://schemas.microsoft.com/office/drawing/2014/main" id="{B17C9EAC-70D4-3A48-9E80-EF07DD430385}"/>
              </a:ext>
            </a:extLst>
          </p:cNvPr>
          <p:cNvSpPr txBox="1"/>
          <p:nvPr/>
        </p:nvSpPr>
        <p:spPr>
          <a:xfrm>
            <a:off x="2711624" y="3626541"/>
            <a:ext cx="648072" cy="369332"/>
          </a:xfrm>
          <a:prstGeom prst="rect">
            <a:avLst/>
          </a:prstGeom>
          <a:noFill/>
        </p:spPr>
        <p:txBody>
          <a:bodyPr wrap="square" rtlCol="0">
            <a:spAutoFit/>
          </a:bodyPr>
          <a:lstStyle/>
          <a:p>
            <a:r>
              <a:rPr lang="en-GB" dirty="0"/>
              <a:t>str2</a:t>
            </a:r>
          </a:p>
        </p:txBody>
      </p:sp>
      <p:sp>
        <p:nvSpPr>
          <p:cNvPr id="12" name="TextBox 11">
            <a:extLst>
              <a:ext uri="{FF2B5EF4-FFF2-40B4-BE49-F238E27FC236}">
                <a16:creationId xmlns:a16="http://schemas.microsoft.com/office/drawing/2014/main" id="{DD777809-0B45-1340-8010-D677819AA19C}"/>
              </a:ext>
            </a:extLst>
          </p:cNvPr>
          <p:cNvSpPr txBox="1"/>
          <p:nvPr/>
        </p:nvSpPr>
        <p:spPr>
          <a:xfrm>
            <a:off x="2711624" y="4211796"/>
            <a:ext cx="648072" cy="369332"/>
          </a:xfrm>
          <a:prstGeom prst="rect">
            <a:avLst/>
          </a:prstGeom>
          <a:noFill/>
        </p:spPr>
        <p:txBody>
          <a:bodyPr wrap="square" rtlCol="0">
            <a:spAutoFit/>
          </a:bodyPr>
          <a:lstStyle/>
          <a:p>
            <a:r>
              <a:rPr lang="en-GB" dirty="0"/>
              <a:t>str3</a:t>
            </a:r>
          </a:p>
        </p:txBody>
      </p:sp>
      <p:grpSp>
        <p:nvGrpSpPr>
          <p:cNvPr id="23" name="Group 22">
            <a:extLst>
              <a:ext uri="{FF2B5EF4-FFF2-40B4-BE49-F238E27FC236}">
                <a16:creationId xmlns:a16="http://schemas.microsoft.com/office/drawing/2014/main" id="{4916BD6B-785A-EA4E-9126-9DF768BD6976}"/>
              </a:ext>
            </a:extLst>
          </p:cNvPr>
          <p:cNvGrpSpPr/>
          <p:nvPr/>
        </p:nvGrpSpPr>
        <p:grpSpPr>
          <a:xfrm>
            <a:off x="7464152" y="2420888"/>
            <a:ext cx="1512168" cy="2232248"/>
            <a:chOff x="7464152" y="2132856"/>
            <a:chExt cx="1512168" cy="2232248"/>
          </a:xfrm>
        </p:grpSpPr>
        <p:sp>
          <p:nvSpPr>
            <p:cNvPr id="13" name="Rectangle 12">
              <a:extLst>
                <a:ext uri="{FF2B5EF4-FFF2-40B4-BE49-F238E27FC236}">
                  <a16:creationId xmlns:a16="http://schemas.microsoft.com/office/drawing/2014/main" id="{3F17AF32-F720-9F49-BB7E-58DFB1A7D76D}"/>
                </a:ext>
              </a:extLst>
            </p:cNvPr>
            <p:cNvSpPr/>
            <p:nvPr/>
          </p:nvSpPr>
          <p:spPr>
            <a:xfrm>
              <a:off x="7464152" y="2132856"/>
              <a:ext cx="1512168" cy="2232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14" name="Straight Connector 13">
              <a:extLst>
                <a:ext uri="{FF2B5EF4-FFF2-40B4-BE49-F238E27FC236}">
                  <a16:creationId xmlns:a16="http://schemas.microsoft.com/office/drawing/2014/main" id="{5147A0A4-CA6D-2B4A-BB0C-4878DD5F25A1}"/>
                </a:ext>
              </a:extLst>
            </p:cNvPr>
            <p:cNvCxnSpPr>
              <a:stCxn id="13" idx="1"/>
              <a:endCxn id="13" idx="3"/>
            </p:cNvCxnSpPr>
            <p:nvPr/>
          </p:nvCxnSpPr>
          <p:spPr>
            <a:xfrm>
              <a:off x="7464152" y="324898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649762-34BD-B848-8907-1EA3CAB86937}"/>
                </a:ext>
              </a:extLst>
            </p:cNvPr>
            <p:cNvCxnSpPr/>
            <p:nvPr/>
          </p:nvCxnSpPr>
          <p:spPr>
            <a:xfrm>
              <a:off x="7464152" y="3789040"/>
              <a:ext cx="151216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35C700-9ED9-B049-8FD3-22F6CD5AA791}"/>
                </a:ext>
              </a:extLst>
            </p:cNvPr>
            <p:cNvCxnSpPr/>
            <p:nvPr/>
          </p:nvCxnSpPr>
          <p:spPr>
            <a:xfrm>
              <a:off x="7464152" y="2708920"/>
              <a:ext cx="1512168"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E43E0C-21D9-EB4B-9E61-B61820C956BA}"/>
                </a:ext>
              </a:extLst>
            </p:cNvPr>
            <p:cNvSpPr txBox="1"/>
            <p:nvPr/>
          </p:nvSpPr>
          <p:spPr>
            <a:xfrm>
              <a:off x="7824192" y="2267580"/>
              <a:ext cx="1008112" cy="369332"/>
            </a:xfrm>
            <a:prstGeom prst="rect">
              <a:avLst/>
            </a:prstGeom>
            <a:noFill/>
          </p:spPr>
          <p:txBody>
            <a:bodyPr wrap="square" rtlCol="0">
              <a:spAutoFit/>
            </a:bodyPr>
            <a:lstStyle/>
            <a:p>
              <a:r>
                <a:rPr lang="en-US" altLang="zh-CN" b="1" dirty="0"/>
                <a:t>HEAP</a:t>
              </a:r>
              <a:endParaRPr lang="en-GB" b="1" dirty="0"/>
            </a:p>
          </p:txBody>
        </p:sp>
      </p:grpSp>
      <p:sp>
        <p:nvSpPr>
          <p:cNvPr id="18" name="TextBox 17">
            <a:extLst>
              <a:ext uri="{FF2B5EF4-FFF2-40B4-BE49-F238E27FC236}">
                <a16:creationId xmlns:a16="http://schemas.microsoft.com/office/drawing/2014/main" id="{A1E3BC84-3928-3340-A6AD-936660670710}"/>
              </a:ext>
            </a:extLst>
          </p:cNvPr>
          <p:cNvSpPr txBox="1"/>
          <p:nvPr/>
        </p:nvSpPr>
        <p:spPr>
          <a:xfrm>
            <a:off x="7827147" y="3100319"/>
            <a:ext cx="864096" cy="369332"/>
          </a:xfrm>
          <a:prstGeom prst="rect">
            <a:avLst/>
          </a:prstGeom>
          <a:noFill/>
        </p:spPr>
        <p:txBody>
          <a:bodyPr wrap="square" rtlCol="0">
            <a:spAutoFit/>
          </a:bodyPr>
          <a:lstStyle/>
          <a:p>
            <a:r>
              <a:rPr lang="en-GB" dirty="0"/>
              <a:t>“Java”</a:t>
            </a:r>
          </a:p>
        </p:txBody>
      </p:sp>
      <p:sp>
        <p:nvSpPr>
          <p:cNvPr id="21" name="TextBox 20">
            <a:extLst>
              <a:ext uri="{FF2B5EF4-FFF2-40B4-BE49-F238E27FC236}">
                <a16:creationId xmlns:a16="http://schemas.microsoft.com/office/drawing/2014/main" id="{BC934CA0-3BD9-2A4C-B45B-07F7D38904F4}"/>
              </a:ext>
            </a:extLst>
          </p:cNvPr>
          <p:cNvSpPr txBox="1"/>
          <p:nvPr/>
        </p:nvSpPr>
        <p:spPr>
          <a:xfrm>
            <a:off x="7827147" y="3671737"/>
            <a:ext cx="864096" cy="369332"/>
          </a:xfrm>
          <a:prstGeom prst="rect">
            <a:avLst/>
          </a:prstGeom>
          <a:noFill/>
        </p:spPr>
        <p:txBody>
          <a:bodyPr wrap="square" rtlCol="0">
            <a:spAutoFit/>
          </a:bodyPr>
          <a:lstStyle/>
          <a:p>
            <a:r>
              <a:rPr lang="en-GB" dirty="0"/>
              <a:t>“Java”</a:t>
            </a:r>
          </a:p>
        </p:txBody>
      </p:sp>
      <p:sp>
        <p:nvSpPr>
          <p:cNvPr id="25" name="TextBox 24">
            <a:extLst>
              <a:ext uri="{FF2B5EF4-FFF2-40B4-BE49-F238E27FC236}">
                <a16:creationId xmlns:a16="http://schemas.microsoft.com/office/drawing/2014/main" id="{ADB5B44C-DF47-0D43-82F3-A642CE454D2D}"/>
              </a:ext>
            </a:extLst>
          </p:cNvPr>
          <p:cNvSpPr txBox="1"/>
          <p:nvPr/>
        </p:nvSpPr>
        <p:spPr>
          <a:xfrm>
            <a:off x="9054238" y="3092142"/>
            <a:ext cx="1152128" cy="369332"/>
          </a:xfrm>
          <a:prstGeom prst="rect">
            <a:avLst/>
          </a:prstGeom>
          <a:noFill/>
        </p:spPr>
        <p:txBody>
          <a:bodyPr wrap="square" rtlCol="0">
            <a:spAutoFit/>
          </a:bodyPr>
          <a:lstStyle/>
          <a:p>
            <a:r>
              <a:rPr lang="en-GB" dirty="0"/>
              <a:t>OX1001</a:t>
            </a:r>
          </a:p>
        </p:txBody>
      </p:sp>
      <p:sp>
        <p:nvSpPr>
          <p:cNvPr id="26" name="TextBox 25">
            <a:extLst>
              <a:ext uri="{FF2B5EF4-FFF2-40B4-BE49-F238E27FC236}">
                <a16:creationId xmlns:a16="http://schemas.microsoft.com/office/drawing/2014/main" id="{C120E49A-9B69-B841-92A6-79AF4AF2EE19}"/>
              </a:ext>
            </a:extLst>
          </p:cNvPr>
          <p:cNvSpPr txBox="1"/>
          <p:nvPr/>
        </p:nvSpPr>
        <p:spPr>
          <a:xfrm>
            <a:off x="9054238" y="3671623"/>
            <a:ext cx="1152128" cy="369332"/>
          </a:xfrm>
          <a:prstGeom prst="rect">
            <a:avLst/>
          </a:prstGeom>
          <a:noFill/>
        </p:spPr>
        <p:txBody>
          <a:bodyPr wrap="square" rtlCol="0">
            <a:spAutoFit/>
          </a:bodyPr>
          <a:lstStyle/>
          <a:p>
            <a:r>
              <a:rPr lang="en-GB" dirty="0"/>
              <a:t>OX1002</a:t>
            </a:r>
          </a:p>
        </p:txBody>
      </p:sp>
      <p:grpSp>
        <p:nvGrpSpPr>
          <p:cNvPr id="31" name="Group 30">
            <a:extLst>
              <a:ext uri="{FF2B5EF4-FFF2-40B4-BE49-F238E27FC236}">
                <a16:creationId xmlns:a16="http://schemas.microsoft.com/office/drawing/2014/main" id="{B225378F-9280-3E49-B195-D55FCAE9BF9C}"/>
              </a:ext>
            </a:extLst>
          </p:cNvPr>
          <p:cNvGrpSpPr/>
          <p:nvPr/>
        </p:nvGrpSpPr>
        <p:grpSpPr>
          <a:xfrm>
            <a:off x="3791744" y="2982890"/>
            <a:ext cx="3672408" cy="409650"/>
            <a:chOff x="3791744" y="2694858"/>
            <a:chExt cx="3672408" cy="409650"/>
          </a:xfrm>
        </p:grpSpPr>
        <p:cxnSp>
          <p:nvCxnSpPr>
            <p:cNvPr id="28" name="Straight Arrow Connector 27">
              <a:extLst>
                <a:ext uri="{FF2B5EF4-FFF2-40B4-BE49-F238E27FC236}">
                  <a16:creationId xmlns:a16="http://schemas.microsoft.com/office/drawing/2014/main" id="{350E0B7D-EDEB-2F49-B55E-8AB19BCBD7E4}"/>
                </a:ext>
              </a:extLst>
            </p:cNvPr>
            <p:cNvCxnSpPr>
              <a:cxnSpLocks/>
            </p:cNvCxnSpPr>
            <p:nvPr/>
          </p:nvCxnSpPr>
          <p:spPr>
            <a:xfrm>
              <a:off x="3791744" y="2996953"/>
              <a:ext cx="3672408"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BC8B54F-9A25-C544-B718-40B7116DBB52}"/>
                </a:ext>
              </a:extLst>
            </p:cNvPr>
            <p:cNvSpPr txBox="1"/>
            <p:nvPr/>
          </p:nvSpPr>
          <p:spPr>
            <a:xfrm>
              <a:off x="4628001" y="2694858"/>
              <a:ext cx="2376264" cy="409650"/>
            </a:xfrm>
            <a:prstGeom prst="rect">
              <a:avLst/>
            </a:prstGeom>
            <a:noFill/>
          </p:spPr>
          <p:txBody>
            <a:bodyPr wrap="square" rtlCol="0">
              <a:spAutoFit/>
            </a:bodyPr>
            <a:lstStyle/>
            <a:p>
              <a:r>
                <a:rPr lang="en-GB" sz="1600" dirty="0"/>
                <a:t>String str1 = “Java”;</a:t>
              </a:r>
            </a:p>
          </p:txBody>
        </p:sp>
      </p:grpSp>
      <p:grpSp>
        <p:nvGrpSpPr>
          <p:cNvPr id="34" name="Group 33">
            <a:extLst>
              <a:ext uri="{FF2B5EF4-FFF2-40B4-BE49-F238E27FC236}">
                <a16:creationId xmlns:a16="http://schemas.microsoft.com/office/drawing/2014/main" id="{853B547C-F854-1545-BCC8-1E6A903A1058}"/>
              </a:ext>
            </a:extLst>
          </p:cNvPr>
          <p:cNvGrpSpPr/>
          <p:nvPr/>
        </p:nvGrpSpPr>
        <p:grpSpPr>
          <a:xfrm>
            <a:off x="3791744" y="3573016"/>
            <a:ext cx="3672408" cy="338554"/>
            <a:chOff x="3791744" y="3284984"/>
            <a:chExt cx="3672408" cy="338554"/>
          </a:xfrm>
        </p:grpSpPr>
        <p:cxnSp>
          <p:nvCxnSpPr>
            <p:cNvPr id="32" name="Straight Arrow Connector 31">
              <a:extLst>
                <a:ext uri="{FF2B5EF4-FFF2-40B4-BE49-F238E27FC236}">
                  <a16:creationId xmlns:a16="http://schemas.microsoft.com/office/drawing/2014/main" id="{48BA8F02-7174-0D41-9CF0-E2246A32DE25}"/>
                </a:ext>
              </a:extLst>
            </p:cNvPr>
            <p:cNvCxnSpPr>
              <a:cxnSpLocks/>
            </p:cNvCxnSpPr>
            <p:nvPr/>
          </p:nvCxnSpPr>
          <p:spPr>
            <a:xfrm>
              <a:off x="3791744" y="3568257"/>
              <a:ext cx="3672408"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94490B9-C63A-164B-8678-F5C37B88968E}"/>
                </a:ext>
              </a:extLst>
            </p:cNvPr>
            <p:cNvSpPr txBox="1"/>
            <p:nvPr/>
          </p:nvSpPr>
          <p:spPr>
            <a:xfrm>
              <a:off x="4007768" y="3284984"/>
              <a:ext cx="3378466" cy="338554"/>
            </a:xfrm>
            <a:prstGeom prst="rect">
              <a:avLst/>
            </a:prstGeom>
            <a:noFill/>
          </p:spPr>
          <p:txBody>
            <a:bodyPr wrap="square" rtlCol="0">
              <a:spAutoFit/>
            </a:bodyPr>
            <a:lstStyle/>
            <a:p>
              <a:r>
                <a:rPr lang="en-GB" sz="1600" dirty="0"/>
                <a:t>String str2 =  new String(“Java”);</a:t>
              </a:r>
            </a:p>
          </p:txBody>
        </p:sp>
      </p:grpSp>
      <p:grpSp>
        <p:nvGrpSpPr>
          <p:cNvPr id="38" name="Group 37">
            <a:extLst>
              <a:ext uri="{FF2B5EF4-FFF2-40B4-BE49-F238E27FC236}">
                <a16:creationId xmlns:a16="http://schemas.microsoft.com/office/drawing/2014/main" id="{429A45B9-838D-074C-B663-36ED693683AA}"/>
              </a:ext>
            </a:extLst>
          </p:cNvPr>
          <p:cNvGrpSpPr/>
          <p:nvPr/>
        </p:nvGrpSpPr>
        <p:grpSpPr>
          <a:xfrm>
            <a:off x="3791744" y="3911570"/>
            <a:ext cx="3672408" cy="563319"/>
            <a:chOff x="3791744" y="3623538"/>
            <a:chExt cx="3672408" cy="563319"/>
          </a:xfrm>
        </p:grpSpPr>
        <p:cxnSp>
          <p:nvCxnSpPr>
            <p:cNvPr id="35" name="Straight Arrow Connector 34">
              <a:extLst>
                <a:ext uri="{FF2B5EF4-FFF2-40B4-BE49-F238E27FC236}">
                  <a16:creationId xmlns:a16="http://schemas.microsoft.com/office/drawing/2014/main" id="{9910F5DA-DB9B-4D46-B604-2ABEEBDD3BE9}"/>
                </a:ext>
              </a:extLst>
            </p:cNvPr>
            <p:cNvCxnSpPr>
              <a:cxnSpLocks/>
            </p:cNvCxnSpPr>
            <p:nvPr/>
          </p:nvCxnSpPr>
          <p:spPr>
            <a:xfrm flipV="1">
              <a:off x="3791744" y="3623538"/>
              <a:ext cx="3672408" cy="4535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0EB4748-9D0F-BD46-B9E5-4B4E825DF82D}"/>
                </a:ext>
              </a:extLst>
            </p:cNvPr>
            <p:cNvSpPr txBox="1"/>
            <p:nvPr/>
          </p:nvSpPr>
          <p:spPr>
            <a:xfrm rot="21177061">
              <a:off x="4167911" y="3848303"/>
              <a:ext cx="2160240" cy="338554"/>
            </a:xfrm>
            <a:prstGeom prst="rect">
              <a:avLst/>
            </a:prstGeom>
            <a:noFill/>
          </p:spPr>
          <p:txBody>
            <a:bodyPr wrap="square" rtlCol="0">
              <a:spAutoFit/>
            </a:bodyPr>
            <a:lstStyle/>
            <a:p>
              <a:r>
                <a:rPr lang="en-GB" sz="1600" dirty="0"/>
                <a:t>String str3 = str2</a:t>
              </a:r>
            </a:p>
          </p:txBody>
        </p:sp>
      </p:grpSp>
    </p:spTree>
    <p:extLst>
      <p:ext uri="{BB962C8B-B14F-4D97-AF65-F5344CB8AC3E}">
        <p14:creationId xmlns:p14="http://schemas.microsoft.com/office/powerpoint/2010/main" val="45396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8" grpId="0"/>
      <p:bldP spid="21"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1179-2A92-AE4F-8570-0A34D5A15FB3}"/>
              </a:ext>
            </a:extLst>
          </p:cNvPr>
          <p:cNvSpPr>
            <a:spLocks noGrp="1"/>
          </p:cNvSpPr>
          <p:nvPr>
            <p:ph type="title"/>
          </p:nvPr>
        </p:nvSpPr>
        <p:spPr/>
        <p:txBody>
          <a:bodyPr/>
          <a:lstStyle/>
          <a:p>
            <a:r>
              <a:rPr lang="en-GB" b="1" dirty="0"/>
              <a:t>String comparison</a:t>
            </a:r>
            <a:endParaRPr lang="en-GB" dirty="0"/>
          </a:p>
        </p:txBody>
      </p:sp>
      <p:sp>
        <p:nvSpPr>
          <p:cNvPr id="3" name="Text Placeholder 2">
            <a:extLst>
              <a:ext uri="{FF2B5EF4-FFF2-40B4-BE49-F238E27FC236}">
                <a16:creationId xmlns:a16="http://schemas.microsoft.com/office/drawing/2014/main" id="{A023E6F4-E29B-5B44-97AB-0345FA20449A}"/>
              </a:ext>
            </a:extLst>
          </p:cNvPr>
          <p:cNvSpPr>
            <a:spLocks noGrp="1"/>
          </p:cNvSpPr>
          <p:nvPr>
            <p:ph type="body" sz="quarter" idx="10"/>
          </p:nvPr>
        </p:nvSpPr>
        <p:spPr/>
        <p:txBody>
          <a:bodyPr/>
          <a:lstStyle/>
          <a:p>
            <a:r>
              <a:rPr lang="en-GB" dirty="0"/>
              <a:t>Then how could we compare the values of two strings?</a:t>
            </a:r>
          </a:p>
          <a:p>
            <a:r>
              <a:rPr lang="en-GB" dirty="0">
                <a:solidFill>
                  <a:schemeClr val="accent2"/>
                </a:solidFill>
              </a:rPr>
              <a:t>equals() </a:t>
            </a:r>
            <a:r>
              <a:rPr lang="en-GB" dirty="0"/>
              <a:t>method</a:t>
            </a:r>
          </a:p>
        </p:txBody>
      </p:sp>
      <p:pic>
        <p:nvPicPr>
          <p:cNvPr id="5" name="Picture 4">
            <a:extLst>
              <a:ext uri="{FF2B5EF4-FFF2-40B4-BE49-F238E27FC236}">
                <a16:creationId xmlns:a16="http://schemas.microsoft.com/office/drawing/2014/main" id="{21F9F01D-0C3A-EC41-8850-E7D754A07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2852936"/>
            <a:ext cx="7140914" cy="2743324"/>
          </a:xfrm>
          <a:prstGeom prst="rect">
            <a:avLst/>
          </a:prstGeom>
        </p:spPr>
      </p:pic>
      <p:sp>
        <p:nvSpPr>
          <p:cNvPr id="6" name="Striped Right Arrow 5">
            <a:extLst>
              <a:ext uri="{FF2B5EF4-FFF2-40B4-BE49-F238E27FC236}">
                <a16:creationId xmlns:a16="http://schemas.microsoft.com/office/drawing/2014/main" id="{61070628-BD87-4B45-8E1D-BBA9C396689C}"/>
              </a:ext>
            </a:extLst>
          </p:cNvPr>
          <p:cNvSpPr/>
          <p:nvPr/>
        </p:nvSpPr>
        <p:spPr>
          <a:xfrm>
            <a:off x="6744072" y="3706714"/>
            <a:ext cx="1872208" cy="669279"/>
          </a:xfrm>
          <a:prstGeom prst="stripedRightArrow">
            <a:avLst>
              <a:gd name="adj1" fmla="val 53177"/>
              <a:gd name="adj2" fmla="val 500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Output</a:t>
            </a:r>
          </a:p>
        </p:txBody>
      </p:sp>
      <p:pic>
        <p:nvPicPr>
          <p:cNvPr id="8" name="Picture 7">
            <a:extLst>
              <a:ext uri="{FF2B5EF4-FFF2-40B4-BE49-F238E27FC236}">
                <a16:creationId xmlns:a16="http://schemas.microsoft.com/office/drawing/2014/main" id="{5972906D-B977-4540-8DF2-36C550548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288" y="3573016"/>
            <a:ext cx="2857369" cy="927125"/>
          </a:xfrm>
          <a:prstGeom prst="rect">
            <a:avLst/>
          </a:prstGeom>
        </p:spPr>
      </p:pic>
    </p:spTree>
    <p:extLst>
      <p:ext uri="{BB962C8B-B14F-4D97-AF65-F5344CB8AC3E}">
        <p14:creationId xmlns:p14="http://schemas.microsoft.com/office/powerpoint/2010/main" val="3982317849"/>
      </p:ext>
    </p:extLst>
  </p:cSld>
  <p:clrMapOvr>
    <a:masterClrMapping/>
  </p:clrMapOvr>
</p:sld>
</file>

<file path=ppt/theme/theme1.xml><?xml version="1.0" encoding="utf-8"?>
<a:theme xmlns:a="http://schemas.openxmlformats.org/drawingml/2006/main" name="UoS_Powerpoint_template WIDESCREEN">
  <a:themeElements>
    <a:clrScheme name="Rich Black">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Custom 1">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4D4E6EE3-7346-426C-9880-09CE918C2577}"/>
    </a:ext>
  </a:extLst>
</a:theme>
</file>

<file path=ppt/theme/theme2.xml><?xml version="1.0" encoding="utf-8"?>
<a:theme xmlns:a="http://schemas.openxmlformats.org/drawingml/2006/main" name="Title and content">
  <a:themeElements>
    <a:clrScheme name="UoS Brand Colours">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386838FE-1C32-45C0-A1CB-CC170B8449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UoS_Powerpoint_template WIDESCREEN</Template>
  <TotalTime>21831</TotalTime>
  <Words>1276</Words>
  <Application>Microsoft Macintosh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Lucida Sans</vt:lpstr>
      <vt:lpstr>Wingdings</vt:lpstr>
      <vt:lpstr>UoS_Powerpoint_template WIDESCREEN</vt:lpstr>
      <vt:lpstr>Title and content</vt:lpstr>
      <vt:lpstr>PowerPoint Presentation</vt:lpstr>
      <vt:lpstr>COMP1206 - Programming 2</vt:lpstr>
      <vt:lpstr>Topics</vt:lpstr>
      <vt:lpstr>Character</vt:lpstr>
      <vt:lpstr>String</vt:lpstr>
      <vt:lpstr>Constructors</vt:lpstr>
      <vt:lpstr>String comparison</vt:lpstr>
      <vt:lpstr>String comparison</vt:lpstr>
      <vt:lpstr>String comparison</vt:lpstr>
      <vt:lpstr>More String Comparison</vt:lpstr>
      <vt:lpstr>Differences – Direct Assignment</vt:lpstr>
      <vt:lpstr>Differences – new String()</vt:lpstr>
      <vt:lpstr>Immutable</vt:lpstr>
      <vt:lpstr>Immutable</vt:lpstr>
      <vt:lpstr>Useful Methods</vt:lpstr>
      <vt:lpstr>Useful Methods</vt:lpstr>
      <vt:lpstr>Searching in Strings</vt:lpstr>
      <vt:lpstr>Regular Expressions in Java</vt:lpstr>
      <vt:lpstr>Splitting Strings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 S.</dc:creator>
  <cp:lastModifiedBy>Shi J.</cp:lastModifiedBy>
  <cp:revision>92</cp:revision>
  <dcterms:created xsi:type="dcterms:W3CDTF">2020-01-28T09:49:16Z</dcterms:created>
  <dcterms:modified xsi:type="dcterms:W3CDTF">2020-02-28T16:45:38Z</dcterms:modified>
</cp:coreProperties>
</file>