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82" r:id="rId5"/>
    <p:sldId id="294" r:id="rId6"/>
    <p:sldId id="325" r:id="rId7"/>
    <p:sldId id="327" r:id="rId8"/>
    <p:sldId id="328" r:id="rId9"/>
    <p:sldId id="329" r:id="rId10"/>
    <p:sldId id="330" r:id="rId11"/>
    <p:sldId id="341" r:id="rId12"/>
    <p:sldId id="316" r:id="rId13"/>
    <p:sldId id="295" r:id="rId14"/>
    <p:sldId id="315" r:id="rId15"/>
    <p:sldId id="334" r:id="rId16"/>
    <p:sldId id="317" r:id="rId17"/>
    <p:sldId id="332" r:id="rId18"/>
    <p:sldId id="333" r:id="rId19"/>
    <p:sldId id="326" r:id="rId20"/>
    <p:sldId id="335" r:id="rId21"/>
    <p:sldId id="337" r:id="rId22"/>
    <p:sldId id="336" r:id="rId23"/>
    <p:sldId id="338" r:id="rId24"/>
    <p:sldId id="339" r:id="rId25"/>
    <p:sldId id="340" r:id="rId26"/>
    <p:sldId id="343" r:id="rId27"/>
    <p:sldId id="342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5F"/>
    <a:srgbClr val="2E444E"/>
    <a:srgbClr val="662953"/>
    <a:srgbClr val="4A103D"/>
    <a:srgbClr val="CA287A"/>
    <a:srgbClr val="DE2B32"/>
    <a:srgbClr val="122546"/>
    <a:srgbClr val="4BB089"/>
    <a:srgbClr val="AAC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/>
    <p:restoredTop sz="95424"/>
  </p:normalViewPr>
  <p:slideViewPr>
    <p:cSldViewPr>
      <p:cViewPr varScale="1">
        <p:scale>
          <a:sx n="145" d="100"/>
          <a:sy n="145" d="100"/>
        </p:scale>
        <p:origin x="2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4761-1460-C44E-8EE9-132392DCD1C4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2BE9-307A-AB49-B561-9E71E3CE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D421-3143-47CA-ACA9-5443A0940D94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50D6-6132-4FF4-AFC5-01B946DDB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35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6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70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93B6-AA9F-484C-BFF2-8CF5C4EF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Choosers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6B1C-26EF-4D4D-B0A6-EFE2532622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5184575"/>
          </a:xfrm>
        </p:spPr>
        <p:txBody>
          <a:bodyPr/>
          <a:lstStyle/>
          <a:p>
            <a:r>
              <a:rPr lang="en-GB" dirty="0"/>
              <a:t>Reading and Writing character data (strings) or bytes to a file is provided for using the various stream classes.</a:t>
            </a:r>
          </a:p>
          <a:p>
            <a:r>
              <a:rPr lang="en-GB" dirty="0"/>
              <a:t>Addressing files in the underlying file system is done using File objects – provided that you know the path name or the file you wish to access.</a:t>
            </a:r>
          </a:p>
          <a:p>
            <a:r>
              <a:rPr lang="en-GB" dirty="0"/>
              <a:t>Of course, your experience of accessing files would usually be through a GUI window in which you can browse directories and select(possibly multiple) files.</a:t>
            </a:r>
          </a:p>
          <a:p>
            <a:r>
              <a:rPr lang="en-GB" dirty="0"/>
              <a:t>This is such a common GUI component that it would be ridiculous to implement it yourself for each application.</a:t>
            </a:r>
          </a:p>
          <a:p>
            <a:r>
              <a:rPr lang="en-GB" dirty="0"/>
              <a:t>Swing to the rescue!</a:t>
            </a:r>
          </a:p>
          <a:p>
            <a:r>
              <a:rPr lang="en-GB" i="1" dirty="0" err="1"/>
              <a:t>javax.swing.JFileChooser</a:t>
            </a:r>
            <a:r>
              <a:rPr lang="en-GB" i="1" dirty="0"/>
              <a:t> </a:t>
            </a:r>
            <a:r>
              <a:rPr lang="en-GB" dirty="0"/>
              <a:t>is a very high - level GUI component which implements exactly the functionality described above: it allows the user to select a file by browsing the local file system using a GUI window.</a:t>
            </a:r>
          </a:p>
          <a:p>
            <a:r>
              <a:rPr lang="en-GB" dirty="0"/>
              <a:t>It’s made easy for you. Think about how you would implement this component! </a:t>
            </a:r>
          </a:p>
        </p:txBody>
      </p:sp>
    </p:spTree>
    <p:extLst>
      <p:ext uri="{BB962C8B-B14F-4D97-AF65-F5344CB8AC3E}">
        <p14:creationId xmlns:p14="http://schemas.microsoft.com/office/powerpoint/2010/main" val="280954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399B-8729-1A44-9FE0-1BD9BEE7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3791-7284-D74B-82B2-E897C7507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sequential stream of bytes structure used in file storage may seem too simplistic and one wonders whether a more structured persistent data mechanism would be better.</a:t>
            </a:r>
          </a:p>
          <a:p>
            <a:r>
              <a:rPr lang="en-US" dirty="0"/>
              <a:t>Fundamentally though, you need to get the structured information in and out of memory. Whether the data is being written to disk or sent across a network, at OS level, the data will always end up as stream of bytes (and then bits).</a:t>
            </a:r>
          </a:p>
          <a:p>
            <a:r>
              <a:rPr lang="en-US" dirty="0"/>
              <a:t>So like it or not, persistent data, squeezed through some I/O mechanism, is essentially a stream of bytes.</a:t>
            </a:r>
          </a:p>
          <a:p>
            <a:r>
              <a:rPr lang="en-US" dirty="0"/>
              <a:t>One advantage of treating a file as a stream of bytes though is that any client software accessing a file from a disk can use the same I/O interface as if it were receiving the same stream of bytes across the network.</a:t>
            </a:r>
          </a:p>
          <a:p>
            <a:r>
              <a:rPr lang="en-US" dirty="0"/>
              <a:t>That is to say, a stream of bytes is a sufficiently abstract model of data (due to its simplicity) to allow us to uniformly treat network I/O, standard I/O (keyboard input, output to screen), file I/O.</a:t>
            </a:r>
          </a:p>
        </p:txBody>
      </p:sp>
    </p:spTree>
    <p:extLst>
      <p:ext uri="{BB962C8B-B14F-4D97-AF65-F5344CB8AC3E}">
        <p14:creationId xmlns:p14="http://schemas.microsoft.com/office/powerpoint/2010/main" val="7820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using streams as our model of data to be inputted or outputted.</a:t>
            </a:r>
          </a:p>
          <a:p>
            <a:pPr lvl="1"/>
            <a:r>
              <a:rPr lang="en-US" i="1" dirty="0" err="1"/>
              <a:t>java.io.InputStream</a:t>
            </a:r>
            <a:endParaRPr lang="en-US" i="1" dirty="0"/>
          </a:p>
          <a:p>
            <a:pPr lvl="1"/>
            <a:r>
              <a:rPr lang="en-US" i="1" dirty="0" err="1"/>
              <a:t>java.io.OutputStream</a:t>
            </a:r>
            <a:endParaRPr lang="en-US" i="1" dirty="0"/>
          </a:p>
          <a:p>
            <a:r>
              <a:rPr lang="en-US" dirty="0"/>
              <a:t>These are abstract classes which encapsulate the operations common to all input/output stream objects. The latter of these is the simpler of the two: there are methods which write byte values in to the stream</a:t>
            </a:r>
          </a:p>
          <a:p>
            <a:pPr lvl="1"/>
            <a:r>
              <a:rPr lang="en-US" i="1" dirty="0"/>
              <a:t>write(</a:t>
            </a:r>
            <a:r>
              <a:rPr lang="en-US" i="1" dirty="0" err="1"/>
              <a:t>int</a:t>
            </a:r>
            <a:r>
              <a:rPr lang="en-US" i="1" dirty="0"/>
              <a:t> b)</a:t>
            </a:r>
            <a:r>
              <a:rPr lang="en-US" dirty="0"/>
              <a:t> writes the 8 low-order bits of b to the stream</a:t>
            </a:r>
          </a:p>
          <a:p>
            <a:pPr lvl="1"/>
            <a:r>
              <a:rPr lang="en-US" i="1" dirty="0"/>
              <a:t>write(byte[] b) </a:t>
            </a:r>
            <a:r>
              <a:rPr lang="en-US" dirty="0"/>
              <a:t>writes the whole type array b to 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Streams are more sophisticated. There are methods for reading single bytes, as well as byte arrays, but also methods for skipping over portions of the streams, setting a marker in the stream and then resetting the current position for reading back to the last marked byte.</a:t>
            </a:r>
          </a:p>
          <a:p>
            <a:r>
              <a:rPr lang="en-US" dirty="0"/>
              <a:t>In practice, we use concrete subclasses of these classes which implement the read and write methods in various ways.</a:t>
            </a:r>
          </a:p>
          <a:p>
            <a:r>
              <a:rPr lang="en-US" dirty="0"/>
              <a:t>These classes relate to byte-based streams. Java also supports character-based steams which are more convenient to use for strings. These are typically referred to as </a:t>
            </a:r>
            <a:r>
              <a:rPr lang="en-US" dirty="0">
                <a:solidFill>
                  <a:srgbClr val="FF0000"/>
                </a:solidFill>
              </a:rPr>
              <a:t>Reader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Writer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389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2C73-D233-0441-92BB-61C8C66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Byte-based Stream &amp; Character-based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A4B42-5B26-3747-9DFF-3A4425D63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Byte-based</a:t>
            </a:r>
          </a:p>
          <a:p>
            <a:pPr lvl="1"/>
            <a:r>
              <a:rPr lang="en-GB" dirty="0" err="1"/>
              <a:t>OutputStream</a:t>
            </a:r>
            <a:r>
              <a:rPr lang="en-GB" dirty="0"/>
              <a:t> &amp; </a:t>
            </a:r>
            <a:r>
              <a:rPr lang="en-GB" dirty="0" err="1"/>
              <a:t>InputStream</a:t>
            </a:r>
            <a:endParaRPr lang="en-GB" dirty="0"/>
          </a:p>
          <a:p>
            <a:r>
              <a:rPr lang="en-GB" dirty="0"/>
              <a:t>Character-based</a:t>
            </a:r>
          </a:p>
          <a:p>
            <a:pPr lvl="1"/>
            <a:r>
              <a:rPr lang="en-GB" dirty="0"/>
              <a:t>Reader &amp; Writer</a:t>
            </a:r>
          </a:p>
          <a:p>
            <a:r>
              <a:rPr lang="en-US" dirty="0"/>
              <a:t>Main steps for Java I/O Operation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Get a file ready with File Class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Set up stream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Read or Write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Close the input/output stream</a:t>
            </a:r>
          </a:p>
          <a:p>
            <a:pPr lvl="2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48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Byte-based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OutputStream</a:t>
            </a:r>
            <a:r>
              <a:rPr lang="en-US" dirty="0"/>
              <a:t> Class Hierarchy</a:t>
            </a:r>
          </a:p>
          <a:p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 err="1"/>
              <a:t>ByteArrayOutputStream</a:t>
            </a:r>
            <a:endParaRPr lang="en-US" dirty="0"/>
          </a:p>
          <a:p>
            <a:pPr lvl="1"/>
            <a:r>
              <a:rPr lang="en-US" dirty="0" err="1"/>
              <a:t>PipedOutputStream</a:t>
            </a:r>
            <a:endParaRPr lang="en-US" dirty="0"/>
          </a:p>
          <a:p>
            <a:pPr lvl="1"/>
            <a:r>
              <a:rPr lang="en-US" dirty="0" err="1"/>
              <a:t>FileOutputStream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  <a:p>
            <a:pPr lvl="1"/>
            <a:r>
              <a:rPr lang="en-US" dirty="0" err="1"/>
              <a:t>FilterOutputStream</a:t>
            </a:r>
            <a:endParaRPr lang="en-US" dirty="0"/>
          </a:p>
          <a:p>
            <a:pPr lvl="2"/>
            <a:r>
              <a:rPr lang="en-US" dirty="0" err="1"/>
              <a:t>PrintStream</a:t>
            </a:r>
            <a:endParaRPr lang="en-US" dirty="0"/>
          </a:p>
          <a:p>
            <a:pPr lvl="2"/>
            <a:r>
              <a:rPr lang="en-US" dirty="0" err="1"/>
              <a:t>BufferedOutputStream</a:t>
            </a:r>
            <a:endParaRPr lang="en-US" dirty="0"/>
          </a:p>
          <a:p>
            <a:pPr lvl="2"/>
            <a:r>
              <a:rPr lang="en-US" dirty="0" err="1"/>
              <a:t>DataOutputStream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InputStream</a:t>
            </a:r>
            <a:r>
              <a:rPr lang="en-US" dirty="0"/>
              <a:t> is similar with the same types of concrete instances, e.g. </a:t>
            </a:r>
            <a:r>
              <a:rPr lang="en-US" dirty="0" err="1"/>
              <a:t>BufferedInputStream</a:t>
            </a:r>
            <a:endParaRPr lang="en-US" dirty="0"/>
          </a:p>
          <a:p>
            <a:r>
              <a:rPr lang="en-US" dirty="0"/>
              <a:t>These stream types are suitable for sending byte-based data.</a:t>
            </a:r>
          </a:p>
        </p:txBody>
      </p:sp>
    </p:spTree>
    <p:extLst>
      <p:ext uri="{BB962C8B-B14F-4D97-AF65-F5344CB8AC3E}">
        <p14:creationId xmlns:p14="http://schemas.microsoft.com/office/powerpoint/2010/main" val="336986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Byte-based Output 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51D90-72F0-144B-AA30-DED518E0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844824"/>
            <a:ext cx="6049535" cy="4392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BE42F-ABD7-F64C-894D-2A341B5D1F3A}"/>
              </a:ext>
            </a:extLst>
          </p:cNvPr>
          <p:cNvSpPr txBox="1"/>
          <p:nvPr/>
        </p:nvSpPr>
        <p:spPr>
          <a:xfrm>
            <a:off x="7248128" y="1844824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file doesn’t exist, then create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Line 12 -&gt; xxx(f,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/>
              <a:t>) means appending new content from the end of the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New line? -&gt; \r\n</a:t>
            </a:r>
          </a:p>
        </p:txBody>
      </p:sp>
    </p:spTree>
    <p:extLst>
      <p:ext uri="{BB962C8B-B14F-4D97-AF65-F5344CB8AC3E}">
        <p14:creationId xmlns:p14="http://schemas.microsoft.com/office/powerpoint/2010/main" val="127982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Byte-based Input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D66B-BAE6-9F49-84BD-6CB2777F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818892"/>
            <a:ext cx="5816600" cy="421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ECA189-28E3-754D-B8B9-C6187C605A67}"/>
              </a:ext>
            </a:extLst>
          </p:cNvPr>
          <p:cNvSpPr/>
          <p:nvPr/>
        </p:nvSpPr>
        <p:spPr>
          <a:xfrm>
            <a:off x="2927648" y="4679997"/>
            <a:ext cx="720080" cy="162302"/>
          </a:xfrm>
          <a:prstGeom prst="rect">
            <a:avLst/>
          </a:prstGeom>
          <a:noFill/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70EFE-35AB-5048-8B71-05056A75A63A}"/>
              </a:ext>
            </a:extLst>
          </p:cNvPr>
          <p:cNvCxnSpPr/>
          <p:nvPr/>
        </p:nvCxnSpPr>
        <p:spPr>
          <a:xfrm>
            <a:off x="3647728" y="4725144"/>
            <a:ext cx="331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BEE24-1445-B64D-8793-B38F02CAA40B}"/>
              </a:ext>
            </a:extLst>
          </p:cNvPr>
          <p:cNvSpPr/>
          <p:nvPr/>
        </p:nvSpPr>
        <p:spPr>
          <a:xfrm>
            <a:off x="6974940" y="4293096"/>
            <a:ext cx="4440493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 the byte array, meanwhile, return the total number of bytes read</a:t>
            </a:r>
          </a:p>
        </p:txBody>
      </p:sp>
    </p:spTree>
    <p:extLst>
      <p:ext uri="{BB962C8B-B14F-4D97-AF65-F5344CB8AC3E}">
        <p14:creationId xmlns:p14="http://schemas.microsoft.com/office/powerpoint/2010/main" val="276211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Character-based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US" dirty="0"/>
              <a:t>Many applications involving reading </a:t>
            </a:r>
            <a:br>
              <a:rPr lang="en-US" dirty="0"/>
            </a:br>
            <a:r>
              <a:rPr lang="en-US" dirty="0"/>
              <a:t>and writing strings </a:t>
            </a:r>
            <a:br>
              <a:rPr lang="en-US" dirty="0"/>
            </a:br>
            <a:r>
              <a:rPr lang="en-US" dirty="0"/>
              <a:t>(or character-based data). </a:t>
            </a:r>
          </a:p>
          <a:p>
            <a:r>
              <a:rPr lang="en-US" dirty="0"/>
              <a:t>There is an entirely separate hierarchy of I/O classes for this purpose. </a:t>
            </a:r>
          </a:p>
          <a:p>
            <a:r>
              <a:rPr lang="en-US" dirty="0"/>
              <a:t>They are referred to as Reader and Writer.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Writer Class Hierarchy</a:t>
            </a:r>
          </a:p>
          <a:p>
            <a:r>
              <a:rPr lang="en-US" dirty="0"/>
              <a:t>Writer</a:t>
            </a:r>
          </a:p>
          <a:p>
            <a:pPr lvl="1"/>
            <a:r>
              <a:rPr lang="en-US" dirty="0" err="1"/>
              <a:t>FilterWriter</a:t>
            </a:r>
            <a:endParaRPr lang="en-US" dirty="0"/>
          </a:p>
          <a:p>
            <a:pPr lvl="1"/>
            <a:r>
              <a:rPr lang="en-US" dirty="0" err="1"/>
              <a:t>PrintWriter</a:t>
            </a:r>
            <a:endParaRPr lang="en-US" dirty="0"/>
          </a:p>
          <a:p>
            <a:pPr lvl="1"/>
            <a:r>
              <a:rPr lang="en-US" dirty="0" err="1"/>
              <a:t>StringWriter</a:t>
            </a:r>
            <a:endParaRPr lang="en-US" dirty="0"/>
          </a:p>
          <a:p>
            <a:pPr lvl="1"/>
            <a:r>
              <a:rPr lang="en-US" dirty="0" err="1"/>
              <a:t>BufferedWriter</a:t>
            </a:r>
            <a:endParaRPr lang="en-US" dirty="0"/>
          </a:p>
          <a:p>
            <a:pPr lvl="1"/>
            <a:r>
              <a:rPr lang="en-US" dirty="0" err="1"/>
              <a:t>CharArrayWriter</a:t>
            </a:r>
            <a:endParaRPr lang="en-US" dirty="0"/>
          </a:p>
          <a:p>
            <a:pPr lvl="1"/>
            <a:r>
              <a:rPr lang="en-US" dirty="0" err="1"/>
              <a:t>PipedWriter</a:t>
            </a:r>
            <a:endParaRPr lang="en-US" dirty="0"/>
          </a:p>
          <a:p>
            <a:pPr lvl="1"/>
            <a:r>
              <a:rPr lang="en-US" dirty="0" err="1"/>
              <a:t>OutputStreamWriter</a:t>
            </a:r>
            <a:endParaRPr lang="en-US" dirty="0"/>
          </a:p>
          <a:p>
            <a:pPr lvl="2"/>
            <a:r>
              <a:rPr lang="en-US" b="1" u="sng" dirty="0" err="1"/>
              <a:t>FileWriter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655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Character-based Writer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E42F-ABD7-F64C-894D-2A341B5D1F3A}"/>
              </a:ext>
            </a:extLst>
          </p:cNvPr>
          <p:cNvSpPr txBox="1"/>
          <p:nvPr/>
        </p:nvSpPr>
        <p:spPr>
          <a:xfrm>
            <a:off x="7248128" y="1844824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File doesn’t exist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create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File exists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altLang="zh-CN" dirty="0"/>
              <a:t>overwrite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Append to the existing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line 12 -&gt; </a:t>
            </a:r>
            <a:r>
              <a:rPr lang="en-GB" dirty="0" err="1"/>
              <a:t>FileWriter</a:t>
            </a:r>
            <a:r>
              <a:rPr lang="en-GB" dirty="0"/>
              <a:t>(f,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E621A-7F39-6843-9BD6-D98D41A62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844823"/>
            <a:ext cx="6264696" cy="43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COMP1206 - Programming 2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Lecture: File I/O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51584" y="4986898"/>
            <a:ext cx="3071283" cy="359395"/>
          </a:xfrm>
        </p:spPr>
        <p:txBody>
          <a:bodyPr/>
          <a:lstStyle/>
          <a:p>
            <a:r>
              <a:rPr lang="en-US" altLang="zh-CN" dirty="0"/>
              <a:t>25</a:t>
            </a:r>
            <a:r>
              <a:rPr lang="en-GB" dirty="0"/>
              <a:t> February 2020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A7FE5F5-72C3-6642-AEC5-40BB41F5B60E}"/>
              </a:ext>
            </a:extLst>
          </p:cNvPr>
          <p:cNvSpPr txBox="1">
            <a:spLocks/>
          </p:cNvSpPr>
          <p:nvPr/>
        </p:nvSpPr>
        <p:spPr>
          <a:xfrm>
            <a:off x="2351584" y="4137157"/>
            <a:ext cx="3071283" cy="3593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Dr</a:t>
            </a:r>
            <a:r>
              <a:rPr lang="en-US" dirty="0"/>
              <a:t> Jian Shi</a:t>
            </a:r>
          </a:p>
          <a:p>
            <a:r>
              <a:rPr lang="en-US" dirty="0" err="1"/>
              <a:t>Jian.Shi@soton.ac.uk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67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Character-based Reader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E42F-ABD7-F64C-894D-2A341B5D1F3A}"/>
              </a:ext>
            </a:extLst>
          </p:cNvPr>
          <p:cNvSpPr txBox="1"/>
          <p:nvPr/>
        </p:nvSpPr>
        <p:spPr>
          <a:xfrm>
            <a:off x="7248128" y="1844824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read() in line 16 returns: </a:t>
            </a:r>
            <a:br>
              <a:rPr lang="en-GB" dirty="0"/>
            </a:br>
            <a:r>
              <a:rPr lang="en-GB" dirty="0"/>
              <a:t>The character read, or -1 if the end of the stream has been reached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318900-E9A0-E347-906A-2D7DD825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838650"/>
            <a:ext cx="6048672" cy="42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CD82-3B6A-F94E-8521-D764CF9A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Byte-based V.S. Character-based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D5887-9463-A44C-B922-B2FF87294181}"/>
              </a:ext>
            </a:extLst>
          </p:cNvPr>
          <p:cNvSpPr/>
          <p:nvPr/>
        </p:nvSpPr>
        <p:spPr>
          <a:xfrm>
            <a:off x="1199456" y="227687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code</a:t>
            </a:r>
            <a:endParaRPr lang="en-GB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43699-F79E-184C-AE52-5FA75D5B632A}"/>
              </a:ext>
            </a:extLst>
          </p:cNvPr>
          <p:cNvSpPr/>
          <p:nvPr/>
        </p:nvSpPr>
        <p:spPr>
          <a:xfrm>
            <a:off x="4809827" y="2288023"/>
            <a:ext cx="252028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Byte-based Stream</a:t>
            </a:r>
            <a:endParaRPr lang="en-GB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F5B06-8C25-DB4F-AD7C-6EB29A21096F}"/>
              </a:ext>
            </a:extLst>
          </p:cNvPr>
          <p:cNvSpPr/>
          <p:nvPr/>
        </p:nvSpPr>
        <p:spPr>
          <a:xfrm>
            <a:off x="9572327" y="2276872"/>
            <a:ext cx="1492528" cy="667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file</a:t>
            </a:r>
            <a:endParaRPr lang="en-GB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C7BDA-8C0C-B543-9BC9-32C61A0111C1}"/>
              </a:ext>
            </a:extLst>
          </p:cNvPr>
          <p:cNvSpPr/>
          <p:nvPr/>
        </p:nvSpPr>
        <p:spPr>
          <a:xfrm>
            <a:off x="1199456" y="407707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code</a:t>
            </a:r>
            <a:endParaRPr lang="en-GB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71D26-86BD-264E-86E1-B2C7B352FB0A}"/>
              </a:ext>
            </a:extLst>
          </p:cNvPr>
          <p:cNvSpPr/>
          <p:nvPr/>
        </p:nvSpPr>
        <p:spPr>
          <a:xfrm>
            <a:off x="3263685" y="4077072"/>
            <a:ext cx="309634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Char-based Stream</a:t>
            </a:r>
            <a:endParaRPr lang="en-GB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43B03-319F-4347-AEA8-2AC88708A866}"/>
              </a:ext>
            </a:extLst>
          </p:cNvPr>
          <p:cNvSpPr/>
          <p:nvPr/>
        </p:nvSpPr>
        <p:spPr>
          <a:xfrm>
            <a:off x="9600389" y="4077072"/>
            <a:ext cx="1492528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file</a:t>
            </a:r>
            <a:endParaRPr lang="en-GB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4A095-7D05-FA4D-94B2-4D4E897D24DF}"/>
              </a:ext>
            </a:extLst>
          </p:cNvPr>
          <p:cNvSpPr/>
          <p:nvPr/>
        </p:nvSpPr>
        <p:spPr>
          <a:xfrm>
            <a:off x="7056106" y="4081327"/>
            <a:ext cx="1872208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Buffer (memory)</a:t>
            </a:r>
            <a:endParaRPr lang="en-GB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C5EEA-EF82-1843-9D83-0B3D33D129A6}"/>
              </a:ext>
            </a:extLst>
          </p:cNvPr>
          <p:cNvCxnSpPr>
            <a:stCxn id="4" idx="3"/>
          </p:cNvCxnSpPr>
          <p:nvPr/>
        </p:nvCxnSpPr>
        <p:spPr>
          <a:xfrm>
            <a:off x="2567608" y="2600908"/>
            <a:ext cx="2242219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DFE26-4B2F-7243-80CD-DB9ABA893107}"/>
              </a:ext>
            </a:extLst>
          </p:cNvPr>
          <p:cNvCxnSpPr/>
          <p:nvPr/>
        </p:nvCxnSpPr>
        <p:spPr>
          <a:xfrm>
            <a:off x="7330107" y="2610397"/>
            <a:ext cx="2242219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C8B24-4A4B-564D-B785-B49B9A804D9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91610" y="4401108"/>
            <a:ext cx="67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5112C5-AF25-9040-A22E-3E44C35933BF}"/>
              </a:ext>
            </a:extLst>
          </p:cNvPr>
          <p:cNvCxnSpPr>
            <a:cxnSpLocks/>
          </p:cNvCxnSpPr>
          <p:nvPr/>
        </p:nvCxnSpPr>
        <p:spPr>
          <a:xfrm>
            <a:off x="6360029" y="4401108"/>
            <a:ext cx="67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4ACCC-633B-9D44-985E-7C82C566AC3B}"/>
              </a:ext>
            </a:extLst>
          </p:cNvPr>
          <p:cNvCxnSpPr>
            <a:cxnSpLocks/>
          </p:cNvCxnSpPr>
          <p:nvPr/>
        </p:nvCxnSpPr>
        <p:spPr>
          <a:xfrm>
            <a:off x="8928314" y="4401108"/>
            <a:ext cx="67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E531-DA1A-FA4E-8810-6B08296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7F8E-707B-944D-92A3-4C082EEBB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ByteArray</a:t>
            </a:r>
            <a:r>
              <a:rPr lang="en-US" altLang="zh-CN" dirty="0"/>
              <a:t> Stream</a:t>
            </a:r>
          </a:p>
          <a:p>
            <a:r>
              <a:rPr lang="en-US" dirty="0"/>
              <a:t>Pipeline Stream</a:t>
            </a:r>
          </a:p>
          <a:p>
            <a:r>
              <a:rPr lang="en-US" dirty="0"/>
              <a:t>Print Stream</a:t>
            </a:r>
          </a:p>
          <a:p>
            <a:r>
              <a:rPr lang="en-US" dirty="0"/>
              <a:t>Filter Stream</a:t>
            </a:r>
          </a:p>
          <a:p>
            <a:r>
              <a:rPr lang="en-US" dirty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0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179-8EEE-E149-8B62-8DE2140E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ByteArray</a:t>
            </a:r>
            <a:r>
              <a:rPr lang="en-GB" dirty="0"/>
              <a:t>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FFA8-EA6C-874F-8307-F7B455B47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4176463" cy="4393059"/>
          </a:xfrm>
        </p:spPr>
        <p:txBody>
          <a:bodyPr/>
          <a:lstStyle/>
          <a:p>
            <a:r>
              <a:rPr lang="en-GB" dirty="0"/>
              <a:t>Input and output in previous streams are from external files, whilst </a:t>
            </a:r>
            <a:r>
              <a:rPr lang="en-GB" dirty="0" err="1"/>
              <a:t>ByteArray</a:t>
            </a:r>
            <a:r>
              <a:rPr lang="en-GB" dirty="0"/>
              <a:t> Stream for reading and writing is directly into memory</a:t>
            </a:r>
          </a:p>
          <a:p>
            <a:r>
              <a:rPr lang="en-GB" dirty="0" err="1"/>
              <a:t>ByteArrayInputStream</a:t>
            </a:r>
            <a:endParaRPr lang="en-GB" dirty="0"/>
          </a:p>
          <a:p>
            <a:r>
              <a:rPr lang="en-GB" dirty="0" err="1"/>
              <a:t>ByteArrayOutputStream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8E738-51AF-D149-A13C-65495F38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5" y="1844824"/>
            <a:ext cx="7129249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179-8EEE-E149-8B62-8DE2140E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FFA8-EA6C-874F-8307-F7B455B47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585175" cy="4393059"/>
          </a:xfrm>
        </p:spPr>
        <p:txBody>
          <a:bodyPr/>
          <a:lstStyle/>
          <a:p>
            <a:r>
              <a:rPr lang="en-GB" dirty="0"/>
              <a:t>Mainly used for connection/communication between two threads</a:t>
            </a:r>
          </a:p>
          <a:p>
            <a:r>
              <a:rPr lang="en-GB" dirty="0" err="1"/>
              <a:t>PipedInputStream</a:t>
            </a:r>
            <a:endParaRPr lang="en-GB" dirty="0"/>
          </a:p>
          <a:p>
            <a:r>
              <a:rPr lang="en-GB" dirty="0" err="1"/>
              <a:t>PipedOutputStream</a:t>
            </a:r>
            <a:endParaRPr lang="en-GB" dirty="0"/>
          </a:p>
          <a:p>
            <a:r>
              <a:rPr lang="en-GB" dirty="0">
                <a:ln>
                  <a:solidFill>
                    <a:schemeClr val="accent1"/>
                  </a:solidFill>
                </a:ln>
              </a:rPr>
              <a:t>public void connect(</a:t>
            </a:r>
            <a:r>
              <a:rPr lang="en-GB" dirty="0" err="1">
                <a:ln>
                  <a:solidFill>
                    <a:schemeClr val="accent1"/>
                  </a:solidFill>
                </a:ln>
              </a:rPr>
              <a:t>PipedInputStream</a:t>
            </a:r>
            <a:r>
              <a:rPr lang="en-GB" dirty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GB" dirty="0" err="1">
                <a:ln>
                  <a:solidFill>
                    <a:schemeClr val="accent1"/>
                  </a:solidFill>
                </a:ln>
              </a:rPr>
              <a:t>snk</a:t>
            </a:r>
            <a:r>
              <a:rPr lang="en-GB" dirty="0">
                <a:ln>
                  <a:solidFill>
                    <a:schemeClr val="accent1"/>
                  </a:solidFill>
                </a:ln>
              </a:rPr>
              <a:t>) throws </a:t>
            </a:r>
            <a:r>
              <a:rPr lang="en-GB" dirty="0" err="1">
                <a:ln>
                  <a:solidFill>
                    <a:schemeClr val="accent1"/>
                  </a:solidFill>
                </a:ln>
              </a:rPr>
              <a:t>IOException</a:t>
            </a:r>
            <a:endParaRPr lang="en-GB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493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179-8EEE-E149-8B62-8DE2140E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FFA8-EA6C-874F-8307-F7B455B47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4176463" cy="4393059"/>
          </a:xfrm>
        </p:spPr>
        <p:txBody>
          <a:bodyPr/>
          <a:lstStyle/>
          <a:p>
            <a:r>
              <a:rPr lang="en-GB" dirty="0"/>
              <a:t>Output ONLY</a:t>
            </a:r>
          </a:p>
          <a:p>
            <a:r>
              <a:rPr lang="en-GB" dirty="0"/>
              <a:t>Byte-based Print Stream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PrintStream</a:t>
            </a:r>
            <a:r>
              <a:rPr lang="en-GB" dirty="0"/>
              <a:t> Class</a:t>
            </a:r>
          </a:p>
          <a:p>
            <a:r>
              <a:rPr lang="en-GB" dirty="0"/>
              <a:t>Char-based Print Stream</a:t>
            </a:r>
          </a:p>
          <a:p>
            <a:pPr lvl="1"/>
            <a:r>
              <a:rPr lang="en-GB" dirty="0" err="1"/>
              <a:t>PrintWriter</a:t>
            </a:r>
            <a:r>
              <a:rPr lang="en-GB" dirty="0"/>
              <a:t> Class</a:t>
            </a:r>
          </a:p>
          <a:p>
            <a:r>
              <a:rPr lang="en-GB" dirty="0" err="1"/>
              <a:t>printf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%s for String</a:t>
            </a:r>
          </a:p>
          <a:p>
            <a:pPr lvl="1"/>
            <a:r>
              <a:rPr lang="en-GB" dirty="0"/>
              <a:t>%d for integer</a:t>
            </a:r>
          </a:p>
          <a:p>
            <a:pPr lvl="1"/>
            <a:r>
              <a:rPr lang="en-GB" dirty="0"/>
              <a:t>%f for float</a:t>
            </a:r>
          </a:p>
          <a:p>
            <a:pPr lvl="1"/>
            <a:r>
              <a:rPr lang="en-GB" dirty="0"/>
              <a:t>%c for char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013B6-837D-214D-AF99-CE0DF60A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14" y="1637483"/>
            <a:ext cx="7467600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572D5-9B2C-9F43-B1F7-ED1DAC4E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5661248"/>
            <a:ext cx="5524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3735-B985-1844-80FB-D2DE0DBA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7269-2CF2-324B-A82A-E70E02E94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Persistent data can be stored in files on the local disk.</a:t>
            </a:r>
          </a:p>
          <a:p>
            <a:r>
              <a:rPr lang="en-GB" dirty="0"/>
              <a:t>To do this, you need to use the I/O features of Java provided in package </a:t>
            </a:r>
            <a:r>
              <a:rPr lang="en-GB" i="1" dirty="0" err="1"/>
              <a:t>java.io</a:t>
            </a:r>
            <a:endParaRPr lang="en-GB" i="1" dirty="0"/>
          </a:p>
          <a:p>
            <a:r>
              <a:rPr lang="en-GB" dirty="0"/>
              <a:t>The I/O model is based around streams of data and is general enough to be used for all types of I/O, including networked I/O.</a:t>
            </a:r>
          </a:p>
          <a:p>
            <a:r>
              <a:rPr lang="en-GB" dirty="0"/>
              <a:t>Various Streams.</a:t>
            </a:r>
          </a:p>
        </p:txBody>
      </p:sp>
    </p:spTree>
    <p:extLst>
      <p:ext uri="{BB962C8B-B14F-4D97-AF65-F5344CB8AC3E}">
        <p14:creationId xmlns:p14="http://schemas.microsoft.com/office/powerpoint/2010/main" val="148008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9FD-00D0-884D-A1DE-56DFC9F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D297A5-EB81-E84A-885F-91C4D91D6CF5}"/>
              </a:ext>
            </a:extLst>
          </p:cNvPr>
          <p:cNvSpPr txBox="1">
            <a:spLocks/>
          </p:cNvSpPr>
          <p:nvPr/>
        </p:nvSpPr>
        <p:spPr>
          <a:xfrm>
            <a:off x="623392" y="1916832"/>
            <a:ext cx="10153127" cy="3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cs typeface="Calibri" panose="020F0502020204030204" pitchFamily="34" charset="0"/>
              </a:rPr>
              <a:t>Persistent data</a:t>
            </a:r>
          </a:p>
          <a:p>
            <a:r>
              <a:rPr lang="en-US" sz="2400" b="1" dirty="0">
                <a:cs typeface="Calibri" panose="020F0502020204030204" pitchFamily="34" charset="0"/>
              </a:rPr>
              <a:t>File</a:t>
            </a:r>
            <a:r>
              <a:rPr lang="zh-CN" altLang="en-US" sz="2400" b="1" dirty="0"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cs typeface="Calibri" panose="020F0502020204030204" pitchFamily="34" charset="0"/>
              </a:rPr>
              <a:t>Class</a:t>
            </a:r>
            <a:r>
              <a:rPr lang="en-US" sz="2400" b="1" dirty="0">
                <a:cs typeface="Calibri" panose="020F0502020204030204" pitchFamily="34" charset="0"/>
              </a:rPr>
              <a:t> in Java</a:t>
            </a:r>
          </a:p>
          <a:p>
            <a:r>
              <a:rPr lang="en-US" sz="2400" b="1" dirty="0">
                <a:cs typeface="Calibri" panose="020F0502020204030204" pitchFamily="34" charset="0"/>
              </a:rPr>
              <a:t>Streams in Java</a:t>
            </a:r>
          </a:p>
          <a:p>
            <a:endParaRPr lang="en-US" sz="2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Persistent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Much of data is stored temporarily in Java objects and data structures</a:t>
            </a:r>
          </a:p>
          <a:p>
            <a:r>
              <a:rPr lang="en-US" dirty="0"/>
              <a:t>Consequently, such data will be lost.</a:t>
            </a:r>
          </a:p>
          <a:p>
            <a:r>
              <a:rPr lang="en-US" dirty="0"/>
              <a:t>To resolve this issue --&gt; make the data persistent.</a:t>
            </a:r>
          </a:p>
          <a:p>
            <a:pPr lvl="1"/>
            <a:r>
              <a:rPr lang="en-US" dirty="0"/>
              <a:t>Writing into a local file on a local disk</a:t>
            </a:r>
          </a:p>
          <a:p>
            <a:pPr lvl="1"/>
            <a:r>
              <a:rPr lang="en-US" dirty="0"/>
              <a:t>Writing it across the network</a:t>
            </a:r>
          </a:p>
          <a:p>
            <a:pPr lvl="1"/>
            <a:r>
              <a:rPr lang="en-US" dirty="0"/>
              <a:t>Connecting to a database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51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 Java, every file is considered as a sequential stream of bytes which is terminated with a special ‘end-of-file’ marker byte.</a:t>
            </a:r>
          </a:p>
          <a:p>
            <a:r>
              <a:rPr lang="en-US" dirty="0"/>
              <a:t>Compare this with the possibly complex structure involved in a Java object. The data stored in objects can be highly organized and grouped in very particular ways.</a:t>
            </a:r>
          </a:p>
          <a:p>
            <a:r>
              <a:rPr lang="en-US" dirty="0"/>
              <a:t>There is clearly a big mismatch between the simple view of files as streams and the complex data structures of objects.</a:t>
            </a:r>
          </a:p>
          <a:p>
            <a:r>
              <a:rPr lang="en-US" dirty="0"/>
              <a:t>Some flattening of these object structures is clearly going to be necessary in order to store them in a file. This is what is known as </a:t>
            </a:r>
            <a:r>
              <a:rPr lang="en-US" dirty="0">
                <a:solidFill>
                  <a:srgbClr val="FF0000"/>
                </a:solidFill>
              </a:rPr>
              <a:t>serialization</a:t>
            </a:r>
            <a:r>
              <a:rPr lang="en-US" dirty="0"/>
              <a:t>.</a:t>
            </a:r>
          </a:p>
          <a:p>
            <a:r>
              <a:rPr lang="en-US" dirty="0"/>
              <a:t>Of course, in order to read a flattened object back from a file we will need to </a:t>
            </a:r>
            <a:r>
              <a:rPr lang="en-US" dirty="0">
                <a:solidFill>
                  <a:srgbClr val="FF0000"/>
                </a:solidFill>
              </a:rPr>
              <a:t>deserialize</a:t>
            </a:r>
            <a:r>
              <a:rPr lang="en-US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59026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 err="1"/>
              <a:t>java.io.File</a:t>
            </a:r>
            <a:r>
              <a:rPr lang="en-US" altLang="zh-CN" i="1" dirty="0"/>
              <a:t> </a:t>
            </a:r>
            <a:r>
              <a:rPr lang="en-US" altLang="zh-CN" dirty="0"/>
              <a:t>object is an abstract representation of a file or directory of the underlying OS.</a:t>
            </a:r>
          </a:p>
          <a:p>
            <a:r>
              <a:rPr lang="en-US" dirty="0"/>
              <a:t>File Class is the ONLY class related to the file </a:t>
            </a:r>
            <a:r>
              <a:rPr lang="en-US" dirty="0">
                <a:solidFill>
                  <a:srgbClr val="FF0000"/>
                </a:solidFill>
              </a:rPr>
              <a:t>itself</a:t>
            </a:r>
            <a:r>
              <a:rPr lang="en-US" dirty="0"/>
              <a:t> within the entire </a:t>
            </a:r>
            <a:r>
              <a:rPr lang="en-US" dirty="0" err="1"/>
              <a:t>io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i.e. by using File Class, developers could do common operations including creating files, deleting files, etc.</a:t>
            </a:r>
          </a:p>
          <a:p>
            <a:r>
              <a:rPr lang="en-US" dirty="0"/>
              <a:t>Creating a File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create or open a file in the underlying OS, it simply provides a means of addressing one in Java, in a platform independent way. File objects are used as sources and targets of input and output streams to actually transfer data to and from disk.</a:t>
            </a:r>
          </a:p>
        </p:txBody>
      </p:sp>
    </p:spTree>
    <p:extLst>
      <p:ext uri="{BB962C8B-B14F-4D97-AF65-F5344CB8AC3E}">
        <p14:creationId xmlns:p14="http://schemas.microsoft.com/office/powerpoint/2010/main" val="17051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Class - Constructors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number of constructors for this class, the most useful one </a:t>
            </a:r>
          </a:p>
          <a:p>
            <a:pPr lvl="1"/>
            <a:r>
              <a:rPr lang="en-US" i="1" dirty="0"/>
              <a:t>File (String pathname)</a:t>
            </a:r>
          </a:p>
          <a:p>
            <a:r>
              <a:rPr lang="en-US" dirty="0"/>
              <a:t>This constructor takes the string ‘pathname’ and converts it in to an OS pathname and associates the constructed File object with a file at that path. A variant of this constructor allows you to separately specify the path to the file and the file name itself. Another variant allow you to specify URIs.</a:t>
            </a:r>
          </a:p>
          <a:p>
            <a:r>
              <a:rPr lang="en-US" dirty="0"/>
              <a:t>There are methods in the class to explore the file in the case it is a directory.</a:t>
            </a:r>
          </a:p>
        </p:txBody>
      </p:sp>
    </p:spTree>
    <p:extLst>
      <p:ext uri="{BB962C8B-B14F-4D97-AF65-F5344CB8AC3E}">
        <p14:creationId xmlns:p14="http://schemas.microsoft.com/office/powerpoint/2010/main" val="205080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Class – Creating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57B-314E-BD44-8C8B-8FCC824B9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B3E95-AC23-A34B-A657-EBDEE6F69F42}"/>
              </a:ext>
            </a:extLst>
          </p:cNvPr>
          <p:cNvSpPr txBox="1"/>
          <p:nvPr/>
        </p:nvSpPr>
        <p:spPr>
          <a:xfrm>
            <a:off x="6600056" y="1844825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File Separator: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Windows - \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Linux - /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a directory?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Line 9 -&gt; </a:t>
            </a:r>
            <a:r>
              <a:rPr lang="en-GB" dirty="0" err="1"/>
              <a:t>f.mkdir</a:t>
            </a:r>
            <a:r>
              <a:rPr lang="en-GB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Delete a file?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Line 9 -&gt; </a:t>
            </a:r>
            <a:r>
              <a:rPr lang="en-GB" dirty="0" err="1"/>
              <a:t>f.delete</a:t>
            </a:r>
            <a:r>
              <a:rPr lang="en-GB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83F50-E664-AA4E-8F10-D50DB5BAF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20888"/>
            <a:ext cx="5544616" cy="29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A06-2093-DB46-91E3-CC53882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Class – Creating and Deleting Files</a:t>
            </a:r>
            <a:r>
              <a:rPr lang="zh-CN" altLang="en-US" dirty="0"/>
              <a:t> </a:t>
            </a:r>
            <a:r>
              <a:rPr lang="en-GB" altLang="zh-CN" dirty="0"/>
              <a:t>(</a:t>
            </a:r>
            <a:r>
              <a:rPr lang="en-US" altLang="zh-CN" dirty="0"/>
              <a:t>Example)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56774F-BF42-F145-A0F1-742B3A75111A}"/>
              </a:ext>
            </a:extLst>
          </p:cNvPr>
          <p:cNvGrpSpPr/>
          <p:nvPr/>
        </p:nvGrpSpPr>
        <p:grpSpPr>
          <a:xfrm>
            <a:off x="479376" y="2225408"/>
            <a:ext cx="3788787" cy="2571744"/>
            <a:chOff x="479376" y="1988840"/>
            <a:chExt cx="3788787" cy="25717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DBAB4B-2BF9-F64C-9F92-4FE6D12CFA07}"/>
                </a:ext>
              </a:extLst>
            </p:cNvPr>
            <p:cNvSpPr/>
            <p:nvPr/>
          </p:nvSpPr>
          <p:spPr>
            <a:xfrm>
              <a:off x="1415480" y="1988840"/>
              <a:ext cx="1872208" cy="3600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File Object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F00C51-2B8B-5C43-A781-CAC3E00CB5F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351584" y="2348880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9084BCB-AED0-C244-9888-D00C106033C5}"/>
                </a:ext>
              </a:extLst>
            </p:cNvPr>
            <p:cNvSpPr/>
            <p:nvPr/>
          </p:nvSpPr>
          <p:spPr>
            <a:xfrm rot="19986884" flipV="1">
              <a:off x="1739516" y="2950676"/>
              <a:ext cx="1224136" cy="648072"/>
            </a:xfrm>
            <a:prstGeom prst="parallelogram">
              <a:avLst>
                <a:gd name="adj" fmla="val 6895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6C523D-73FD-B847-B5D2-34EDBA52FCB7}"/>
                </a:ext>
              </a:extLst>
            </p:cNvPr>
            <p:cNvSpPr txBox="1"/>
            <p:nvPr/>
          </p:nvSpPr>
          <p:spPr>
            <a:xfrm>
              <a:off x="1919536" y="3090046"/>
              <a:ext cx="90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Exist?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4C57B-59A5-4C45-8E06-2B37C476B2FA}"/>
                </a:ext>
              </a:extLst>
            </p:cNvPr>
            <p:cNvSpPr/>
            <p:nvPr/>
          </p:nvSpPr>
          <p:spPr>
            <a:xfrm>
              <a:off x="479376" y="4200544"/>
              <a:ext cx="1440160" cy="3600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Delete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4AC4B8-640B-3948-A310-D0832887ABAD}"/>
                </a:ext>
              </a:extLst>
            </p:cNvPr>
            <p:cNvSpPr/>
            <p:nvPr/>
          </p:nvSpPr>
          <p:spPr>
            <a:xfrm>
              <a:off x="2828003" y="4190853"/>
              <a:ext cx="1440160" cy="3600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Create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2ACA5FB0-10BE-AA4A-B442-87E4E7BA7A75}"/>
                </a:ext>
              </a:extLst>
            </p:cNvPr>
            <p:cNvCxnSpPr/>
            <p:nvPr/>
          </p:nvCxnSpPr>
          <p:spPr>
            <a:xfrm rot="5400000">
              <a:off x="971228" y="3502940"/>
              <a:ext cx="916141" cy="459685"/>
            </a:xfrm>
            <a:prstGeom prst="bentConnector3">
              <a:avLst>
                <a:gd name="adj1" fmla="val -8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3C408DA-A487-0B43-A96A-059812966095}"/>
                </a:ext>
              </a:extLst>
            </p:cNvPr>
            <p:cNvCxnSpPr>
              <a:endCxn id="14" idx="0"/>
            </p:cNvCxnSpPr>
            <p:nvPr/>
          </p:nvCxnSpPr>
          <p:spPr>
            <a:xfrm rot="16200000" flipH="1">
              <a:off x="2837985" y="3480754"/>
              <a:ext cx="916141" cy="504056"/>
            </a:xfrm>
            <a:prstGeom prst="bentConnector3">
              <a:avLst>
                <a:gd name="adj1" fmla="val 9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95CD5B-1472-D44B-8471-E0075F6488D7}"/>
                </a:ext>
              </a:extLst>
            </p:cNvPr>
            <p:cNvSpPr txBox="1"/>
            <p:nvPr/>
          </p:nvSpPr>
          <p:spPr>
            <a:xfrm>
              <a:off x="839416" y="292494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0E331C-B5F3-D042-B7D5-27A24A39D34A}"/>
                </a:ext>
              </a:extLst>
            </p:cNvPr>
            <p:cNvSpPr txBox="1"/>
            <p:nvPr/>
          </p:nvSpPr>
          <p:spPr>
            <a:xfrm>
              <a:off x="3143672" y="293815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FBBA594-7E36-6B43-BA2A-3EE52E1D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873496"/>
            <a:ext cx="5688632" cy="39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6475"/>
      </p:ext>
    </p:extLst>
  </p:cSld>
  <p:clrMapOvr>
    <a:masterClrMapping/>
  </p:clrMapOvr>
</p:sld>
</file>

<file path=ppt/theme/theme1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2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UoS_Powerpoint_template WIDESCREEN</Template>
  <TotalTime>19924</TotalTime>
  <Words>1483</Words>
  <Application>Microsoft Macintosh PowerPoint</Application>
  <PresentationFormat>Widescreen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Lucida Sans</vt:lpstr>
      <vt:lpstr>UoS_Powerpoint_template WIDESCREEN</vt:lpstr>
      <vt:lpstr>Title and content</vt:lpstr>
      <vt:lpstr>PowerPoint Presentation</vt:lpstr>
      <vt:lpstr>COMP1206 - Programming 2</vt:lpstr>
      <vt:lpstr>Topics</vt:lpstr>
      <vt:lpstr>Persistent Data</vt:lpstr>
      <vt:lpstr>File Structure</vt:lpstr>
      <vt:lpstr>File Class</vt:lpstr>
      <vt:lpstr>File Class - Constructors</vt:lpstr>
      <vt:lpstr>File Class – Creating Files</vt:lpstr>
      <vt:lpstr>File Class – Creating and Deleting Files (Example)</vt:lpstr>
      <vt:lpstr>File Choosers</vt:lpstr>
      <vt:lpstr>Input and Output Streams</vt:lpstr>
      <vt:lpstr>Streams in Java</vt:lpstr>
      <vt:lpstr>Streams in Java</vt:lpstr>
      <vt:lpstr>Byte-based Stream &amp; Character-based Stream</vt:lpstr>
      <vt:lpstr>Byte-based Stream</vt:lpstr>
      <vt:lpstr>Byte-based Output Stream</vt:lpstr>
      <vt:lpstr>Byte-based Input Stream</vt:lpstr>
      <vt:lpstr>Character-based Stream</vt:lpstr>
      <vt:lpstr>Character-based Writer Stream</vt:lpstr>
      <vt:lpstr>Character-based Reader Stream</vt:lpstr>
      <vt:lpstr>Byte-based V.S. Character-based</vt:lpstr>
      <vt:lpstr>More Streams</vt:lpstr>
      <vt:lpstr>ByteArray Stream</vt:lpstr>
      <vt:lpstr>Pipeline Stream</vt:lpstr>
      <vt:lpstr>Print Stream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S.</dc:creator>
  <cp:lastModifiedBy>Shi J.</cp:lastModifiedBy>
  <cp:revision>43</cp:revision>
  <dcterms:created xsi:type="dcterms:W3CDTF">2020-01-28T09:49:16Z</dcterms:created>
  <dcterms:modified xsi:type="dcterms:W3CDTF">2020-02-26T16:18:33Z</dcterms:modified>
</cp:coreProperties>
</file>