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1"/>
  </p:sldMasterIdLst>
  <p:notesMasterIdLst>
    <p:notesMasterId r:id="rId38"/>
  </p:notesMasterIdLst>
  <p:sldIdLst>
    <p:sldId id="256" r:id="rId2"/>
    <p:sldId id="257" r:id="rId3"/>
    <p:sldId id="303" r:id="rId4"/>
    <p:sldId id="343" r:id="rId5"/>
    <p:sldId id="342" r:id="rId6"/>
    <p:sldId id="312" r:id="rId7"/>
    <p:sldId id="311" r:id="rId8"/>
    <p:sldId id="309" r:id="rId9"/>
    <p:sldId id="340" r:id="rId10"/>
    <p:sldId id="341" r:id="rId11"/>
    <p:sldId id="304" r:id="rId12"/>
    <p:sldId id="319" r:id="rId13"/>
    <p:sldId id="318" r:id="rId14"/>
    <p:sldId id="321" r:id="rId15"/>
    <p:sldId id="323" r:id="rId16"/>
    <p:sldId id="322" r:id="rId17"/>
    <p:sldId id="324" r:id="rId18"/>
    <p:sldId id="325" r:id="rId19"/>
    <p:sldId id="329" r:id="rId20"/>
    <p:sldId id="326" r:id="rId21"/>
    <p:sldId id="328" r:id="rId22"/>
    <p:sldId id="327" r:id="rId23"/>
    <p:sldId id="330" r:id="rId24"/>
    <p:sldId id="333" r:id="rId25"/>
    <p:sldId id="332" r:id="rId26"/>
    <p:sldId id="336" r:id="rId27"/>
    <p:sldId id="337" r:id="rId28"/>
    <p:sldId id="335" r:id="rId29"/>
    <p:sldId id="334" r:id="rId30"/>
    <p:sldId id="339" r:id="rId31"/>
    <p:sldId id="306" r:id="rId32"/>
    <p:sldId id="313" r:id="rId33"/>
    <p:sldId id="314" r:id="rId34"/>
    <p:sldId id="315" r:id="rId35"/>
    <p:sldId id="316" r:id="rId36"/>
    <p:sldId id="33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6" autoAdjust="0"/>
    <p:restoredTop sz="94660"/>
  </p:normalViewPr>
  <p:slideViewPr>
    <p:cSldViewPr snapToObjects="1">
      <p:cViewPr varScale="1">
        <p:scale>
          <a:sx n="69" d="100"/>
          <a:sy n="69" d="100"/>
        </p:scale>
        <p:origin x="-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0" dirty="0" smtClean="0">
              <a:solidFill>
                <a:schemeClr val="tx1"/>
              </a:solidFill>
            </a:rPr>
            <a:t>Use Cases</a:t>
          </a:r>
          <a:endParaRPr lang="en-US" sz="1000" b="0" dirty="0">
            <a:solidFill>
              <a:schemeClr val="tx1"/>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t>Class Diagrams</a:t>
          </a:r>
          <a:endParaRPr lang="en-US" sz="1000" dirty="0"/>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dirty="0" smtClean="0"/>
            <a:t>Activity Diagrams</a:t>
          </a:r>
          <a:endParaRPr lang="en-US" sz="1000" dirty="0"/>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dirty="0" smtClean="0"/>
            <a:t>Sequence Diagrams</a:t>
          </a:r>
          <a:endParaRPr lang="en-US" sz="1000" dirty="0"/>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C4DBEB18-DDD7-8D43-BE20-3256BBB7367F}" type="presOf" srcId="{6795AACE-BBBA-124F-80A8-F9098FFCF3B6}" destId="{BCBB4FEB-18D5-6C4E-B23D-D9166FE176C5}" srcOrd="0" destOrd="0"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451C3E5D-3695-3341-8385-4E695ED3617E}" srcId="{4CC99247-6F06-0045-8B62-0016FE8BC071}" destId="{44817909-A2D7-D74A-B726-7E9AA5767DC4}" srcOrd="0" destOrd="0" parTransId="{5ACF6AEC-AD27-C74C-834D-18169838BD84}" sibTransId="{716C2B3F-3F86-3345-88AE-F63A14725519}"/>
    <dgm:cxn modelId="{6F30B3F0-3D3A-A043-80E0-7052EB51801D}" type="presOf" srcId="{3BAEC650-6B47-CE4E-A1D4-F07389F7AC9F}" destId="{802B1F88-7055-8147-9C6D-51D16A894E86}" srcOrd="0" destOrd="0" presId="urn:microsoft.com/office/officeart/2005/8/layout/process3"/>
    <dgm:cxn modelId="{4F7834E0-527C-6249-81B8-0F27586EC3D5}" type="presOf" srcId="{67E7D2A4-4A26-1548-A5B1-442FAF2D2B0D}" destId="{595E1862-FC23-634F-B8D3-A3AA22091424}" srcOrd="1" destOrd="0" presId="urn:microsoft.com/office/officeart/2005/8/layout/process3"/>
    <dgm:cxn modelId="{9A275BAB-EACC-E148-837A-AA4B5CD714F6}" srcId="{541D7744-165E-1D41-B5E3-DE1E84D7E172}" destId="{9E31AA6C-0541-9F4B-A907-C88B3061641F}" srcOrd="0" destOrd="0" parTransId="{8991635B-9BFA-2E43-AC9F-733A0DC5BFAD}" sibTransId="{3AB5602D-B5EE-CA41-832B-81D2342E609F}"/>
    <dgm:cxn modelId="{A128765F-F466-3D4B-BE29-1CF9B16CD704}" type="presOf" srcId="{B457AFF3-8E59-3C43-AC89-606B7394CB6B}" destId="{8AEACF5B-B5C2-524C-947C-FDA6F812F675}" srcOrd="0" destOrd="2" presId="urn:microsoft.com/office/officeart/2005/8/layout/process3"/>
    <dgm:cxn modelId="{EE46E595-F008-AE4C-B885-1362D7F44F0E}" type="presOf" srcId="{A8BB1B89-FBC6-AA44-90ED-47278DEA42A9}" destId="{9F14B316-707A-654C-9BA5-0AD01B5CED01}" srcOrd="0" destOrd="2" presId="urn:microsoft.com/office/officeart/2005/8/layout/process3"/>
    <dgm:cxn modelId="{04ED41C2-940F-5D4A-AEA6-8F20B8CF2B26}" type="presOf" srcId="{CD9D7FB4-5A2F-4648-979C-68CFF587DF1B}" destId="{9F14B316-707A-654C-9BA5-0AD01B5CED01}" srcOrd="0" destOrd="1" presId="urn:microsoft.com/office/officeart/2005/8/layout/process3"/>
    <dgm:cxn modelId="{5500E024-E2DB-EE4E-A454-B086043A4ABF}" type="presOf" srcId="{ABC28C82-25ED-7D41-A488-AACA856B19B3}" destId="{0C7D6DEB-DE49-BE43-8E61-CDFF20321D1B}" srcOrd="0" destOrd="0" presId="urn:microsoft.com/office/officeart/2005/8/layout/process3"/>
    <dgm:cxn modelId="{13E78071-52BB-8F45-A4E7-CB1F16874C11}" srcId="{1F682CA9-84CB-ED40-8FCE-707807549908}" destId="{896ED465-09D6-1042-BCAB-30337B741872}" srcOrd="0" destOrd="0" parTransId="{AF83797E-25F8-5340-BC0F-FA8549CFCD3C}" sibTransId="{A280F9CC-B3AC-294B-8DAD-53F25AEC7E3A}"/>
    <dgm:cxn modelId="{9831B07B-DE50-B243-A149-62F53D7A9074}" srcId="{3BAEC650-6B47-CE4E-A1D4-F07389F7AC9F}" destId="{702556F6-8D97-7346-A9D3-41E9FB4A2C66}" srcOrd="1" destOrd="0" parTransId="{A0791AFC-19B4-BB48-A8DA-B6037D6E7E23}" sibTransId="{4F8FA5A7-1893-9844-9F97-3C77F11FEC24}"/>
    <dgm:cxn modelId="{856A7A07-083F-9E41-89C4-2E73E9D6910F}" type="presOf" srcId="{1F682CA9-84CB-ED40-8FCE-707807549908}" destId="{2874B571-E826-C541-BC80-74D59101CA97}" srcOrd="0" destOrd="0" presId="urn:microsoft.com/office/officeart/2005/8/layout/process3"/>
    <dgm:cxn modelId="{CC79F0A1-3241-E746-B5FC-5ECDE4D4F396}" srcId="{44817909-A2D7-D74A-B726-7E9AA5767DC4}" destId="{F7DC9F71-5269-3D4B-BBF3-97EFCEE40452}" srcOrd="0" destOrd="0" parTransId="{7C22D4CE-BE44-D742-B240-496271BBE29D}" sibTransId="{EC2C2404-679F-D94B-A3A8-1B0D9820CB85}"/>
    <dgm:cxn modelId="{0A126912-F034-D04F-B766-31E843ACCDA7}" srcId="{E4C7BAA0-EB7F-5E46-BF2F-59E593297F2D}" destId="{A15DF09A-8FDE-1C48-9C2B-680B7916171C}" srcOrd="2" destOrd="0" parTransId="{485D0819-317F-A849-B46F-3B37BB0609C4}" sibTransId="{6795AACE-BBBA-124F-80A8-F9098FFCF3B6}"/>
    <dgm:cxn modelId="{DD7047A3-ADAD-6647-B7D4-9427A7D09282}" type="presOf" srcId="{4CC99247-6F06-0045-8B62-0016FE8BC071}" destId="{F367FBA4-D57A-F04E-A1F7-09E1BF21226C}" srcOrd="0" destOrd="0" presId="urn:microsoft.com/office/officeart/2005/8/layout/process3"/>
    <dgm:cxn modelId="{84B43D8D-A1DC-944E-9093-2FACD637C5AD}" type="presOf" srcId="{9E31AA6C-0541-9F4B-A907-C88B3061641F}" destId="{9F14B316-707A-654C-9BA5-0AD01B5CED01}" srcOrd="0" destOrd="0" presId="urn:microsoft.com/office/officeart/2005/8/layout/process3"/>
    <dgm:cxn modelId="{F466FBA4-A9AC-D340-AAE6-A8534C78F2B9}" srcId="{2D4421DB-0DB2-E44A-9695-2A591A77B9B0}" destId="{ABC28C82-25ED-7D41-A488-AACA856B19B3}" srcOrd="0" destOrd="0" parTransId="{2B4B0B0E-7161-454B-80BA-8494F8F37F2C}" sibTransId="{D4ADABE4-A9E6-D94A-8614-D6D0C79935D1}"/>
    <dgm:cxn modelId="{5AAD77A7-120F-EA44-8926-A0FD5573BAFA}" srcId="{9A9F795A-2600-1441-9227-3CB8ABE0348A}" destId="{47635119-C288-CE41-BEAC-7D0CEC2E09DF}" srcOrd="1" destOrd="0" parTransId="{D5669935-9611-F044-9161-A4E736C0578A}" sibTransId="{4E7623AB-4FEF-ED4B-87D4-903CDBD9C44B}"/>
    <dgm:cxn modelId="{128A3E34-5D06-3E4A-8091-52E6456717D3}" type="presOf" srcId="{F7DC9F71-5269-3D4B-BBF3-97EFCEE40452}" destId="{0938EE19-09E4-F643-ADD0-FC70552F707A}" srcOrd="0" destOrd="1" presId="urn:microsoft.com/office/officeart/2005/8/layout/process3"/>
    <dgm:cxn modelId="{13E2F552-0E96-784E-977F-597BA2178906}" srcId="{9A9F795A-2600-1441-9227-3CB8ABE0348A}" destId="{B457AFF3-8E59-3C43-AC89-606B7394CB6B}" srcOrd="2" destOrd="0" parTransId="{4321F372-4266-6643-993F-2F857F1F312C}" sibTransId="{D1EC06E9-9891-7E46-94A0-E35280F8F7A0}"/>
    <dgm:cxn modelId="{761608D0-5688-FA45-B371-E8900C15F636}" srcId="{E4C7BAA0-EB7F-5E46-BF2F-59E593297F2D}" destId="{4CC99247-6F06-0045-8B62-0016FE8BC071}" srcOrd="1" destOrd="0" parTransId="{130418C5-15E5-AD48-96A9-BE6C94EEB0BD}" sibTransId="{67E7D2A4-4A26-1548-A5B1-442FAF2D2B0D}"/>
    <dgm:cxn modelId="{FB14F4CA-9E3A-4942-9EAC-E39EBD525479}" type="presOf" srcId="{46FE48E6-823B-6B49-ACE4-6EF8DCC725DC}" destId="{DA158928-D2F5-454F-8182-B4C1191D7C09}" srcOrd="1" destOrd="0" presId="urn:microsoft.com/office/officeart/2005/8/layout/process3"/>
    <dgm:cxn modelId="{8CAA96A6-83C2-684B-9292-50A30A41F3B0}" type="presOf" srcId="{0A18F922-463B-DE4F-B7F1-307ED212215A}" destId="{0C7D6DEB-DE49-BE43-8E61-CDFF20321D1B}" srcOrd="0" destOrd="1" presId="urn:microsoft.com/office/officeart/2005/8/layout/process3"/>
    <dgm:cxn modelId="{3B42858F-1F32-A443-877B-84458CB119FA}" type="presOf" srcId="{CD26406B-80D9-E040-AFA1-C03AD3C615A3}" destId="{3561509C-B4AA-5C49-B743-77ECF2685385}" srcOrd="0" destOrd="0" presId="urn:microsoft.com/office/officeart/2005/8/layout/process3"/>
    <dgm:cxn modelId="{8186464F-C6A7-0E44-BF1C-4AAA3FEF4C53}" type="presOf" srcId="{44817909-A2D7-D74A-B726-7E9AA5767DC4}" destId="{0938EE19-09E4-F643-ADD0-FC70552F707A}" srcOrd="0" destOrd="0"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207C9D0C-E12F-6C44-8D42-162A0C716E91}" type="presOf" srcId="{A15DF09A-8FDE-1C48-9C2B-680B7916171C}" destId="{183165A0-BC42-C043-A8E1-5BAA00291921}" srcOrd="0" destOrd="0" presId="urn:microsoft.com/office/officeart/2005/8/layout/process3"/>
    <dgm:cxn modelId="{11C1814E-4C0F-1E46-9780-9840484EB9A7}" srcId="{4CC99247-6F06-0045-8B62-0016FE8BC071}" destId="{AF680D41-7BE2-BF4B-923E-9302A5FA737D}" srcOrd="1" destOrd="0" parTransId="{6174E751-4CAB-7848-86BD-8971C7E3D1CA}" sibTransId="{73BD43B9-3858-5246-AA84-11036679B8BB}"/>
    <dgm:cxn modelId="{8E64596D-328A-0D4E-9F6C-70CC3086558A}" srcId="{541D7744-165E-1D41-B5E3-DE1E84D7E172}" destId="{CD9D7FB4-5A2F-4648-979C-68CFF587DF1B}" srcOrd="1" destOrd="0" parTransId="{6A4C7803-AB9C-4F48-BC1D-AC670EADA3F5}" sibTransId="{65F44901-2971-564B-865C-603C864DB96C}"/>
    <dgm:cxn modelId="{60BF312F-BCAE-2B4F-BD81-B3DCE1354DA1}" srcId="{9A9F795A-2600-1441-9227-3CB8ABE0348A}" destId="{B7FCE63A-ED14-9D44-B4C7-FC9242C47FD2}" srcOrd="0" destOrd="0" parTransId="{D1E50576-B835-E744-86DF-7DBA95FB4B54}" sibTransId="{E2C71620-D00A-324C-ABB0-07873498F557}"/>
    <dgm:cxn modelId="{25D0D34A-182E-F543-8C4F-8A41423544A2}" srcId="{E4C7BAA0-EB7F-5E46-BF2F-59E593297F2D}" destId="{2D4421DB-0DB2-E44A-9695-2A591A77B9B0}" srcOrd="0" destOrd="0" parTransId="{4E11347C-1B72-AA42-911B-2BA14FC39947}" sibTransId="{2BF0C940-644A-5747-9A73-182C19975990}"/>
    <dgm:cxn modelId="{6CBEB0C9-6587-A441-86D2-DC340843DE6B}" type="presOf" srcId="{3BAEC650-6B47-CE4E-A1D4-F07389F7AC9F}" destId="{D1AFA1BB-C068-8D4C-B16A-99268C93EDD8}" srcOrd="1" destOrd="0" presId="urn:microsoft.com/office/officeart/2005/8/layout/process3"/>
    <dgm:cxn modelId="{CE191FA1-B7D4-8F4A-919B-57E4C3509BC3}" srcId="{4CC99247-6F06-0045-8B62-0016FE8BC071}" destId="{69E4254F-A862-A945-BA40-E3E61E87EB08}" srcOrd="2" destOrd="0" parTransId="{3A7CC3A6-AC8F-3344-AF85-1201D8742D08}" sibTransId="{882B34A6-95F7-9246-8D58-EE190201A079}"/>
    <dgm:cxn modelId="{FB168BD8-12EC-F440-956C-B28BE68B661D}" type="presOf" srcId="{9A9F795A-2600-1441-9227-3CB8ABE0348A}" destId="{35F5B83B-0C17-5F43-A22C-64516EE7CEC9}" srcOrd="1" destOrd="0" presId="urn:microsoft.com/office/officeart/2005/8/layout/process3"/>
    <dgm:cxn modelId="{A649F490-2244-764B-AB8E-CF4A5C738039}" type="presOf" srcId="{B7FCE63A-ED14-9D44-B4C7-FC9242C47FD2}" destId="{8AEACF5B-B5C2-524C-947C-FDA6F812F675}" srcOrd="0" destOrd="0"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93A3C61E-3B06-A84B-BF89-A34ED6AC3BAE}" type="presOf" srcId="{67E7D2A4-4A26-1548-A5B1-442FAF2D2B0D}" destId="{DAC1B2F6-2D3C-9245-AD3F-5BCDE4A6A483}" srcOrd="0" destOrd="0" presId="urn:microsoft.com/office/officeart/2005/8/layout/process3"/>
    <dgm:cxn modelId="{EDBE4D7C-4D6C-9548-B729-CD465CAD5A5D}" type="presOf" srcId="{69E4254F-A862-A945-BA40-E3E61E87EB08}" destId="{0938EE19-09E4-F643-ADD0-FC70552F707A}" srcOrd="0" destOrd="3" presId="urn:microsoft.com/office/officeart/2005/8/layout/process3"/>
    <dgm:cxn modelId="{85E80F99-7F41-6245-B2B7-4EF7116E72EB}" type="presOf" srcId="{2D4421DB-0DB2-E44A-9695-2A591A77B9B0}" destId="{CFBB4CDB-430A-D344-A058-E41BCD08A183}" srcOrd="0" destOrd="0" presId="urn:microsoft.com/office/officeart/2005/8/layout/process3"/>
    <dgm:cxn modelId="{CBFF316C-71BD-0745-A543-6D20F4893A99}" srcId="{3BAEC650-6B47-CE4E-A1D4-F07389F7AC9F}" destId="{CD26406B-80D9-E040-AFA1-C03AD3C615A3}" srcOrd="0" destOrd="0" parTransId="{DBC15738-3DF0-454C-B1C2-3CE02D51BB40}" sibTransId="{C67AA5AE-0CA0-5040-8F9B-65F3C8C81037}"/>
    <dgm:cxn modelId="{05BEABA9-53A1-C74B-BA9D-29E1C99903CE}" srcId="{A15DF09A-8FDE-1C48-9C2B-680B7916171C}" destId="{1F682CA9-84CB-ED40-8FCE-707807549908}" srcOrd="0" destOrd="0" parTransId="{FE500605-9C1A-8748-B6BD-5F7574A093DB}" sibTransId="{86AAE68C-E8F0-274B-893F-9F762E08E050}"/>
    <dgm:cxn modelId="{B7178521-0772-2C4D-B94D-E1E93DC232A7}" type="presOf" srcId="{2BF0C940-644A-5747-9A73-182C19975990}" destId="{A5BF58E2-450E-B74E-B646-1C8E7835DFEE}" srcOrd="1" destOrd="0" presId="urn:microsoft.com/office/officeart/2005/8/layout/process3"/>
    <dgm:cxn modelId="{B733621C-8E29-B542-A2EF-8F55D27D5E9F}" type="presOf" srcId="{4CC99247-6F06-0045-8B62-0016FE8BC071}" destId="{0F592E9F-34C8-9747-A75A-00431A9A8527}" srcOrd="1" destOrd="0" presId="urn:microsoft.com/office/officeart/2005/8/layout/process3"/>
    <dgm:cxn modelId="{85EFE3E9-8198-6746-B202-8DA359423E4F}" type="presOf" srcId="{7F999D65-F2D4-6946-88DD-5C9135481364}" destId="{2874B571-E826-C541-BC80-74D59101CA97}" srcOrd="0" destOrd="4" presId="urn:microsoft.com/office/officeart/2005/8/layout/process3"/>
    <dgm:cxn modelId="{64539571-3EA1-194A-BF11-2DBC2EA3B579}" type="presOf" srcId="{47635119-C288-CE41-BEAC-7D0CEC2E09DF}" destId="{8AEACF5B-B5C2-524C-947C-FDA6F812F675}" srcOrd="0" destOrd="1" presId="urn:microsoft.com/office/officeart/2005/8/layout/process3"/>
    <dgm:cxn modelId="{32BD4E27-AB11-D440-96A8-2F7D61A367D6}" type="presOf" srcId="{6795AACE-BBBA-124F-80A8-F9098FFCF3B6}" destId="{20368595-CC96-794F-A66C-8D8A4EF4FEDE}" srcOrd="1" destOrd="0" presId="urn:microsoft.com/office/officeart/2005/8/layout/process3"/>
    <dgm:cxn modelId="{5A2F5B48-3F4D-C942-AAA2-A89222E103FB}" type="presOf" srcId="{A15DF09A-8FDE-1C48-9C2B-680B7916171C}" destId="{79348AC1-6892-4E4B-8CBD-A4EC41BCD68D}" srcOrd="1" destOrd="0" presId="urn:microsoft.com/office/officeart/2005/8/layout/process3"/>
    <dgm:cxn modelId="{D89CDA4C-5D4C-E646-B937-D5F11A442BEC}" type="presOf" srcId="{896ED465-09D6-1042-BCAB-30337B741872}" destId="{2874B571-E826-C541-BC80-74D59101CA97}" srcOrd="0" destOrd="1" presId="urn:microsoft.com/office/officeart/2005/8/layout/process3"/>
    <dgm:cxn modelId="{634C67BF-6AFC-7549-882C-D7FDC0525B66}" type="presOf" srcId="{9A7C7188-26BA-4E4C-A14E-9875345F212E}" destId="{A57663AA-AA7F-3245-AFF6-0BDB5D407787}" srcOrd="0" destOrd="0" presId="urn:microsoft.com/office/officeart/2005/8/layout/process3"/>
    <dgm:cxn modelId="{96CB7EFD-EBA4-AC46-9C6C-95C9A2A4F4DA}" type="presOf" srcId="{541D7744-165E-1D41-B5E3-DE1E84D7E172}" destId="{3E885B4F-9E8A-1648-B353-9BC1076873A7}" srcOrd="1" destOrd="0" presId="urn:microsoft.com/office/officeart/2005/8/layout/process3"/>
    <dgm:cxn modelId="{6A158BBC-D045-6742-8B07-4C0DE5E5D04B}" type="presOf" srcId="{DE5E9EE1-FB99-BD49-B6BB-3A0E29DC0067}" destId="{2874B571-E826-C541-BC80-74D59101CA97}" srcOrd="0" destOrd="3" presId="urn:microsoft.com/office/officeart/2005/8/layout/process3"/>
    <dgm:cxn modelId="{F55B5AA3-587B-F541-AFB4-29603B81B53B}" type="presOf" srcId="{43FBB833-FB5F-5649-B610-35820E5E7767}" destId="{3561509C-B4AA-5C49-B743-77ECF2685385}" srcOrd="0" destOrd="2"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AAD0763E-F540-634A-94D5-A421B7509091}" srcId="{E4C7BAA0-EB7F-5E46-BF2F-59E593297F2D}" destId="{3BAEC650-6B47-CE4E-A1D4-F07389F7AC9F}" srcOrd="5" destOrd="0" parTransId="{ABCD1947-E0F4-4C4C-8A9B-B09B58412660}" sibTransId="{D42FDB5E-F3CC-514F-9443-3A974F1A8EA5}"/>
    <dgm:cxn modelId="{E3DF6AC4-1681-E146-981D-01F8B7DE7C0F}" type="presOf" srcId="{46FE48E6-823B-6B49-ACE4-6EF8DCC725DC}" destId="{A4AB9C76-2BF4-504E-B846-163524AB0649}" srcOrd="0" destOrd="0" presId="urn:microsoft.com/office/officeart/2005/8/layout/process3"/>
    <dgm:cxn modelId="{DACC57C4-E2F5-584D-AD78-3E5771AF7E62}" type="presOf" srcId="{2BF0C940-644A-5747-9A73-182C19975990}" destId="{1E5FDF49-2336-684E-87E2-8F69D563BDBC}" srcOrd="0" destOrd="0" presId="urn:microsoft.com/office/officeart/2005/8/layout/process3"/>
    <dgm:cxn modelId="{D1FE1F19-9DB9-A841-92DC-6D06EEB57585}" type="presOf" srcId="{541D7744-165E-1D41-B5E3-DE1E84D7E172}" destId="{1E0D3ABE-C8E0-4B4D-B7D0-BA6B54D711F9}" srcOrd="0" destOrd="0" presId="urn:microsoft.com/office/officeart/2005/8/layout/process3"/>
    <dgm:cxn modelId="{7D9F7EB9-443B-624D-83FE-0BEC10A4914A}" type="presOf" srcId="{898B758C-C3FA-CF4C-940C-7F042F61B5D8}" destId="{2874B571-E826-C541-BC80-74D59101CA97}" srcOrd="0" destOrd="2" presId="urn:microsoft.com/office/officeart/2005/8/layout/process3"/>
    <dgm:cxn modelId="{0C9D3066-792B-1E45-B168-D37C23F514F4}" type="presOf" srcId="{9A9F795A-2600-1441-9227-3CB8ABE0348A}" destId="{F87AA0E8-3680-D742-9CFC-C8C003A27ECF}" srcOrd="0" destOrd="0" presId="urn:microsoft.com/office/officeart/2005/8/layout/process3"/>
    <dgm:cxn modelId="{737F997B-0D6F-1641-91AF-6F1105CAE0B5}" type="presOf" srcId="{702556F6-8D97-7346-A9D3-41E9FB4A2C66}" destId="{3561509C-B4AA-5C49-B743-77ECF2685385}" srcOrd="0" destOrd="1" presId="urn:microsoft.com/office/officeart/2005/8/layout/process3"/>
    <dgm:cxn modelId="{99009B29-7B47-704D-8CD5-F8D8F5ECDB74}" type="presOf" srcId="{46B030A3-F9B2-A840-83B2-DBDA963E0DCE}" destId="{0C7D6DEB-DE49-BE43-8E61-CDFF20321D1B}" srcOrd="0" destOrd="2"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7E293948-F6D8-434A-9025-AFAFC333FE80}" srcId="{3BAEC650-6B47-CE4E-A1D4-F07389F7AC9F}" destId="{43FBB833-FB5F-5649-B610-35820E5E7767}" srcOrd="2" destOrd="0" parTransId="{A591329D-C3C4-2A4A-A8FB-4BA305287A7D}" sibTransId="{40040595-98FA-CA4B-8722-B0DB563A6690}"/>
    <dgm:cxn modelId="{0FEBE72C-917C-CE40-9F2C-D599C237D3EE}" type="presOf" srcId="{2D4421DB-0DB2-E44A-9695-2A591A77B9B0}" destId="{165D7D5A-113E-6249-AA8B-D7B3394C5D56}" srcOrd="1" destOrd="0" presId="urn:microsoft.com/office/officeart/2005/8/layout/process3"/>
    <dgm:cxn modelId="{ABC97B86-422D-6A4F-A62B-C5CE510E7749}" srcId="{1F682CA9-84CB-ED40-8FCE-707807549908}" destId="{DE5E9EE1-FB99-BD49-B6BB-3A0E29DC0067}" srcOrd="2" destOrd="0" parTransId="{F268412E-A829-6047-94ED-3A478E549DDA}" sibTransId="{B00DC8D6-5694-EE4D-9241-7820C33AFB1C}"/>
    <dgm:cxn modelId="{47527C80-1AF3-4B4D-8C21-57AE8CED82FA}" type="presOf" srcId="{AF680D41-7BE2-BF4B-923E-9302A5FA737D}" destId="{0938EE19-09E4-F643-ADD0-FC70552F707A}" srcOrd="0" destOrd="2" presId="urn:microsoft.com/office/officeart/2005/8/layout/process3"/>
    <dgm:cxn modelId="{449D5AFE-5F3C-1745-BD60-7B4832B2972C}" type="presOf" srcId="{E4C7BAA0-EB7F-5E46-BF2F-59E593297F2D}" destId="{D5612E12-0FD2-3A45-8617-9171454A15DA}" srcOrd="0" destOrd="0"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ADAE9543-92FB-3A43-9BCF-7497780D03EC}" type="presOf" srcId="{9A7C7188-26BA-4E4C-A14E-9875345F212E}" destId="{9E884EA9-1D69-0847-8D52-A32F4F4E15CA}" srcOrd="1" destOrd="0" presId="urn:microsoft.com/office/officeart/2005/8/layout/process3"/>
    <dgm:cxn modelId="{B8484F20-BBAF-5F45-9DCC-725F42451408}" srcId="{E4C7BAA0-EB7F-5E46-BF2F-59E593297F2D}" destId="{541D7744-165E-1D41-B5E3-DE1E84D7E172}" srcOrd="3" destOrd="0" parTransId="{F56B0A83-6A47-3941-9EAB-7A2E474E341A}" sibTransId="{9A7C7188-26BA-4E4C-A14E-9875345F212E}"/>
    <dgm:cxn modelId="{C83A4B28-394D-0743-99E9-BB20586656CE}" type="presParOf" srcId="{D5612E12-0FD2-3A45-8617-9171454A15DA}" destId="{FE0F33B1-3563-4042-8D4C-B7DE04D30636}" srcOrd="0" destOrd="0" presId="urn:microsoft.com/office/officeart/2005/8/layout/process3"/>
    <dgm:cxn modelId="{852AE0AE-173B-674E-B39C-C2733D1C9D10}" type="presParOf" srcId="{FE0F33B1-3563-4042-8D4C-B7DE04D30636}" destId="{CFBB4CDB-430A-D344-A058-E41BCD08A183}" srcOrd="0" destOrd="0" presId="urn:microsoft.com/office/officeart/2005/8/layout/process3"/>
    <dgm:cxn modelId="{E9D39C69-E5FD-8B4F-A5F2-018FD843E4BB}" type="presParOf" srcId="{FE0F33B1-3563-4042-8D4C-B7DE04D30636}" destId="{165D7D5A-113E-6249-AA8B-D7B3394C5D56}" srcOrd="1" destOrd="0" presId="urn:microsoft.com/office/officeart/2005/8/layout/process3"/>
    <dgm:cxn modelId="{C3EC4237-1F9A-4A41-B148-8BF7C3C2535F}" type="presParOf" srcId="{FE0F33B1-3563-4042-8D4C-B7DE04D30636}" destId="{0C7D6DEB-DE49-BE43-8E61-CDFF20321D1B}" srcOrd="2" destOrd="0" presId="urn:microsoft.com/office/officeart/2005/8/layout/process3"/>
    <dgm:cxn modelId="{5307E5CE-E927-DE43-87DF-22720AF22DF2}" type="presParOf" srcId="{D5612E12-0FD2-3A45-8617-9171454A15DA}" destId="{1E5FDF49-2336-684E-87E2-8F69D563BDBC}" srcOrd="1" destOrd="0" presId="urn:microsoft.com/office/officeart/2005/8/layout/process3"/>
    <dgm:cxn modelId="{5D0F4E3D-3B2E-A840-95A7-5D391C5B1DBF}" type="presParOf" srcId="{1E5FDF49-2336-684E-87E2-8F69D563BDBC}" destId="{A5BF58E2-450E-B74E-B646-1C8E7835DFEE}" srcOrd="0" destOrd="0" presId="urn:microsoft.com/office/officeart/2005/8/layout/process3"/>
    <dgm:cxn modelId="{ED8B47B3-D579-7047-B5F2-A79AFAF78088}" type="presParOf" srcId="{D5612E12-0FD2-3A45-8617-9171454A15DA}" destId="{BF857E6D-7872-1847-8FBD-9A4468916F6B}" srcOrd="2" destOrd="0" presId="urn:microsoft.com/office/officeart/2005/8/layout/process3"/>
    <dgm:cxn modelId="{0759ACB3-2278-2148-B7AB-8584C287D460}" type="presParOf" srcId="{BF857E6D-7872-1847-8FBD-9A4468916F6B}" destId="{F367FBA4-D57A-F04E-A1F7-09E1BF21226C}" srcOrd="0" destOrd="0" presId="urn:microsoft.com/office/officeart/2005/8/layout/process3"/>
    <dgm:cxn modelId="{11D4E826-8AD8-BD4E-801A-E7282A625547}" type="presParOf" srcId="{BF857E6D-7872-1847-8FBD-9A4468916F6B}" destId="{0F592E9F-34C8-9747-A75A-00431A9A8527}" srcOrd="1" destOrd="0" presId="urn:microsoft.com/office/officeart/2005/8/layout/process3"/>
    <dgm:cxn modelId="{732B1EA0-3705-ED45-B7CF-47D76B00FEA1}" type="presParOf" srcId="{BF857E6D-7872-1847-8FBD-9A4468916F6B}" destId="{0938EE19-09E4-F643-ADD0-FC70552F707A}" srcOrd="2" destOrd="0" presId="urn:microsoft.com/office/officeart/2005/8/layout/process3"/>
    <dgm:cxn modelId="{E89148B1-B070-CA47-9C36-056A55A600AC}" type="presParOf" srcId="{D5612E12-0FD2-3A45-8617-9171454A15DA}" destId="{DAC1B2F6-2D3C-9245-AD3F-5BCDE4A6A483}" srcOrd="3" destOrd="0" presId="urn:microsoft.com/office/officeart/2005/8/layout/process3"/>
    <dgm:cxn modelId="{D1FAB0A2-4036-5940-97B4-85A96D3096DD}" type="presParOf" srcId="{DAC1B2F6-2D3C-9245-AD3F-5BCDE4A6A483}" destId="{595E1862-FC23-634F-B8D3-A3AA22091424}" srcOrd="0" destOrd="0" presId="urn:microsoft.com/office/officeart/2005/8/layout/process3"/>
    <dgm:cxn modelId="{8258936F-DD84-5542-9C66-72EB966FDC69}" type="presParOf" srcId="{D5612E12-0FD2-3A45-8617-9171454A15DA}" destId="{A0B48DB2-3864-E34A-A11E-5DD00A79EF0A}" srcOrd="4" destOrd="0" presId="urn:microsoft.com/office/officeart/2005/8/layout/process3"/>
    <dgm:cxn modelId="{F866C919-5135-3442-A1B1-EC7C64409D4D}" type="presParOf" srcId="{A0B48DB2-3864-E34A-A11E-5DD00A79EF0A}" destId="{183165A0-BC42-C043-A8E1-5BAA00291921}" srcOrd="0" destOrd="0" presId="urn:microsoft.com/office/officeart/2005/8/layout/process3"/>
    <dgm:cxn modelId="{B2FF68AF-39BB-0841-89E1-21B76F62E04C}" type="presParOf" srcId="{A0B48DB2-3864-E34A-A11E-5DD00A79EF0A}" destId="{79348AC1-6892-4E4B-8CBD-A4EC41BCD68D}" srcOrd="1" destOrd="0" presId="urn:microsoft.com/office/officeart/2005/8/layout/process3"/>
    <dgm:cxn modelId="{25EB2A85-6840-5F43-8352-63641B46C31C}" type="presParOf" srcId="{A0B48DB2-3864-E34A-A11E-5DD00A79EF0A}" destId="{2874B571-E826-C541-BC80-74D59101CA97}" srcOrd="2" destOrd="0" presId="urn:microsoft.com/office/officeart/2005/8/layout/process3"/>
    <dgm:cxn modelId="{65FA8AFD-5A0F-9748-9A58-25246F2320D6}" type="presParOf" srcId="{D5612E12-0FD2-3A45-8617-9171454A15DA}" destId="{BCBB4FEB-18D5-6C4E-B23D-D9166FE176C5}" srcOrd="5" destOrd="0" presId="urn:microsoft.com/office/officeart/2005/8/layout/process3"/>
    <dgm:cxn modelId="{88A03403-A550-C147-B650-7474089054E8}" type="presParOf" srcId="{BCBB4FEB-18D5-6C4E-B23D-D9166FE176C5}" destId="{20368595-CC96-794F-A66C-8D8A4EF4FEDE}" srcOrd="0" destOrd="0" presId="urn:microsoft.com/office/officeart/2005/8/layout/process3"/>
    <dgm:cxn modelId="{4A633413-FF19-554C-AB17-86E075ED7F29}" type="presParOf" srcId="{D5612E12-0FD2-3A45-8617-9171454A15DA}" destId="{BE373EFA-01C1-514F-9E1E-AC94411841E9}" srcOrd="6" destOrd="0" presId="urn:microsoft.com/office/officeart/2005/8/layout/process3"/>
    <dgm:cxn modelId="{C6F96E50-E426-C847-8518-79B4B6A20BD6}" type="presParOf" srcId="{BE373EFA-01C1-514F-9E1E-AC94411841E9}" destId="{1E0D3ABE-C8E0-4B4D-B7D0-BA6B54D711F9}" srcOrd="0" destOrd="0" presId="urn:microsoft.com/office/officeart/2005/8/layout/process3"/>
    <dgm:cxn modelId="{7D885FC4-6BAD-E64D-ADAB-39C69388D28A}" type="presParOf" srcId="{BE373EFA-01C1-514F-9E1E-AC94411841E9}" destId="{3E885B4F-9E8A-1648-B353-9BC1076873A7}" srcOrd="1" destOrd="0" presId="urn:microsoft.com/office/officeart/2005/8/layout/process3"/>
    <dgm:cxn modelId="{7CF4CC4A-5C01-9E45-9272-C9A90C232F46}" type="presParOf" srcId="{BE373EFA-01C1-514F-9E1E-AC94411841E9}" destId="{9F14B316-707A-654C-9BA5-0AD01B5CED01}" srcOrd="2" destOrd="0" presId="urn:microsoft.com/office/officeart/2005/8/layout/process3"/>
    <dgm:cxn modelId="{5B8D8F8B-ADD4-3346-9094-E8FBE67250AA}" type="presParOf" srcId="{D5612E12-0FD2-3A45-8617-9171454A15DA}" destId="{A57663AA-AA7F-3245-AFF6-0BDB5D407787}" srcOrd="7" destOrd="0" presId="urn:microsoft.com/office/officeart/2005/8/layout/process3"/>
    <dgm:cxn modelId="{F7FB8413-4172-0840-8073-EC51826CB3D9}" type="presParOf" srcId="{A57663AA-AA7F-3245-AFF6-0BDB5D407787}" destId="{9E884EA9-1D69-0847-8D52-A32F4F4E15CA}" srcOrd="0" destOrd="0" presId="urn:microsoft.com/office/officeart/2005/8/layout/process3"/>
    <dgm:cxn modelId="{B2752100-954D-4344-BA9E-DC8B2D3A0520}" type="presParOf" srcId="{D5612E12-0FD2-3A45-8617-9171454A15DA}" destId="{01D85C02-B573-FF48-8A14-A78DD377F45E}" srcOrd="8" destOrd="0" presId="urn:microsoft.com/office/officeart/2005/8/layout/process3"/>
    <dgm:cxn modelId="{3FCFC284-EA26-E04F-B8B2-FC4259805323}" type="presParOf" srcId="{01D85C02-B573-FF48-8A14-A78DD377F45E}" destId="{F87AA0E8-3680-D742-9CFC-C8C003A27ECF}" srcOrd="0" destOrd="0" presId="urn:microsoft.com/office/officeart/2005/8/layout/process3"/>
    <dgm:cxn modelId="{A48F8352-7965-BC4F-86BF-46500F5CA2AD}" type="presParOf" srcId="{01D85C02-B573-FF48-8A14-A78DD377F45E}" destId="{35F5B83B-0C17-5F43-A22C-64516EE7CEC9}" srcOrd="1" destOrd="0" presId="urn:microsoft.com/office/officeart/2005/8/layout/process3"/>
    <dgm:cxn modelId="{8E285416-1596-AD47-A2F0-4F1539AED31B}" type="presParOf" srcId="{01D85C02-B573-FF48-8A14-A78DD377F45E}" destId="{8AEACF5B-B5C2-524C-947C-FDA6F812F675}" srcOrd="2" destOrd="0" presId="urn:microsoft.com/office/officeart/2005/8/layout/process3"/>
    <dgm:cxn modelId="{631A3C4D-6C5A-B247-86CD-19EF23D6840F}" type="presParOf" srcId="{D5612E12-0FD2-3A45-8617-9171454A15DA}" destId="{A4AB9C76-2BF4-504E-B846-163524AB0649}" srcOrd="9" destOrd="0" presId="urn:microsoft.com/office/officeart/2005/8/layout/process3"/>
    <dgm:cxn modelId="{758D08A7-637C-E042-AD0A-8904FD6566F3}" type="presParOf" srcId="{A4AB9C76-2BF4-504E-B846-163524AB0649}" destId="{DA158928-D2F5-454F-8182-B4C1191D7C09}" srcOrd="0" destOrd="0" presId="urn:microsoft.com/office/officeart/2005/8/layout/process3"/>
    <dgm:cxn modelId="{EB5394AA-E6CF-754A-BAD2-7E8D5B00D868}" type="presParOf" srcId="{D5612E12-0FD2-3A45-8617-9171454A15DA}" destId="{733F27E4-047A-2647-A811-848020CA75E1}" srcOrd="10" destOrd="0" presId="urn:microsoft.com/office/officeart/2005/8/layout/process3"/>
    <dgm:cxn modelId="{7AD6BC11-0186-A041-8995-BFC3E234FC69}" type="presParOf" srcId="{733F27E4-047A-2647-A811-848020CA75E1}" destId="{802B1F88-7055-8147-9C6D-51D16A894E86}" srcOrd="0" destOrd="0" presId="urn:microsoft.com/office/officeart/2005/8/layout/process3"/>
    <dgm:cxn modelId="{D7F8BB1D-A40E-6646-9F5C-F3E57FCB0EF8}" type="presParOf" srcId="{733F27E4-047A-2647-A811-848020CA75E1}" destId="{D1AFA1BB-C068-8D4C-B16A-99268C93EDD8}" srcOrd="1" destOrd="0" presId="urn:microsoft.com/office/officeart/2005/8/layout/process3"/>
    <dgm:cxn modelId="{F232CDAC-EA3F-0045-8A39-895BBA999D0B}"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0" dirty="0" smtClean="0">
              <a:solidFill>
                <a:schemeClr val="tx1"/>
              </a:solidFill>
            </a:rPr>
            <a:t>Use Cases</a:t>
          </a:r>
          <a:endParaRPr lang="en-US" sz="1000" b="0" dirty="0">
            <a:solidFill>
              <a:schemeClr val="tx1"/>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solidFill>
                <a:srgbClr val="FF0000"/>
              </a:solidFill>
            </a:rPr>
            <a:t>Class Diagrams</a:t>
          </a:r>
          <a:endParaRPr lang="en-US" sz="1000" dirty="0">
            <a:solidFill>
              <a:srgbClr val="FF0000"/>
            </a:solidFill>
          </a:endParaRPr>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b="0" dirty="0" smtClean="0">
              <a:solidFill>
                <a:schemeClr val="tx1"/>
              </a:solidFill>
            </a:rPr>
            <a:t>Activity Diagrams</a:t>
          </a:r>
          <a:endParaRPr lang="en-US" sz="1000" b="0" dirty="0">
            <a:solidFill>
              <a:schemeClr val="tx1"/>
            </a:solidFill>
          </a:endParaRPr>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b="0" dirty="0" smtClean="0">
              <a:solidFill>
                <a:schemeClr val="tx1"/>
              </a:solidFill>
            </a:rPr>
            <a:t>Sequence Diagrams</a:t>
          </a:r>
          <a:endParaRPr lang="en-US" sz="1000" b="0" dirty="0">
            <a:solidFill>
              <a:schemeClr val="tx1"/>
            </a:solidFill>
          </a:endParaRPr>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7B3024E1-F1F4-D947-B518-0BEFF804B011}">
      <dgm:prSet phldrT="[Text]" custT="1"/>
      <dgm:spPr/>
      <dgm:t>
        <a:bodyPr/>
        <a:lstStyle/>
        <a:p>
          <a:r>
            <a:rPr lang="en-US" sz="1000" dirty="0" smtClean="0"/>
            <a:t>SSM</a:t>
          </a:r>
          <a:endParaRPr lang="en-US" sz="1000" dirty="0"/>
        </a:p>
      </dgm:t>
    </dgm:pt>
    <dgm:pt modelId="{C02EF273-9760-B644-A2FB-A745ABDEC0A3}" type="parTrans" cxnId="{9553B521-53CC-4C41-887B-3F8C9549FCE0}">
      <dgm:prSet/>
      <dgm:spPr/>
      <dgm:t>
        <a:bodyPr/>
        <a:lstStyle/>
        <a:p>
          <a:endParaRPr lang="en-US"/>
        </a:p>
      </dgm:t>
    </dgm:pt>
    <dgm:pt modelId="{3399E1C3-29B9-6F46-8EC3-1E48E62F5FF9}" type="sibTrans" cxnId="{9553B521-53CC-4C41-887B-3F8C9549FCE0}">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6EE70A98-5BAA-6D42-B68C-0D74C7621021}" type="presOf" srcId="{F7DC9F71-5269-3D4B-BBF3-97EFCEE40452}" destId="{0938EE19-09E4-F643-ADD0-FC70552F707A}" srcOrd="0" destOrd="1" presId="urn:microsoft.com/office/officeart/2005/8/layout/process3"/>
    <dgm:cxn modelId="{A351AC65-8281-5742-9E14-ECF47FF40607}" type="presOf" srcId="{A15DF09A-8FDE-1C48-9C2B-680B7916171C}" destId="{79348AC1-6892-4E4B-8CBD-A4EC41BCD68D}" srcOrd="1" destOrd="0"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48040797-9F47-F644-B4B9-31AD157E3510}" type="presOf" srcId="{6795AACE-BBBA-124F-80A8-F9098FFCF3B6}" destId="{BCBB4FEB-18D5-6C4E-B23D-D9166FE176C5}" srcOrd="0" destOrd="0" presId="urn:microsoft.com/office/officeart/2005/8/layout/process3"/>
    <dgm:cxn modelId="{451C3E5D-3695-3341-8385-4E695ED3617E}" srcId="{4CC99247-6F06-0045-8B62-0016FE8BC071}" destId="{44817909-A2D7-D74A-B726-7E9AA5767DC4}" srcOrd="0" destOrd="0" parTransId="{5ACF6AEC-AD27-C74C-834D-18169838BD84}" sibTransId="{716C2B3F-3F86-3345-88AE-F63A14725519}"/>
    <dgm:cxn modelId="{9A275BAB-EACC-E148-837A-AA4B5CD714F6}" srcId="{541D7744-165E-1D41-B5E3-DE1E84D7E172}" destId="{9E31AA6C-0541-9F4B-A907-C88B3061641F}" srcOrd="0" destOrd="0" parTransId="{8991635B-9BFA-2E43-AC9F-733A0DC5BFAD}" sibTransId="{3AB5602D-B5EE-CA41-832B-81D2342E609F}"/>
    <dgm:cxn modelId="{7E3738B7-658E-E347-9B56-2021EA8D7F40}" type="presOf" srcId="{9A9F795A-2600-1441-9227-3CB8ABE0348A}" destId="{F87AA0E8-3680-D742-9CFC-C8C003A27ECF}" srcOrd="0" destOrd="0" presId="urn:microsoft.com/office/officeart/2005/8/layout/process3"/>
    <dgm:cxn modelId="{4B5FC7B1-E98D-0349-B6C4-785D1024C725}" type="presOf" srcId="{7B3024E1-F1F4-D947-B518-0BEFF804B011}" destId="{0C7D6DEB-DE49-BE43-8E61-CDFF20321D1B}" srcOrd="0" destOrd="3" presId="urn:microsoft.com/office/officeart/2005/8/layout/process3"/>
    <dgm:cxn modelId="{BEF847B9-B2B9-2240-A2ED-FAC26D3AF962}" type="presOf" srcId="{4CC99247-6F06-0045-8B62-0016FE8BC071}" destId="{0F592E9F-34C8-9747-A75A-00431A9A8527}" srcOrd="1" destOrd="0" presId="urn:microsoft.com/office/officeart/2005/8/layout/process3"/>
    <dgm:cxn modelId="{3264CC3D-4426-6F4A-A92B-FF7D4BA29FE4}" type="presOf" srcId="{67E7D2A4-4A26-1548-A5B1-442FAF2D2B0D}" destId="{595E1862-FC23-634F-B8D3-A3AA22091424}" srcOrd="1" destOrd="0" presId="urn:microsoft.com/office/officeart/2005/8/layout/process3"/>
    <dgm:cxn modelId="{C7DD6C3A-1218-AC43-B77E-86C60BF08E72}" type="presOf" srcId="{2D4421DB-0DB2-E44A-9695-2A591A77B9B0}" destId="{CFBB4CDB-430A-D344-A058-E41BCD08A183}" srcOrd="0" destOrd="0" presId="urn:microsoft.com/office/officeart/2005/8/layout/process3"/>
    <dgm:cxn modelId="{606EE757-91C2-194E-A0AB-E78BEE7550A7}" type="presOf" srcId="{9E31AA6C-0541-9F4B-A907-C88B3061641F}" destId="{9F14B316-707A-654C-9BA5-0AD01B5CED01}" srcOrd="0" destOrd="0" presId="urn:microsoft.com/office/officeart/2005/8/layout/process3"/>
    <dgm:cxn modelId="{ABF0521A-717D-D54A-B88A-D769904BF55D}" type="presOf" srcId="{43FBB833-FB5F-5649-B610-35820E5E7767}" destId="{3561509C-B4AA-5C49-B743-77ECF2685385}" srcOrd="0" destOrd="2" presId="urn:microsoft.com/office/officeart/2005/8/layout/process3"/>
    <dgm:cxn modelId="{82BF6560-41F3-7F4E-9725-E32EA41B6EC2}" type="presOf" srcId="{702556F6-8D97-7346-A9D3-41E9FB4A2C66}" destId="{3561509C-B4AA-5C49-B743-77ECF2685385}" srcOrd="0" destOrd="1" presId="urn:microsoft.com/office/officeart/2005/8/layout/process3"/>
    <dgm:cxn modelId="{61516175-D275-034A-A95D-E90F96298284}" type="presOf" srcId="{B7FCE63A-ED14-9D44-B4C7-FC9242C47FD2}" destId="{8AEACF5B-B5C2-524C-947C-FDA6F812F675}" srcOrd="0" destOrd="0" presId="urn:microsoft.com/office/officeart/2005/8/layout/process3"/>
    <dgm:cxn modelId="{13E78071-52BB-8F45-A4E7-CB1F16874C11}" srcId="{1F682CA9-84CB-ED40-8FCE-707807549908}" destId="{896ED465-09D6-1042-BCAB-30337B741872}" srcOrd="0" destOrd="0" parTransId="{AF83797E-25F8-5340-BC0F-FA8549CFCD3C}" sibTransId="{A280F9CC-B3AC-294B-8DAD-53F25AEC7E3A}"/>
    <dgm:cxn modelId="{9831B07B-DE50-B243-A149-62F53D7A9074}" srcId="{3BAEC650-6B47-CE4E-A1D4-F07389F7AC9F}" destId="{702556F6-8D97-7346-A9D3-41E9FB4A2C66}" srcOrd="1" destOrd="0" parTransId="{A0791AFC-19B4-BB48-A8DA-B6037D6E7E23}" sibTransId="{4F8FA5A7-1893-9844-9F97-3C77F11FEC24}"/>
    <dgm:cxn modelId="{DDF4BBF6-317D-F347-A686-8387168359C6}" type="presOf" srcId="{CD9D7FB4-5A2F-4648-979C-68CFF587DF1B}" destId="{9F14B316-707A-654C-9BA5-0AD01B5CED01}" srcOrd="0" destOrd="1" presId="urn:microsoft.com/office/officeart/2005/8/layout/process3"/>
    <dgm:cxn modelId="{D2303ABB-11B9-634C-9153-8E4D3F60785A}" type="presOf" srcId="{3BAEC650-6B47-CE4E-A1D4-F07389F7AC9F}" destId="{802B1F88-7055-8147-9C6D-51D16A894E86}" srcOrd="0" destOrd="0" presId="urn:microsoft.com/office/officeart/2005/8/layout/process3"/>
    <dgm:cxn modelId="{CC79F0A1-3241-E746-B5FC-5ECDE4D4F396}" srcId="{44817909-A2D7-D74A-B726-7E9AA5767DC4}" destId="{F7DC9F71-5269-3D4B-BBF3-97EFCEE40452}" srcOrd="0" destOrd="0" parTransId="{7C22D4CE-BE44-D742-B240-496271BBE29D}" sibTransId="{EC2C2404-679F-D94B-A3A8-1B0D9820CB85}"/>
    <dgm:cxn modelId="{F4843953-ADC4-8241-8642-56D1228B3F70}" type="presOf" srcId="{A15DF09A-8FDE-1C48-9C2B-680B7916171C}" destId="{183165A0-BC42-C043-A8E1-5BAA00291921}" srcOrd="0" destOrd="0" presId="urn:microsoft.com/office/officeart/2005/8/layout/process3"/>
    <dgm:cxn modelId="{0A126912-F034-D04F-B766-31E843ACCDA7}" srcId="{E4C7BAA0-EB7F-5E46-BF2F-59E593297F2D}" destId="{A15DF09A-8FDE-1C48-9C2B-680B7916171C}" srcOrd="2" destOrd="0" parTransId="{485D0819-317F-A849-B46F-3B37BB0609C4}" sibTransId="{6795AACE-BBBA-124F-80A8-F9098FFCF3B6}"/>
    <dgm:cxn modelId="{FD537F03-44FF-5044-877E-48A1356C1FAB}" type="presOf" srcId="{541D7744-165E-1D41-B5E3-DE1E84D7E172}" destId="{3E885B4F-9E8A-1648-B353-9BC1076873A7}" srcOrd="1" destOrd="0" presId="urn:microsoft.com/office/officeart/2005/8/layout/process3"/>
    <dgm:cxn modelId="{08C93ED2-CB3B-D54C-9541-E03F71B93BFF}" type="presOf" srcId="{DE5E9EE1-FB99-BD49-B6BB-3A0E29DC0067}" destId="{2874B571-E826-C541-BC80-74D59101CA97}" srcOrd="0" destOrd="3" presId="urn:microsoft.com/office/officeart/2005/8/layout/process3"/>
    <dgm:cxn modelId="{5AAD77A7-120F-EA44-8926-A0FD5573BAFA}" srcId="{9A9F795A-2600-1441-9227-3CB8ABE0348A}" destId="{47635119-C288-CE41-BEAC-7D0CEC2E09DF}" srcOrd="1" destOrd="0" parTransId="{D5669935-9611-F044-9161-A4E736C0578A}" sibTransId="{4E7623AB-4FEF-ED4B-87D4-903CDBD9C44B}"/>
    <dgm:cxn modelId="{F466FBA4-A9AC-D340-AAE6-A8534C78F2B9}" srcId="{2D4421DB-0DB2-E44A-9695-2A591A77B9B0}" destId="{ABC28C82-25ED-7D41-A488-AACA856B19B3}" srcOrd="0" destOrd="0" parTransId="{2B4B0B0E-7161-454B-80BA-8494F8F37F2C}" sibTransId="{D4ADABE4-A9E6-D94A-8614-D6D0C79935D1}"/>
    <dgm:cxn modelId="{13E2F552-0E96-784E-977F-597BA2178906}" srcId="{9A9F795A-2600-1441-9227-3CB8ABE0348A}" destId="{B457AFF3-8E59-3C43-AC89-606B7394CB6B}" srcOrd="2" destOrd="0" parTransId="{4321F372-4266-6643-993F-2F857F1F312C}" sibTransId="{D1EC06E9-9891-7E46-94A0-E35280F8F7A0}"/>
    <dgm:cxn modelId="{0EA030CE-FF9D-C74C-87F3-40E965F9C58E}" type="presOf" srcId="{896ED465-09D6-1042-BCAB-30337B741872}" destId="{2874B571-E826-C541-BC80-74D59101CA97}" srcOrd="0" destOrd="1" presId="urn:microsoft.com/office/officeart/2005/8/layout/process3"/>
    <dgm:cxn modelId="{761608D0-5688-FA45-B371-E8900C15F636}" srcId="{E4C7BAA0-EB7F-5E46-BF2F-59E593297F2D}" destId="{4CC99247-6F06-0045-8B62-0016FE8BC071}" srcOrd="1" destOrd="0" parTransId="{130418C5-15E5-AD48-96A9-BE6C94EEB0BD}" sibTransId="{67E7D2A4-4A26-1548-A5B1-442FAF2D2B0D}"/>
    <dgm:cxn modelId="{066BDC5E-6D20-0941-B8BF-842F4395DBEE}" type="presOf" srcId="{44817909-A2D7-D74A-B726-7E9AA5767DC4}" destId="{0938EE19-09E4-F643-ADD0-FC70552F707A}" srcOrd="0" destOrd="0" presId="urn:microsoft.com/office/officeart/2005/8/layout/process3"/>
    <dgm:cxn modelId="{EB6B8854-F3A9-5340-9127-178D69BD3F8C}" type="presOf" srcId="{67E7D2A4-4A26-1548-A5B1-442FAF2D2B0D}" destId="{DAC1B2F6-2D3C-9245-AD3F-5BCDE4A6A483}" srcOrd="0" destOrd="0"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32258B6B-4C46-8F47-9183-546EF0E2006B}" type="presOf" srcId="{AF680D41-7BE2-BF4B-923E-9302A5FA737D}" destId="{0938EE19-09E4-F643-ADD0-FC70552F707A}" srcOrd="0" destOrd="2" presId="urn:microsoft.com/office/officeart/2005/8/layout/process3"/>
    <dgm:cxn modelId="{9553B521-53CC-4C41-887B-3F8C9549FCE0}" srcId="{2D4421DB-0DB2-E44A-9695-2A591A77B9B0}" destId="{7B3024E1-F1F4-D947-B518-0BEFF804B011}" srcOrd="3" destOrd="0" parTransId="{C02EF273-9760-B644-A2FB-A745ABDEC0A3}" sibTransId="{3399E1C3-29B9-6F46-8EC3-1E48E62F5FF9}"/>
    <dgm:cxn modelId="{11C1814E-4C0F-1E46-9780-9840484EB9A7}" srcId="{4CC99247-6F06-0045-8B62-0016FE8BC071}" destId="{AF680D41-7BE2-BF4B-923E-9302A5FA737D}" srcOrd="1" destOrd="0" parTransId="{6174E751-4CAB-7848-86BD-8971C7E3D1CA}" sibTransId="{73BD43B9-3858-5246-AA84-11036679B8BB}"/>
    <dgm:cxn modelId="{8E64596D-328A-0D4E-9F6C-70CC3086558A}" srcId="{541D7744-165E-1D41-B5E3-DE1E84D7E172}" destId="{CD9D7FB4-5A2F-4648-979C-68CFF587DF1B}" srcOrd="1" destOrd="0" parTransId="{6A4C7803-AB9C-4F48-BC1D-AC670EADA3F5}" sibTransId="{65F44901-2971-564B-865C-603C864DB96C}"/>
    <dgm:cxn modelId="{25D0D34A-182E-F543-8C4F-8A41423544A2}" srcId="{E4C7BAA0-EB7F-5E46-BF2F-59E593297F2D}" destId="{2D4421DB-0DB2-E44A-9695-2A591A77B9B0}" srcOrd="0" destOrd="0" parTransId="{4E11347C-1B72-AA42-911B-2BA14FC39947}" sibTransId="{2BF0C940-644A-5747-9A73-182C19975990}"/>
    <dgm:cxn modelId="{60BF312F-BCAE-2B4F-BD81-B3DCE1354DA1}" srcId="{9A9F795A-2600-1441-9227-3CB8ABE0348A}" destId="{B7FCE63A-ED14-9D44-B4C7-FC9242C47FD2}" srcOrd="0" destOrd="0" parTransId="{D1E50576-B835-E744-86DF-7DBA95FB4B54}" sibTransId="{E2C71620-D00A-324C-ABB0-07873498F557}"/>
    <dgm:cxn modelId="{CE191FA1-B7D4-8F4A-919B-57E4C3509BC3}" srcId="{4CC99247-6F06-0045-8B62-0016FE8BC071}" destId="{69E4254F-A862-A945-BA40-E3E61E87EB08}" srcOrd="2" destOrd="0" parTransId="{3A7CC3A6-AC8F-3344-AF85-1201D8742D08}" sibTransId="{882B34A6-95F7-9246-8D58-EE190201A079}"/>
    <dgm:cxn modelId="{F3EAE775-149F-1D48-B8E7-FD7FABA94263}" type="presOf" srcId="{2BF0C940-644A-5747-9A73-182C19975990}" destId="{A5BF58E2-450E-B74E-B646-1C8E7835DFEE}" srcOrd="1" destOrd="0" presId="urn:microsoft.com/office/officeart/2005/8/layout/process3"/>
    <dgm:cxn modelId="{744D35BE-D681-D14D-9F9D-6135AB9F04F4}" type="presOf" srcId="{898B758C-C3FA-CF4C-940C-7F042F61B5D8}" destId="{2874B571-E826-C541-BC80-74D59101CA97}" srcOrd="0" destOrd="2" presId="urn:microsoft.com/office/officeart/2005/8/layout/process3"/>
    <dgm:cxn modelId="{CCD908C7-7235-BE44-9B7C-07661206E455}" type="presOf" srcId="{9A7C7188-26BA-4E4C-A14E-9875345F212E}" destId="{9E884EA9-1D69-0847-8D52-A32F4F4E15CA}" srcOrd="1" destOrd="0" presId="urn:microsoft.com/office/officeart/2005/8/layout/process3"/>
    <dgm:cxn modelId="{C930DB01-F7D0-2F4E-B3A9-214B19013F31}" type="presOf" srcId="{B457AFF3-8E59-3C43-AC89-606B7394CB6B}" destId="{8AEACF5B-B5C2-524C-947C-FDA6F812F675}" srcOrd="0" destOrd="2" presId="urn:microsoft.com/office/officeart/2005/8/layout/process3"/>
    <dgm:cxn modelId="{73985C53-E874-3345-8F3B-187A4D5000EE}" type="presOf" srcId="{4CC99247-6F06-0045-8B62-0016FE8BC071}" destId="{F367FBA4-D57A-F04E-A1F7-09E1BF21226C}" srcOrd="0" destOrd="0" presId="urn:microsoft.com/office/officeart/2005/8/layout/process3"/>
    <dgm:cxn modelId="{EA5B1944-8486-BF42-9522-91A286ADA489}" type="presOf" srcId="{9A9F795A-2600-1441-9227-3CB8ABE0348A}" destId="{35F5B83B-0C17-5F43-A22C-64516EE7CEC9}" srcOrd="1" destOrd="0"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CBFF316C-71BD-0745-A543-6D20F4893A99}" srcId="{3BAEC650-6B47-CE4E-A1D4-F07389F7AC9F}" destId="{CD26406B-80D9-E040-AFA1-C03AD3C615A3}" srcOrd="0" destOrd="0" parTransId="{DBC15738-3DF0-454C-B1C2-3CE02D51BB40}" sibTransId="{C67AA5AE-0CA0-5040-8F9B-65F3C8C81037}"/>
    <dgm:cxn modelId="{05BEABA9-53A1-C74B-BA9D-29E1C99903CE}" srcId="{A15DF09A-8FDE-1C48-9C2B-680B7916171C}" destId="{1F682CA9-84CB-ED40-8FCE-707807549908}" srcOrd="0" destOrd="0" parTransId="{FE500605-9C1A-8748-B6BD-5F7574A093DB}" sibTransId="{86AAE68C-E8F0-274B-893F-9F762E08E050}"/>
    <dgm:cxn modelId="{3BC1C29C-9BC2-1D4C-901A-97E17F5A619C}" type="presOf" srcId="{9A7C7188-26BA-4E4C-A14E-9875345F212E}" destId="{A57663AA-AA7F-3245-AFF6-0BDB5D407787}" srcOrd="0" destOrd="0" presId="urn:microsoft.com/office/officeart/2005/8/layout/process3"/>
    <dgm:cxn modelId="{1F18F73B-293D-5D49-85B5-4824B7AED7D0}" type="presOf" srcId="{CD26406B-80D9-E040-AFA1-C03AD3C615A3}" destId="{3561509C-B4AA-5C49-B743-77ECF2685385}" srcOrd="0"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1E5CB904-66DE-0A4C-9224-5ECD70A8F6F8}" type="presOf" srcId="{46FE48E6-823B-6B49-ACE4-6EF8DCC725DC}" destId="{DA158928-D2F5-454F-8182-B4C1191D7C09}" srcOrd="1" destOrd="0" presId="urn:microsoft.com/office/officeart/2005/8/layout/process3"/>
    <dgm:cxn modelId="{30C09603-9802-024D-B1F9-D80710C03731}" type="presOf" srcId="{2D4421DB-0DB2-E44A-9695-2A591A77B9B0}" destId="{165D7D5A-113E-6249-AA8B-D7B3394C5D56}" srcOrd="1" destOrd="0" presId="urn:microsoft.com/office/officeart/2005/8/layout/process3"/>
    <dgm:cxn modelId="{2B888552-1B89-A448-B72D-076EA2D06C9C}" type="presOf" srcId="{46B030A3-F9B2-A840-83B2-DBDA963E0DCE}" destId="{0C7D6DEB-DE49-BE43-8E61-CDFF20321D1B}" srcOrd="0" destOrd="2" presId="urn:microsoft.com/office/officeart/2005/8/layout/process3"/>
    <dgm:cxn modelId="{AAD0763E-F540-634A-94D5-A421B7509091}" srcId="{E4C7BAA0-EB7F-5E46-BF2F-59E593297F2D}" destId="{3BAEC650-6B47-CE4E-A1D4-F07389F7AC9F}" srcOrd="5" destOrd="0" parTransId="{ABCD1947-E0F4-4C4C-8A9B-B09B58412660}" sibTransId="{D42FDB5E-F3CC-514F-9443-3A974F1A8EA5}"/>
    <dgm:cxn modelId="{089A3F66-C3AE-284A-BC7E-1998A73DB152}" type="presOf" srcId="{6795AACE-BBBA-124F-80A8-F9098FFCF3B6}" destId="{20368595-CC96-794F-A66C-8D8A4EF4FEDE}" srcOrd="1" destOrd="0" presId="urn:microsoft.com/office/officeart/2005/8/layout/process3"/>
    <dgm:cxn modelId="{9F3B8E98-B55D-9C45-BA08-5C1A19F7D86E}" type="presOf" srcId="{7F999D65-F2D4-6946-88DD-5C9135481364}" destId="{2874B571-E826-C541-BC80-74D59101CA97}" srcOrd="0" destOrd="4" presId="urn:microsoft.com/office/officeart/2005/8/layout/process3"/>
    <dgm:cxn modelId="{83C4AFB3-9DBB-BA4D-80B5-1B337A9AF87C}" type="presOf" srcId="{46FE48E6-823B-6B49-ACE4-6EF8DCC725DC}" destId="{A4AB9C76-2BF4-504E-B846-163524AB0649}" srcOrd="0" destOrd="0" presId="urn:microsoft.com/office/officeart/2005/8/layout/process3"/>
    <dgm:cxn modelId="{67DF215A-3D65-4549-94C9-5EC1274DC1B2}" type="presOf" srcId="{1F682CA9-84CB-ED40-8FCE-707807549908}" destId="{2874B571-E826-C541-BC80-74D59101CA97}" srcOrd="0" destOrd="0" presId="urn:microsoft.com/office/officeart/2005/8/layout/process3"/>
    <dgm:cxn modelId="{581A9D82-617E-B449-A854-61F94A00CAE0}" type="presOf" srcId="{E4C7BAA0-EB7F-5E46-BF2F-59E593297F2D}" destId="{D5612E12-0FD2-3A45-8617-9171454A15DA}" srcOrd="0" destOrd="0" presId="urn:microsoft.com/office/officeart/2005/8/layout/process3"/>
    <dgm:cxn modelId="{9CA9748B-3BC8-E940-AC97-8EA3498893D9}" type="presOf" srcId="{A8BB1B89-FBC6-AA44-90ED-47278DEA42A9}" destId="{9F14B316-707A-654C-9BA5-0AD01B5CED01}" srcOrd="0" destOrd="2" presId="urn:microsoft.com/office/officeart/2005/8/layout/process3"/>
    <dgm:cxn modelId="{DEED8E17-CC3C-674B-B5A9-3E110EF6DC0B}" type="presOf" srcId="{3BAEC650-6B47-CE4E-A1D4-F07389F7AC9F}" destId="{D1AFA1BB-C068-8D4C-B16A-99268C93EDD8}" srcOrd="1" destOrd="0" presId="urn:microsoft.com/office/officeart/2005/8/layout/process3"/>
    <dgm:cxn modelId="{6735FB2D-8F7D-7144-A165-6401B02DF706}" type="presOf" srcId="{47635119-C288-CE41-BEAC-7D0CEC2E09DF}" destId="{8AEACF5B-B5C2-524C-947C-FDA6F812F675}" srcOrd="0" destOrd="1" presId="urn:microsoft.com/office/officeart/2005/8/layout/process3"/>
    <dgm:cxn modelId="{B0F39B06-1AE8-4E4A-990A-FDE3D6C47923}" type="presOf" srcId="{541D7744-165E-1D41-B5E3-DE1E84D7E172}" destId="{1E0D3ABE-C8E0-4B4D-B7D0-BA6B54D711F9}" srcOrd="0" destOrd="0" presId="urn:microsoft.com/office/officeart/2005/8/layout/process3"/>
    <dgm:cxn modelId="{E2846E2B-CC0C-BE40-B6AF-6E8340911388}" type="presOf" srcId="{0A18F922-463B-DE4F-B7F1-307ED212215A}" destId="{0C7D6DEB-DE49-BE43-8E61-CDFF20321D1B}" srcOrd="0" destOrd="1"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539EE899-71A0-704E-B99D-6B3F3652A4A1}" type="presOf" srcId="{2BF0C940-644A-5747-9A73-182C19975990}" destId="{1E5FDF49-2336-684E-87E2-8F69D563BDBC}" srcOrd="0" destOrd="0" presId="urn:microsoft.com/office/officeart/2005/8/layout/process3"/>
    <dgm:cxn modelId="{7E293948-F6D8-434A-9025-AFAFC333FE80}" srcId="{3BAEC650-6B47-CE4E-A1D4-F07389F7AC9F}" destId="{43FBB833-FB5F-5649-B610-35820E5E7767}" srcOrd="2" destOrd="0" parTransId="{A591329D-C3C4-2A4A-A8FB-4BA305287A7D}" sibTransId="{40040595-98FA-CA4B-8722-B0DB563A6690}"/>
    <dgm:cxn modelId="{AE9192DD-C49A-0749-B1B1-C19532A652A7}" type="presOf" srcId="{69E4254F-A862-A945-BA40-E3E61E87EB08}" destId="{0938EE19-09E4-F643-ADD0-FC70552F707A}" srcOrd="0" destOrd="3" presId="urn:microsoft.com/office/officeart/2005/8/layout/process3"/>
    <dgm:cxn modelId="{ABC97B86-422D-6A4F-A62B-C5CE510E7749}" srcId="{1F682CA9-84CB-ED40-8FCE-707807549908}" destId="{DE5E9EE1-FB99-BD49-B6BB-3A0E29DC0067}" srcOrd="2" destOrd="0" parTransId="{F268412E-A829-6047-94ED-3A478E549DDA}" sibTransId="{B00DC8D6-5694-EE4D-9241-7820C33AFB1C}"/>
    <dgm:cxn modelId="{5B1AEEE6-A714-E442-A219-BC18BFE5CA86}" type="presOf" srcId="{ABC28C82-25ED-7D41-A488-AACA856B19B3}" destId="{0C7D6DEB-DE49-BE43-8E61-CDFF20321D1B}" srcOrd="0" destOrd="0"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B8484F20-BBAF-5F45-9DCC-725F42451408}" srcId="{E4C7BAA0-EB7F-5E46-BF2F-59E593297F2D}" destId="{541D7744-165E-1D41-B5E3-DE1E84D7E172}" srcOrd="3" destOrd="0" parTransId="{F56B0A83-6A47-3941-9EAB-7A2E474E341A}" sibTransId="{9A7C7188-26BA-4E4C-A14E-9875345F212E}"/>
    <dgm:cxn modelId="{4EF838DA-3257-D340-83D4-79B14D2C9706}" type="presParOf" srcId="{D5612E12-0FD2-3A45-8617-9171454A15DA}" destId="{FE0F33B1-3563-4042-8D4C-B7DE04D30636}" srcOrd="0" destOrd="0" presId="urn:microsoft.com/office/officeart/2005/8/layout/process3"/>
    <dgm:cxn modelId="{FCB8A990-091D-E14E-A3FB-9844E4CB139A}" type="presParOf" srcId="{FE0F33B1-3563-4042-8D4C-B7DE04D30636}" destId="{CFBB4CDB-430A-D344-A058-E41BCD08A183}" srcOrd="0" destOrd="0" presId="urn:microsoft.com/office/officeart/2005/8/layout/process3"/>
    <dgm:cxn modelId="{1B00D997-9EC8-614E-BD9D-1C93472C9DFE}" type="presParOf" srcId="{FE0F33B1-3563-4042-8D4C-B7DE04D30636}" destId="{165D7D5A-113E-6249-AA8B-D7B3394C5D56}" srcOrd="1" destOrd="0" presId="urn:microsoft.com/office/officeart/2005/8/layout/process3"/>
    <dgm:cxn modelId="{787E427C-AFF2-4F4A-B2E6-30FEF90E55A9}" type="presParOf" srcId="{FE0F33B1-3563-4042-8D4C-B7DE04D30636}" destId="{0C7D6DEB-DE49-BE43-8E61-CDFF20321D1B}" srcOrd="2" destOrd="0" presId="urn:microsoft.com/office/officeart/2005/8/layout/process3"/>
    <dgm:cxn modelId="{75C165A9-8B56-DA4B-9850-CD97095AFC5F}" type="presParOf" srcId="{D5612E12-0FD2-3A45-8617-9171454A15DA}" destId="{1E5FDF49-2336-684E-87E2-8F69D563BDBC}" srcOrd="1" destOrd="0" presId="urn:microsoft.com/office/officeart/2005/8/layout/process3"/>
    <dgm:cxn modelId="{A499D3AE-4348-4043-AE49-18492C5441E6}" type="presParOf" srcId="{1E5FDF49-2336-684E-87E2-8F69D563BDBC}" destId="{A5BF58E2-450E-B74E-B646-1C8E7835DFEE}" srcOrd="0" destOrd="0" presId="urn:microsoft.com/office/officeart/2005/8/layout/process3"/>
    <dgm:cxn modelId="{81B9E7F4-3673-A64E-ABD9-E732FF605683}" type="presParOf" srcId="{D5612E12-0FD2-3A45-8617-9171454A15DA}" destId="{BF857E6D-7872-1847-8FBD-9A4468916F6B}" srcOrd="2" destOrd="0" presId="urn:microsoft.com/office/officeart/2005/8/layout/process3"/>
    <dgm:cxn modelId="{00F951F5-5181-694F-A8CB-5F21585E0FC2}" type="presParOf" srcId="{BF857E6D-7872-1847-8FBD-9A4468916F6B}" destId="{F367FBA4-D57A-F04E-A1F7-09E1BF21226C}" srcOrd="0" destOrd="0" presId="urn:microsoft.com/office/officeart/2005/8/layout/process3"/>
    <dgm:cxn modelId="{DD63B21B-2F94-4345-8FE9-E37556B37457}" type="presParOf" srcId="{BF857E6D-7872-1847-8FBD-9A4468916F6B}" destId="{0F592E9F-34C8-9747-A75A-00431A9A8527}" srcOrd="1" destOrd="0" presId="urn:microsoft.com/office/officeart/2005/8/layout/process3"/>
    <dgm:cxn modelId="{85355903-A763-1640-9530-E9FABEB7B6BF}" type="presParOf" srcId="{BF857E6D-7872-1847-8FBD-9A4468916F6B}" destId="{0938EE19-09E4-F643-ADD0-FC70552F707A}" srcOrd="2" destOrd="0" presId="urn:microsoft.com/office/officeart/2005/8/layout/process3"/>
    <dgm:cxn modelId="{83E96E15-D0F4-224F-AC56-B7F5307835FD}" type="presParOf" srcId="{D5612E12-0FD2-3A45-8617-9171454A15DA}" destId="{DAC1B2F6-2D3C-9245-AD3F-5BCDE4A6A483}" srcOrd="3" destOrd="0" presId="urn:microsoft.com/office/officeart/2005/8/layout/process3"/>
    <dgm:cxn modelId="{8B8FBD31-83B0-FE4A-B2E6-870973B396A2}" type="presParOf" srcId="{DAC1B2F6-2D3C-9245-AD3F-5BCDE4A6A483}" destId="{595E1862-FC23-634F-B8D3-A3AA22091424}" srcOrd="0" destOrd="0" presId="urn:microsoft.com/office/officeart/2005/8/layout/process3"/>
    <dgm:cxn modelId="{6BE03D38-5E45-6E4F-B6D7-05771467B290}" type="presParOf" srcId="{D5612E12-0FD2-3A45-8617-9171454A15DA}" destId="{A0B48DB2-3864-E34A-A11E-5DD00A79EF0A}" srcOrd="4" destOrd="0" presId="urn:microsoft.com/office/officeart/2005/8/layout/process3"/>
    <dgm:cxn modelId="{04E61698-BE88-8244-B90B-9CC8DB0D4BFE}" type="presParOf" srcId="{A0B48DB2-3864-E34A-A11E-5DD00A79EF0A}" destId="{183165A0-BC42-C043-A8E1-5BAA00291921}" srcOrd="0" destOrd="0" presId="urn:microsoft.com/office/officeart/2005/8/layout/process3"/>
    <dgm:cxn modelId="{EA376C81-643C-F345-B5B7-495A466F9D59}" type="presParOf" srcId="{A0B48DB2-3864-E34A-A11E-5DD00A79EF0A}" destId="{79348AC1-6892-4E4B-8CBD-A4EC41BCD68D}" srcOrd="1" destOrd="0" presId="urn:microsoft.com/office/officeart/2005/8/layout/process3"/>
    <dgm:cxn modelId="{128985E7-9235-C346-A720-C77FAA67EE9B}" type="presParOf" srcId="{A0B48DB2-3864-E34A-A11E-5DD00A79EF0A}" destId="{2874B571-E826-C541-BC80-74D59101CA97}" srcOrd="2" destOrd="0" presId="urn:microsoft.com/office/officeart/2005/8/layout/process3"/>
    <dgm:cxn modelId="{CA2D772E-7944-9A45-B9A6-B0EEC38A9810}" type="presParOf" srcId="{D5612E12-0FD2-3A45-8617-9171454A15DA}" destId="{BCBB4FEB-18D5-6C4E-B23D-D9166FE176C5}" srcOrd="5" destOrd="0" presId="urn:microsoft.com/office/officeart/2005/8/layout/process3"/>
    <dgm:cxn modelId="{C86FDEB0-96D7-8D4F-995A-BFFA99985C99}" type="presParOf" srcId="{BCBB4FEB-18D5-6C4E-B23D-D9166FE176C5}" destId="{20368595-CC96-794F-A66C-8D8A4EF4FEDE}" srcOrd="0" destOrd="0" presId="urn:microsoft.com/office/officeart/2005/8/layout/process3"/>
    <dgm:cxn modelId="{BE535FF5-A539-6C4D-A87C-1CCC0A2D63D1}" type="presParOf" srcId="{D5612E12-0FD2-3A45-8617-9171454A15DA}" destId="{BE373EFA-01C1-514F-9E1E-AC94411841E9}" srcOrd="6" destOrd="0" presId="urn:microsoft.com/office/officeart/2005/8/layout/process3"/>
    <dgm:cxn modelId="{24D0AD83-8FDF-BC4C-990C-76FF945CD359}" type="presParOf" srcId="{BE373EFA-01C1-514F-9E1E-AC94411841E9}" destId="{1E0D3ABE-C8E0-4B4D-B7D0-BA6B54D711F9}" srcOrd="0" destOrd="0" presId="urn:microsoft.com/office/officeart/2005/8/layout/process3"/>
    <dgm:cxn modelId="{FD3CB969-3EB2-C64B-AFD3-0EA1974EF70B}" type="presParOf" srcId="{BE373EFA-01C1-514F-9E1E-AC94411841E9}" destId="{3E885B4F-9E8A-1648-B353-9BC1076873A7}" srcOrd="1" destOrd="0" presId="urn:microsoft.com/office/officeart/2005/8/layout/process3"/>
    <dgm:cxn modelId="{9B097C6E-3536-D64E-882C-ACCC128366C8}" type="presParOf" srcId="{BE373EFA-01C1-514F-9E1E-AC94411841E9}" destId="{9F14B316-707A-654C-9BA5-0AD01B5CED01}" srcOrd="2" destOrd="0" presId="urn:microsoft.com/office/officeart/2005/8/layout/process3"/>
    <dgm:cxn modelId="{2DBD48ED-CB7D-D845-B056-752B64F960C7}" type="presParOf" srcId="{D5612E12-0FD2-3A45-8617-9171454A15DA}" destId="{A57663AA-AA7F-3245-AFF6-0BDB5D407787}" srcOrd="7" destOrd="0" presId="urn:microsoft.com/office/officeart/2005/8/layout/process3"/>
    <dgm:cxn modelId="{7AE166D3-5CB1-C242-8B9B-F032285AEADF}" type="presParOf" srcId="{A57663AA-AA7F-3245-AFF6-0BDB5D407787}" destId="{9E884EA9-1D69-0847-8D52-A32F4F4E15CA}" srcOrd="0" destOrd="0" presId="urn:microsoft.com/office/officeart/2005/8/layout/process3"/>
    <dgm:cxn modelId="{A540E540-F760-BF49-AA7B-EC541677E05B}" type="presParOf" srcId="{D5612E12-0FD2-3A45-8617-9171454A15DA}" destId="{01D85C02-B573-FF48-8A14-A78DD377F45E}" srcOrd="8" destOrd="0" presId="urn:microsoft.com/office/officeart/2005/8/layout/process3"/>
    <dgm:cxn modelId="{F8AA55E9-754E-CD4D-9330-73E4B003530F}" type="presParOf" srcId="{01D85C02-B573-FF48-8A14-A78DD377F45E}" destId="{F87AA0E8-3680-D742-9CFC-C8C003A27ECF}" srcOrd="0" destOrd="0" presId="urn:microsoft.com/office/officeart/2005/8/layout/process3"/>
    <dgm:cxn modelId="{C90549CC-8F44-FD41-B80E-B1FA1C3CFFD6}" type="presParOf" srcId="{01D85C02-B573-FF48-8A14-A78DD377F45E}" destId="{35F5B83B-0C17-5F43-A22C-64516EE7CEC9}" srcOrd="1" destOrd="0" presId="urn:microsoft.com/office/officeart/2005/8/layout/process3"/>
    <dgm:cxn modelId="{F4C68B4D-9FC9-534B-B046-FFCD8B1982D0}" type="presParOf" srcId="{01D85C02-B573-FF48-8A14-A78DD377F45E}" destId="{8AEACF5B-B5C2-524C-947C-FDA6F812F675}" srcOrd="2" destOrd="0" presId="urn:microsoft.com/office/officeart/2005/8/layout/process3"/>
    <dgm:cxn modelId="{25AD305A-F953-2540-93AD-415BDA1C41DF}" type="presParOf" srcId="{D5612E12-0FD2-3A45-8617-9171454A15DA}" destId="{A4AB9C76-2BF4-504E-B846-163524AB0649}" srcOrd="9" destOrd="0" presId="urn:microsoft.com/office/officeart/2005/8/layout/process3"/>
    <dgm:cxn modelId="{282702A3-8C76-424A-B63F-307115577D40}" type="presParOf" srcId="{A4AB9C76-2BF4-504E-B846-163524AB0649}" destId="{DA158928-D2F5-454F-8182-B4C1191D7C09}" srcOrd="0" destOrd="0" presId="urn:microsoft.com/office/officeart/2005/8/layout/process3"/>
    <dgm:cxn modelId="{DF86E6A6-9215-0C43-81D8-A28468893251}" type="presParOf" srcId="{D5612E12-0FD2-3A45-8617-9171454A15DA}" destId="{733F27E4-047A-2647-A811-848020CA75E1}" srcOrd="10" destOrd="0" presId="urn:microsoft.com/office/officeart/2005/8/layout/process3"/>
    <dgm:cxn modelId="{CFCCAF37-9FEA-EA45-B3AD-EEC4B624EB9A}" type="presParOf" srcId="{733F27E4-047A-2647-A811-848020CA75E1}" destId="{802B1F88-7055-8147-9C6D-51D16A894E86}" srcOrd="0" destOrd="0" presId="urn:microsoft.com/office/officeart/2005/8/layout/process3"/>
    <dgm:cxn modelId="{CDE39BFC-D7BF-6F48-AB2E-E87ED5619FE4}" type="presParOf" srcId="{733F27E4-047A-2647-A811-848020CA75E1}" destId="{D1AFA1BB-C068-8D4C-B16A-99268C93EDD8}" srcOrd="1" destOrd="0" presId="urn:microsoft.com/office/officeart/2005/8/layout/process3"/>
    <dgm:cxn modelId="{3DEBA857-D605-6949-B17D-150960A99905}"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24771"/>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24771"/>
        <a:ext cx="1156286" cy="363309"/>
      </dsp:txXfrm>
    </dsp:sp>
    <dsp:sp modelId="{0C7D6DEB-DE49-BE43-8E61-CDFF20321D1B}">
      <dsp:nvSpPr>
        <dsp:cNvPr id="0" name=""/>
        <dsp:cNvSpPr/>
      </dsp:nvSpPr>
      <dsp:spPr>
        <a:xfrm>
          <a:off x="322617"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dsp:txBody>
      <dsp:txXfrm>
        <a:off x="349219" y="1114683"/>
        <a:ext cx="855069" cy="1334342"/>
      </dsp:txXfrm>
    </dsp:sp>
    <dsp:sp modelId="{1E5FDF49-2336-684E-87E2-8F69D563BDBC}">
      <dsp:nvSpPr>
        <dsp:cNvPr id="0" name=""/>
        <dsp:cNvSpPr/>
      </dsp:nvSpPr>
      <dsp:spPr>
        <a:xfrm>
          <a:off x="1275555" y="793359"/>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38586"/>
        <a:ext cx="158341" cy="135679"/>
      </dsp:txXfrm>
    </dsp:sp>
    <dsp:sp modelId="{0F592E9F-34C8-9747-A75A-00431A9A8527}">
      <dsp:nvSpPr>
        <dsp:cNvPr id="0" name=""/>
        <dsp:cNvSpPr/>
      </dsp:nvSpPr>
      <dsp:spPr>
        <a:xfrm>
          <a:off x="1595622"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24771"/>
        <a:ext cx="908273" cy="363309"/>
      </dsp:txXfrm>
    </dsp:sp>
    <dsp:sp modelId="{0938EE19-09E4-F643-ADD0-FC70552F707A}">
      <dsp:nvSpPr>
        <dsp:cNvPr id="0" name=""/>
        <dsp:cNvSpPr/>
      </dsp:nvSpPr>
      <dsp:spPr>
        <a:xfrm>
          <a:off x="1740709" y="1088081"/>
          <a:ext cx="99016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chemeClr val="tx1"/>
              </a:solidFill>
            </a:rPr>
            <a:t>Use Cases</a:t>
          </a:r>
          <a:endParaRPr lang="en-US" sz="1000" b="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17082"/>
        <a:ext cx="932161" cy="1329544"/>
      </dsp:txXfrm>
    </dsp:sp>
    <dsp:sp modelId="{DAC1B2F6-2D3C-9245-AD3F-5BCDE4A6A483}">
      <dsp:nvSpPr>
        <dsp:cNvPr id="0" name=""/>
        <dsp:cNvSpPr/>
      </dsp:nvSpPr>
      <dsp:spPr>
        <a:xfrm>
          <a:off x="2651823" y="793359"/>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38586"/>
        <a:ext cx="245765" cy="135679"/>
      </dsp:txXfrm>
    </dsp:sp>
    <dsp:sp modelId="{79348AC1-6892-4E4B-8CBD-A4EC41BCD68D}">
      <dsp:nvSpPr>
        <dsp:cNvPr id="0" name=""/>
        <dsp:cNvSpPr/>
      </dsp:nvSpPr>
      <dsp:spPr>
        <a:xfrm>
          <a:off x="3095605"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24771"/>
        <a:ext cx="908273" cy="363309"/>
      </dsp:txXfrm>
    </dsp:sp>
    <dsp:sp modelId="{2874B571-E826-C541-BC80-74D59101CA97}">
      <dsp:nvSpPr>
        <dsp:cNvPr id="0" name=""/>
        <dsp:cNvSpPr/>
      </dsp:nvSpPr>
      <dsp:spPr>
        <a:xfrm>
          <a:off x="3281637"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t>Class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Activity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Sequence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14683"/>
        <a:ext cx="855069" cy="1334342"/>
      </dsp:txXfrm>
    </dsp:sp>
    <dsp:sp modelId="{BCBB4FEB-18D5-6C4E-B23D-D9166FE176C5}">
      <dsp:nvSpPr>
        <dsp:cNvPr id="0" name=""/>
        <dsp:cNvSpPr/>
      </dsp:nvSpPr>
      <dsp:spPr>
        <a:xfrm>
          <a:off x="4141569" y="793359"/>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38586"/>
        <a:ext cx="224064" cy="135679"/>
      </dsp:txXfrm>
    </dsp:sp>
    <dsp:sp modelId="{3E885B4F-9E8A-1648-B353-9BC1076873A7}">
      <dsp:nvSpPr>
        <dsp:cNvPr id="0" name=""/>
        <dsp:cNvSpPr/>
      </dsp:nvSpPr>
      <dsp:spPr>
        <a:xfrm>
          <a:off x="4554642" y="724771"/>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24771"/>
        <a:ext cx="1105895" cy="363309"/>
      </dsp:txXfrm>
    </dsp:sp>
    <dsp:sp modelId="{9F14B316-707A-654C-9BA5-0AD01B5CED01}">
      <dsp:nvSpPr>
        <dsp:cNvPr id="0" name=""/>
        <dsp:cNvSpPr/>
      </dsp:nvSpPr>
      <dsp:spPr>
        <a:xfrm>
          <a:off x="4839485"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14683"/>
        <a:ext cx="855069" cy="1334342"/>
      </dsp:txXfrm>
    </dsp:sp>
    <dsp:sp modelId="{A57663AA-AA7F-3245-AFF6-0BDB5D407787}">
      <dsp:nvSpPr>
        <dsp:cNvPr id="0" name=""/>
        <dsp:cNvSpPr/>
      </dsp:nvSpPr>
      <dsp:spPr>
        <a:xfrm>
          <a:off x="5773526" y="793359"/>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38586"/>
        <a:ext cx="171694" cy="135679"/>
      </dsp:txXfrm>
    </dsp:sp>
    <dsp:sp modelId="{35F5B83B-0C17-5F43-A22C-64516EE7CEC9}">
      <dsp:nvSpPr>
        <dsp:cNvPr id="0" name=""/>
        <dsp:cNvSpPr/>
      </dsp:nvSpPr>
      <dsp:spPr>
        <a:xfrm>
          <a:off x="6112490"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24771"/>
        <a:ext cx="908273" cy="363309"/>
      </dsp:txXfrm>
    </dsp:sp>
    <dsp:sp modelId="{8AEACF5B-B5C2-524C-947C-FDA6F812F675}">
      <dsp:nvSpPr>
        <dsp:cNvPr id="0" name=""/>
        <dsp:cNvSpPr/>
      </dsp:nvSpPr>
      <dsp:spPr>
        <a:xfrm>
          <a:off x="6298522"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14683"/>
        <a:ext cx="855069" cy="1334342"/>
      </dsp:txXfrm>
    </dsp:sp>
    <dsp:sp modelId="{A4AB9C76-2BF4-504E-B846-163524AB0649}">
      <dsp:nvSpPr>
        <dsp:cNvPr id="0" name=""/>
        <dsp:cNvSpPr/>
      </dsp:nvSpPr>
      <dsp:spPr>
        <a:xfrm>
          <a:off x="7158455" y="793359"/>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38586"/>
        <a:ext cx="224064" cy="135679"/>
      </dsp:txXfrm>
    </dsp:sp>
    <dsp:sp modelId="{D1AFA1BB-C068-8D4C-B16A-99268C93EDD8}">
      <dsp:nvSpPr>
        <dsp:cNvPr id="0" name=""/>
        <dsp:cNvSpPr/>
      </dsp:nvSpPr>
      <dsp:spPr>
        <a:xfrm>
          <a:off x="7571528"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24771"/>
        <a:ext cx="908273" cy="363309"/>
      </dsp:txXfrm>
    </dsp:sp>
    <dsp:sp modelId="{3561509C-B4AA-5C49-B743-77ECF2685385}">
      <dsp:nvSpPr>
        <dsp:cNvPr id="0" name=""/>
        <dsp:cNvSpPr/>
      </dsp:nvSpPr>
      <dsp:spPr>
        <a:xfrm>
          <a:off x="7672972" y="1088081"/>
          <a:ext cx="1077448"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9638"/>
        <a:ext cx="1014334" cy="132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15139"/>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15139"/>
        <a:ext cx="1156286" cy="363309"/>
      </dsp:txXfrm>
    </dsp:sp>
    <dsp:sp modelId="{0C7D6DEB-DE49-BE43-8E61-CDFF20321D1B}">
      <dsp:nvSpPr>
        <dsp:cNvPr id="0" name=""/>
        <dsp:cNvSpPr/>
      </dsp:nvSpPr>
      <dsp:spPr>
        <a:xfrm>
          <a:off x="32261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a:p>
          <a:pPr marL="57150" lvl="1" indent="-57150" algn="l" defTabSz="444500">
            <a:lnSpc>
              <a:spcPct val="90000"/>
            </a:lnSpc>
            <a:spcBef>
              <a:spcPct val="0"/>
            </a:spcBef>
            <a:spcAft>
              <a:spcPct val="15000"/>
            </a:spcAft>
            <a:buChar char="••"/>
          </a:pPr>
          <a:r>
            <a:rPr lang="en-US" sz="1000" kern="1200" dirty="0" smtClean="0"/>
            <a:t>SSM</a:t>
          </a:r>
          <a:endParaRPr lang="en-US" sz="1000" kern="1200" dirty="0"/>
        </a:p>
      </dsp:txBody>
      <dsp:txXfrm>
        <a:off x="349219" y="1105050"/>
        <a:ext cx="855069" cy="1353608"/>
      </dsp:txXfrm>
    </dsp:sp>
    <dsp:sp modelId="{1E5FDF49-2336-684E-87E2-8F69D563BDBC}">
      <dsp:nvSpPr>
        <dsp:cNvPr id="0" name=""/>
        <dsp:cNvSpPr/>
      </dsp:nvSpPr>
      <dsp:spPr>
        <a:xfrm>
          <a:off x="1275555" y="783726"/>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28953"/>
        <a:ext cx="158341" cy="135679"/>
      </dsp:txXfrm>
    </dsp:sp>
    <dsp:sp modelId="{0F592E9F-34C8-9747-A75A-00431A9A8527}">
      <dsp:nvSpPr>
        <dsp:cNvPr id="0" name=""/>
        <dsp:cNvSpPr/>
      </dsp:nvSpPr>
      <dsp:spPr>
        <a:xfrm>
          <a:off x="1595622"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15139"/>
        <a:ext cx="908273" cy="363309"/>
      </dsp:txXfrm>
    </dsp:sp>
    <dsp:sp modelId="{0938EE19-09E4-F643-ADD0-FC70552F707A}">
      <dsp:nvSpPr>
        <dsp:cNvPr id="0" name=""/>
        <dsp:cNvSpPr/>
      </dsp:nvSpPr>
      <dsp:spPr>
        <a:xfrm>
          <a:off x="1740709" y="1078448"/>
          <a:ext cx="99016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chemeClr val="tx1"/>
              </a:solidFill>
            </a:rPr>
            <a:t>Use Cases</a:t>
          </a:r>
          <a:endParaRPr lang="en-US" sz="1000" b="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07449"/>
        <a:ext cx="932161" cy="1348810"/>
      </dsp:txXfrm>
    </dsp:sp>
    <dsp:sp modelId="{DAC1B2F6-2D3C-9245-AD3F-5BCDE4A6A483}">
      <dsp:nvSpPr>
        <dsp:cNvPr id="0" name=""/>
        <dsp:cNvSpPr/>
      </dsp:nvSpPr>
      <dsp:spPr>
        <a:xfrm>
          <a:off x="2651823" y="783726"/>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28953"/>
        <a:ext cx="245765" cy="135679"/>
      </dsp:txXfrm>
    </dsp:sp>
    <dsp:sp modelId="{79348AC1-6892-4E4B-8CBD-A4EC41BCD68D}">
      <dsp:nvSpPr>
        <dsp:cNvPr id="0" name=""/>
        <dsp:cNvSpPr/>
      </dsp:nvSpPr>
      <dsp:spPr>
        <a:xfrm>
          <a:off x="3095605"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15139"/>
        <a:ext cx="908273" cy="363309"/>
      </dsp:txXfrm>
    </dsp:sp>
    <dsp:sp modelId="{2874B571-E826-C541-BC80-74D59101CA97}">
      <dsp:nvSpPr>
        <dsp:cNvPr id="0" name=""/>
        <dsp:cNvSpPr/>
      </dsp:nvSpPr>
      <dsp:spPr>
        <a:xfrm>
          <a:off x="328163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solidFill>
                <a:srgbClr val="FF0000"/>
              </a:solidFill>
            </a:rPr>
            <a:t>Class Diagrams</a:t>
          </a:r>
          <a:endParaRPr lang="en-US" sz="1000" kern="1200" dirty="0">
            <a:solidFill>
              <a:srgbClr val="FF0000"/>
            </a:solidFill>
          </a:endParaRPr>
        </a:p>
        <a:p>
          <a:pPr marL="114300" lvl="2" indent="-57150" algn="l" defTabSz="444500">
            <a:lnSpc>
              <a:spcPct val="90000"/>
            </a:lnSpc>
            <a:spcBef>
              <a:spcPct val="0"/>
            </a:spcBef>
            <a:spcAft>
              <a:spcPct val="15000"/>
            </a:spcAft>
            <a:buChar char="••"/>
          </a:pPr>
          <a:r>
            <a:rPr lang="en-US" sz="1000" b="0" kern="1200" dirty="0" smtClean="0">
              <a:solidFill>
                <a:schemeClr val="tx1"/>
              </a:solidFill>
            </a:rPr>
            <a:t>Activity Diagrams</a:t>
          </a:r>
          <a:endParaRPr lang="en-US" sz="1000" b="0" kern="1200" dirty="0">
            <a:solidFill>
              <a:schemeClr val="tx1"/>
            </a:solidFill>
          </a:endParaRPr>
        </a:p>
        <a:p>
          <a:pPr marL="114300" lvl="2" indent="-57150" algn="l" defTabSz="444500">
            <a:lnSpc>
              <a:spcPct val="90000"/>
            </a:lnSpc>
            <a:spcBef>
              <a:spcPct val="0"/>
            </a:spcBef>
            <a:spcAft>
              <a:spcPct val="15000"/>
            </a:spcAft>
            <a:buChar char="••"/>
          </a:pPr>
          <a:r>
            <a:rPr lang="en-US" sz="1000" b="0" kern="1200" dirty="0" smtClean="0">
              <a:solidFill>
                <a:schemeClr val="tx1"/>
              </a:solidFill>
            </a:rPr>
            <a:t>Sequence Diagrams</a:t>
          </a:r>
          <a:endParaRPr lang="en-US" sz="1000" b="0" kern="1200" dirty="0">
            <a:solidFill>
              <a:schemeClr val="tx1"/>
            </a:solidFill>
          </a:endParaRPr>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05050"/>
        <a:ext cx="855069" cy="1353608"/>
      </dsp:txXfrm>
    </dsp:sp>
    <dsp:sp modelId="{BCBB4FEB-18D5-6C4E-B23D-D9166FE176C5}">
      <dsp:nvSpPr>
        <dsp:cNvPr id="0" name=""/>
        <dsp:cNvSpPr/>
      </dsp:nvSpPr>
      <dsp:spPr>
        <a:xfrm>
          <a:off x="4141569"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28953"/>
        <a:ext cx="224064" cy="135679"/>
      </dsp:txXfrm>
    </dsp:sp>
    <dsp:sp modelId="{3E885B4F-9E8A-1648-B353-9BC1076873A7}">
      <dsp:nvSpPr>
        <dsp:cNvPr id="0" name=""/>
        <dsp:cNvSpPr/>
      </dsp:nvSpPr>
      <dsp:spPr>
        <a:xfrm>
          <a:off x="4554642" y="715139"/>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15139"/>
        <a:ext cx="1105895" cy="363309"/>
      </dsp:txXfrm>
    </dsp:sp>
    <dsp:sp modelId="{9F14B316-707A-654C-9BA5-0AD01B5CED01}">
      <dsp:nvSpPr>
        <dsp:cNvPr id="0" name=""/>
        <dsp:cNvSpPr/>
      </dsp:nvSpPr>
      <dsp:spPr>
        <a:xfrm>
          <a:off x="4839485"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05050"/>
        <a:ext cx="855069" cy="1353608"/>
      </dsp:txXfrm>
    </dsp:sp>
    <dsp:sp modelId="{A57663AA-AA7F-3245-AFF6-0BDB5D407787}">
      <dsp:nvSpPr>
        <dsp:cNvPr id="0" name=""/>
        <dsp:cNvSpPr/>
      </dsp:nvSpPr>
      <dsp:spPr>
        <a:xfrm>
          <a:off x="5773526" y="783726"/>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28953"/>
        <a:ext cx="171694" cy="135679"/>
      </dsp:txXfrm>
    </dsp:sp>
    <dsp:sp modelId="{35F5B83B-0C17-5F43-A22C-64516EE7CEC9}">
      <dsp:nvSpPr>
        <dsp:cNvPr id="0" name=""/>
        <dsp:cNvSpPr/>
      </dsp:nvSpPr>
      <dsp:spPr>
        <a:xfrm>
          <a:off x="6112490"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15139"/>
        <a:ext cx="908273" cy="363309"/>
      </dsp:txXfrm>
    </dsp:sp>
    <dsp:sp modelId="{8AEACF5B-B5C2-524C-947C-FDA6F812F675}">
      <dsp:nvSpPr>
        <dsp:cNvPr id="0" name=""/>
        <dsp:cNvSpPr/>
      </dsp:nvSpPr>
      <dsp:spPr>
        <a:xfrm>
          <a:off x="6298522"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05050"/>
        <a:ext cx="855069" cy="1353608"/>
      </dsp:txXfrm>
    </dsp:sp>
    <dsp:sp modelId="{A4AB9C76-2BF4-504E-B846-163524AB0649}">
      <dsp:nvSpPr>
        <dsp:cNvPr id="0" name=""/>
        <dsp:cNvSpPr/>
      </dsp:nvSpPr>
      <dsp:spPr>
        <a:xfrm>
          <a:off x="7158455"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28953"/>
        <a:ext cx="224064" cy="135679"/>
      </dsp:txXfrm>
    </dsp:sp>
    <dsp:sp modelId="{D1AFA1BB-C068-8D4C-B16A-99268C93EDD8}">
      <dsp:nvSpPr>
        <dsp:cNvPr id="0" name=""/>
        <dsp:cNvSpPr/>
      </dsp:nvSpPr>
      <dsp:spPr>
        <a:xfrm>
          <a:off x="7571528"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15139"/>
        <a:ext cx="908273" cy="363309"/>
      </dsp:txXfrm>
    </dsp:sp>
    <dsp:sp modelId="{3561509C-B4AA-5C49-B743-77ECF2685385}">
      <dsp:nvSpPr>
        <dsp:cNvPr id="0" name=""/>
        <dsp:cNvSpPr/>
      </dsp:nvSpPr>
      <dsp:spPr>
        <a:xfrm>
          <a:off x="7672972" y="1078448"/>
          <a:ext cx="1077448"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0005"/>
        <a:ext cx="1014334" cy="1343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48082-FDB9-5B4A-BC0B-AB7BEE0B2D15}" type="datetimeFigureOut">
              <a:rPr lang="en-US" smtClean="0"/>
              <a:pPr/>
              <a:t>07/02/19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EEDD6-D138-364A-991D-59F71205C54B}" type="slidenum">
              <a:rPr lang="en-US" smtClean="0"/>
              <a:pPr/>
              <a:t>‹#›</a:t>
            </a:fld>
            <a:endParaRPr lang="en-US"/>
          </a:p>
        </p:txBody>
      </p:sp>
    </p:spTree>
    <p:extLst>
      <p:ext uri="{BB962C8B-B14F-4D97-AF65-F5344CB8AC3E}">
        <p14:creationId xmlns:p14="http://schemas.microsoft.com/office/powerpoint/2010/main" val="1270926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EEEDD6-D138-364A-991D-59F71205C54B}" type="slidenum">
              <a:rPr lang="en-US" smtClean="0"/>
              <a:pPr/>
              <a:t>6</a:t>
            </a:fld>
            <a:endParaRPr lang="en-US"/>
          </a:p>
        </p:txBody>
      </p:sp>
    </p:spTree>
    <p:extLst>
      <p:ext uri="{BB962C8B-B14F-4D97-AF65-F5344CB8AC3E}">
        <p14:creationId xmlns:p14="http://schemas.microsoft.com/office/powerpoint/2010/main" val="429076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10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GB"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10F4C3B-12BB-4EC8-A596-2037BFBCFD5E}" type="datetime1">
              <a:rPr lang="en-US" smtClean="0"/>
              <a:pPr/>
              <a:t>07/02/19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1AF2B4D-6B12-4EDF-87BB-2B55CECB66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07/02/19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07/02/19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07/02/19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07/02/19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5AFD5335-7B18-A346-B032-D47243884A0D}" type="datetimeFigureOut">
              <a:rPr lang="en-US" smtClean="0"/>
              <a:pPr/>
              <a:t>07/02/19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6" name="Date Placeholder 25"/>
          <p:cNvSpPr>
            <a:spLocks noGrp="1"/>
          </p:cNvSpPr>
          <p:nvPr>
            <p:ph type="dt" sz="half" idx="10"/>
          </p:nvPr>
        </p:nvSpPr>
        <p:spPr/>
        <p:txBody>
          <a:bodyPr rtlCol="0"/>
          <a:lstStyle/>
          <a:p>
            <a:fld id="{5AFD5335-7B18-A346-B032-D47243884A0D}" type="datetimeFigureOut">
              <a:rPr lang="en-US" smtClean="0"/>
              <a:pPr/>
              <a:t>07/02/19</a:t>
            </a:fld>
            <a:endParaRPr lang="en-US"/>
          </a:p>
        </p:txBody>
      </p:sp>
      <p:sp>
        <p:nvSpPr>
          <p:cNvPr id="27" name="Slide Number Placeholder 26"/>
          <p:cNvSpPr>
            <a:spLocks noGrp="1"/>
          </p:cNvSpPr>
          <p:nvPr>
            <p:ph type="sldNum" sz="quarter" idx="11"/>
          </p:nvPr>
        </p:nvSpPr>
        <p:spPr/>
        <p:txBody>
          <a:bodyPr rtlCol="0"/>
          <a:lstStyle/>
          <a:p>
            <a:fld id="{25F0626A-BCF5-3943-8A99-FC06541FC35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GB"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AFD5335-7B18-A346-B032-D47243884A0D}" type="datetimeFigureOut">
              <a:rPr lang="en-US" smtClean="0"/>
              <a:pPr/>
              <a:t>07/02/19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5F0626A-BCF5-3943-8A99-FC06541FC3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D5335-7B18-A346-B032-D47243884A0D}" type="datetimeFigureOut">
              <a:rPr lang="en-US" smtClean="0"/>
              <a:pPr/>
              <a:t>07/02/19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5AFD5335-7B18-A346-B032-D47243884A0D}" type="datetimeFigureOut">
              <a:rPr lang="en-US" smtClean="0"/>
              <a:pPr/>
              <a:t>07/02/19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GB"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5" name="Date Placeholder 4"/>
          <p:cNvSpPr>
            <a:spLocks noGrp="1"/>
          </p:cNvSpPr>
          <p:nvPr>
            <p:ph type="dt" sz="half" idx="10"/>
          </p:nvPr>
        </p:nvSpPr>
        <p:spPr/>
        <p:txBody>
          <a:bodyPr/>
          <a:lstStyle/>
          <a:p>
            <a:fld id="{5AFD5335-7B18-A346-B032-D47243884A0D}" type="datetimeFigureOut">
              <a:rPr lang="en-US" smtClean="0"/>
              <a:pPr/>
              <a:t>07/02/19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AFD5335-7B18-A346-B032-D47243884A0D}" type="datetimeFigureOut">
              <a:rPr lang="en-US" smtClean="0"/>
              <a:pPr/>
              <a:t>07/02/19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5F0626A-BCF5-3943-8A99-FC06541FC3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ymh@soton.ac.uk"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r>
              <a:rPr lang="en-US" dirty="0" smtClean="0"/>
              <a:t>UML Class Diagrams</a:t>
            </a:r>
            <a:endParaRPr lang="en-US" dirty="0"/>
          </a:p>
        </p:txBody>
      </p:sp>
      <p:sp>
        <p:nvSpPr>
          <p:cNvPr id="3" name="Subtitle 2"/>
          <p:cNvSpPr>
            <a:spLocks noGrp="1"/>
          </p:cNvSpPr>
          <p:nvPr>
            <p:ph type="subTitle" idx="1"/>
          </p:nvPr>
        </p:nvSpPr>
        <p:spPr>
          <a:xfrm>
            <a:off x="457200" y="3899938"/>
            <a:ext cx="4953000" cy="2625406"/>
          </a:xfrm>
        </p:spPr>
        <p:txBody>
          <a:bodyPr>
            <a:normAutofit lnSpcReduction="10000"/>
          </a:bodyPr>
          <a:lstStyle/>
          <a:p>
            <a:r>
              <a:rPr lang="en-US" dirty="0" smtClean="0"/>
              <a:t>Yvonne Howard</a:t>
            </a:r>
          </a:p>
          <a:p>
            <a:r>
              <a:rPr lang="en-US" dirty="0" smtClean="0"/>
              <a:t>(</a:t>
            </a:r>
            <a:r>
              <a:rPr lang="en-US" dirty="0" smtClean="0">
                <a:hlinkClick r:id="rId2"/>
              </a:rPr>
              <a:t>ymh@soton.ac.uk</a:t>
            </a:r>
            <a:r>
              <a:rPr lang="en-US" dirty="0" smtClean="0"/>
              <a:t>)</a:t>
            </a:r>
          </a:p>
          <a:p>
            <a:endParaRPr lang="en-US" dirty="0"/>
          </a:p>
          <a:p>
            <a:endParaRPr lang="en-US" dirty="0" smtClean="0"/>
          </a:p>
          <a:p>
            <a:endParaRPr lang="en-US" dirty="0"/>
          </a:p>
          <a:p>
            <a:r>
              <a:rPr lang="mr-IN" dirty="0" smtClean="0"/>
              <a:t>…</a:t>
            </a:r>
            <a:r>
              <a:rPr lang="en-GB" dirty="0" smtClean="0"/>
              <a:t> </a:t>
            </a:r>
            <a:r>
              <a:rPr lang="en-US" dirty="0" smtClean="0"/>
              <a:t>Adapted from an original resource by David Millard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059832" y="2407919"/>
            <a:ext cx="1693436" cy="4322743"/>
          </a:xfrm>
          <a:prstGeom prst="roundRect">
            <a:avLst>
              <a:gd name="adj" fmla="val 8596"/>
            </a:avLst>
          </a:prstGeom>
          <a:ln/>
        </p:spPr>
        <p:style>
          <a:lnRef idx="1">
            <a:schemeClr val="accent3"/>
          </a:lnRef>
          <a:fillRef idx="2">
            <a:schemeClr val="accent3"/>
          </a:fillRef>
          <a:effectRef idx="1">
            <a:schemeClr val="accent3"/>
          </a:effectRef>
          <a:fontRef idx="minor">
            <a:schemeClr val="dk1"/>
          </a:fontRef>
        </p:style>
      </p:sp>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2629936267"/>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5148064" y="5410200"/>
            <a:ext cx="3843536" cy="1323439"/>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
        <p:nvSpPr>
          <p:cNvPr id="15" name="Rectangle 14"/>
          <p:cNvSpPr/>
          <p:nvPr/>
        </p:nvSpPr>
        <p:spPr>
          <a:xfrm>
            <a:off x="2987824" y="4941168"/>
            <a:ext cx="1872208" cy="1754327"/>
          </a:xfrm>
          <a:prstGeom prst="rect">
            <a:avLst/>
          </a:prstGeom>
        </p:spPr>
        <p:txBody>
          <a:bodyPr wrap="square">
            <a:spAutoFit/>
          </a:bodyPr>
          <a:lstStyle/>
          <a:p>
            <a:r>
              <a:rPr lang="en-US" dirty="0" smtClean="0">
                <a:solidFill>
                  <a:schemeClr val="accent3">
                    <a:lumMod val="75000"/>
                  </a:schemeClr>
                </a:solidFill>
              </a:rPr>
              <a:t>Designing a solution</a:t>
            </a:r>
          </a:p>
          <a:p>
            <a:r>
              <a:rPr lang="en-US" b="1" dirty="0" smtClean="0">
                <a:solidFill>
                  <a:schemeClr val="accent3">
                    <a:lumMod val="75000"/>
                  </a:schemeClr>
                </a:solidFill>
              </a:rPr>
              <a:t>Specifying Data, Objects and Relationships</a:t>
            </a:r>
            <a:endParaRPr lang="en-US" b="1" dirty="0">
              <a:solidFill>
                <a:schemeClr val="accent3">
                  <a:lumMod val="75000"/>
                </a:schemeClr>
              </a:solidFill>
            </a:endParaRPr>
          </a:p>
        </p:txBody>
      </p:sp>
    </p:spTree>
    <p:extLst>
      <p:ext uri="{BB962C8B-B14F-4D97-AF65-F5344CB8AC3E}">
        <p14:creationId xmlns:p14="http://schemas.microsoft.com/office/powerpoint/2010/main" val="2435169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24944"/>
            <a:ext cx="8229600" cy="1069848"/>
          </a:xfrm>
        </p:spPr>
        <p:txBody>
          <a:bodyPr/>
          <a:lstStyle/>
          <a:p>
            <a:pPr algn="ctr"/>
            <a:r>
              <a:rPr lang="en-US" dirty="0" smtClean="0"/>
              <a:t>UML Class Diagrams</a:t>
            </a:r>
            <a:endParaRPr lang="en-US" dirty="0"/>
          </a:p>
        </p:txBody>
      </p:sp>
    </p:spTree>
    <p:extLst>
      <p:ext uri="{BB962C8B-B14F-4D97-AF65-F5344CB8AC3E}">
        <p14:creationId xmlns:p14="http://schemas.microsoft.com/office/powerpoint/2010/main" val="235098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Class Diagrams: Classes</a:t>
            </a:r>
            <a:endParaRPr lang="en-US" dirty="0"/>
          </a:p>
        </p:txBody>
      </p:sp>
      <p:sp>
        <p:nvSpPr>
          <p:cNvPr id="4" name="Content Placeholder 3"/>
          <p:cNvSpPr>
            <a:spLocks noGrp="1"/>
          </p:cNvSpPr>
          <p:nvPr>
            <p:ph idx="1"/>
          </p:nvPr>
        </p:nvSpPr>
        <p:spPr>
          <a:xfrm>
            <a:off x="457200" y="2249424"/>
            <a:ext cx="3754760" cy="4325112"/>
          </a:xfrm>
        </p:spPr>
        <p:txBody>
          <a:bodyPr>
            <a:normAutofit lnSpcReduction="10000"/>
          </a:bodyPr>
          <a:lstStyle/>
          <a:p>
            <a:pPr marL="109728" indent="0">
              <a:buNone/>
            </a:pPr>
            <a:r>
              <a:rPr lang="en-US" dirty="0" smtClean="0"/>
              <a:t>We need to store several sorts of data about vehicles, including their fuel consumption and level of remaining fuel. Vehicles can move a given distance assuming that they have enough fuel.</a:t>
            </a:r>
            <a:endParaRPr lang="en-US" dirty="0"/>
          </a:p>
        </p:txBody>
      </p:sp>
      <p:sp>
        <p:nvSpPr>
          <p:cNvPr id="8" name="Content Placeholder 3"/>
          <p:cNvSpPr txBox="1">
            <a:spLocks/>
          </p:cNvSpPr>
          <p:nvPr/>
        </p:nvSpPr>
        <p:spPr>
          <a:xfrm>
            <a:off x="4929791" y="2209800"/>
            <a:ext cx="3754760"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t>What is the name of the class?</a:t>
            </a:r>
          </a:p>
          <a:p>
            <a:endParaRPr lang="en-US" dirty="0"/>
          </a:p>
          <a:p>
            <a:r>
              <a:rPr lang="en-US" dirty="0" smtClean="0"/>
              <a:t>What are its properties?</a:t>
            </a:r>
          </a:p>
          <a:p>
            <a:endParaRPr lang="en-US" dirty="0"/>
          </a:p>
          <a:p>
            <a:r>
              <a:rPr lang="en-US" dirty="0" smtClean="0"/>
              <a:t>What are its operations?</a:t>
            </a:r>
            <a:endParaRPr lang="en-US" dirty="0"/>
          </a:p>
        </p:txBody>
      </p:sp>
    </p:spTree>
    <p:extLst>
      <p:ext uri="{BB962C8B-B14F-4D97-AF65-F5344CB8AC3E}">
        <p14:creationId xmlns:p14="http://schemas.microsoft.com/office/powerpoint/2010/main" val="140619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Class Diagrams: Classes</a:t>
            </a:r>
            <a:endParaRPr lang="en-US" dirty="0"/>
          </a:p>
        </p:txBody>
      </p:sp>
      <p:sp>
        <p:nvSpPr>
          <p:cNvPr id="4" name="Content Placeholder 3"/>
          <p:cNvSpPr>
            <a:spLocks noGrp="1"/>
          </p:cNvSpPr>
          <p:nvPr>
            <p:ph idx="1"/>
          </p:nvPr>
        </p:nvSpPr>
        <p:spPr>
          <a:xfrm>
            <a:off x="457200" y="2249424"/>
            <a:ext cx="3754760" cy="4325112"/>
          </a:xfrm>
        </p:spPr>
        <p:txBody>
          <a:bodyPr>
            <a:normAutofit lnSpcReduction="10000"/>
          </a:bodyPr>
          <a:lstStyle/>
          <a:p>
            <a:pPr marL="109728" indent="0">
              <a:buNone/>
            </a:pPr>
            <a:r>
              <a:rPr lang="en-US" dirty="0" smtClean="0"/>
              <a:t>We need to store several sorts of data about vehicles, including their fuel consumption and level of remaining fuel. Vehicles can move a given distance assuming that they have enough fuel.</a:t>
            </a:r>
            <a:endParaRPr lang="en-US" dirty="0"/>
          </a:p>
        </p:txBody>
      </p:sp>
      <p:sp>
        <p:nvSpPr>
          <p:cNvPr id="5" name="Rectangle 4"/>
          <p:cNvSpPr/>
          <p:nvPr/>
        </p:nvSpPr>
        <p:spPr>
          <a:xfrm>
            <a:off x="4788024" y="2636912"/>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6" name="Rectangle 5"/>
          <p:cNvSpPr/>
          <p:nvPr/>
        </p:nvSpPr>
        <p:spPr>
          <a:xfrm>
            <a:off x="4788024" y="3359133"/>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7" name="Rectangle 6"/>
          <p:cNvSpPr/>
          <p:nvPr/>
        </p:nvSpPr>
        <p:spPr>
          <a:xfrm>
            <a:off x="4788024" y="4442072"/>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
        <p:nvSpPr>
          <p:cNvPr id="8" name="TextBox 7"/>
          <p:cNvSpPr txBox="1"/>
          <p:nvPr/>
        </p:nvSpPr>
        <p:spPr>
          <a:xfrm>
            <a:off x="7740352" y="2799320"/>
            <a:ext cx="752279" cy="369332"/>
          </a:xfrm>
          <a:prstGeom prst="rect">
            <a:avLst/>
          </a:prstGeom>
          <a:noFill/>
        </p:spPr>
        <p:txBody>
          <a:bodyPr wrap="none" rtlCol="0">
            <a:spAutoFit/>
          </a:bodyPr>
          <a:lstStyle/>
          <a:p>
            <a:r>
              <a:rPr lang="en-US" dirty="0" smtClean="0">
                <a:solidFill>
                  <a:schemeClr val="accent1">
                    <a:lumMod val="60000"/>
                    <a:lumOff val="40000"/>
                  </a:schemeClr>
                </a:solidFill>
              </a:rPr>
              <a:t>name</a:t>
            </a:r>
            <a:endParaRPr lang="en-US" dirty="0">
              <a:solidFill>
                <a:schemeClr val="accent1">
                  <a:lumMod val="60000"/>
                  <a:lumOff val="40000"/>
                </a:schemeClr>
              </a:solidFill>
            </a:endParaRPr>
          </a:p>
        </p:txBody>
      </p:sp>
      <p:sp>
        <p:nvSpPr>
          <p:cNvPr id="9" name="TextBox 8"/>
          <p:cNvSpPr txBox="1"/>
          <p:nvPr/>
        </p:nvSpPr>
        <p:spPr>
          <a:xfrm>
            <a:off x="7740352" y="3704066"/>
            <a:ext cx="1232203" cy="369332"/>
          </a:xfrm>
          <a:prstGeom prst="rect">
            <a:avLst/>
          </a:prstGeom>
          <a:noFill/>
        </p:spPr>
        <p:txBody>
          <a:bodyPr wrap="none" rtlCol="0">
            <a:spAutoFit/>
          </a:bodyPr>
          <a:lstStyle/>
          <a:p>
            <a:r>
              <a:rPr lang="en-US" dirty="0" smtClean="0">
                <a:solidFill>
                  <a:schemeClr val="accent1">
                    <a:lumMod val="60000"/>
                    <a:lumOff val="40000"/>
                  </a:schemeClr>
                </a:solidFill>
              </a:rPr>
              <a:t>properties</a:t>
            </a:r>
            <a:endParaRPr lang="en-US" dirty="0">
              <a:solidFill>
                <a:schemeClr val="accent1">
                  <a:lumMod val="60000"/>
                  <a:lumOff val="40000"/>
                </a:schemeClr>
              </a:solidFill>
            </a:endParaRPr>
          </a:p>
        </p:txBody>
      </p:sp>
      <p:sp>
        <p:nvSpPr>
          <p:cNvPr id="10" name="TextBox 9"/>
          <p:cNvSpPr txBox="1"/>
          <p:nvPr/>
        </p:nvSpPr>
        <p:spPr>
          <a:xfrm>
            <a:off x="7740352" y="4640170"/>
            <a:ext cx="1271314" cy="369332"/>
          </a:xfrm>
          <a:prstGeom prst="rect">
            <a:avLst/>
          </a:prstGeom>
          <a:noFill/>
        </p:spPr>
        <p:txBody>
          <a:bodyPr wrap="none" rtlCol="0">
            <a:spAutoFit/>
          </a:bodyPr>
          <a:lstStyle/>
          <a:p>
            <a:r>
              <a:rPr lang="en-US" dirty="0" smtClean="0">
                <a:solidFill>
                  <a:schemeClr val="accent1">
                    <a:lumMod val="60000"/>
                    <a:lumOff val="40000"/>
                  </a:schemeClr>
                </a:solidFill>
              </a:rPr>
              <a:t>operations</a:t>
            </a:r>
            <a:endParaRPr lang="en-US" dirty="0">
              <a:solidFill>
                <a:schemeClr val="accent1">
                  <a:lumMod val="60000"/>
                  <a:lumOff val="40000"/>
                </a:schemeClr>
              </a:solidFill>
            </a:endParaRPr>
          </a:p>
        </p:txBody>
      </p:sp>
      <p:cxnSp>
        <p:nvCxnSpPr>
          <p:cNvPr id="12" name="Straight Arrow Connector 11"/>
          <p:cNvCxnSpPr/>
          <p:nvPr/>
        </p:nvCxnSpPr>
        <p:spPr>
          <a:xfrm flipH="1">
            <a:off x="6948264" y="3004054"/>
            <a:ext cx="792088" cy="16981"/>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948264" y="3940158"/>
            <a:ext cx="792088" cy="16981"/>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6948264" y="4876262"/>
            <a:ext cx="792088" cy="16981"/>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788024" y="5524334"/>
            <a:ext cx="3917321" cy="923330"/>
          </a:xfrm>
          <a:prstGeom prst="rect">
            <a:avLst/>
          </a:prstGeom>
          <a:noFill/>
        </p:spPr>
        <p:txBody>
          <a:bodyPr wrap="none" rtlCol="0">
            <a:spAutoFit/>
          </a:bodyPr>
          <a:lstStyle/>
          <a:p>
            <a:r>
              <a:rPr lang="en-US" dirty="0" smtClean="0">
                <a:solidFill>
                  <a:schemeClr val="accent1">
                    <a:lumMod val="60000"/>
                    <a:lumOff val="40000"/>
                  </a:schemeClr>
                </a:solidFill>
              </a:rPr>
              <a:t>visibility (optional):</a:t>
            </a:r>
          </a:p>
          <a:p>
            <a:r>
              <a:rPr lang="en-US" dirty="0" smtClean="0">
                <a:solidFill>
                  <a:schemeClr val="accent1">
                    <a:lumMod val="60000"/>
                    <a:lumOff val="40000"/>
                  </a:schemeClr>
                </a:solidFill>
              </a:rPr>
              <a:t>we can show what is public using a +</a:t>
            </a:r>
          </a:p>
          <a:p>
            <a:r>
              <a:rPr lang="en-US" dirty="0" smtClean="0">
                <a:solidFill>
                  <a:schemeClr val="accent1">
                    <a:lumMod val="60000"/>
                    <a:lumOff val="40000"/>
                  </a:schemeClr>
                </a:solidFill>
              </a:rPr>
              <a:t>and what is private using a -</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30416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Class Diagrams: Associations</a:t>
            </a:r>
            <a:endParaRPr lang="en-US" dirty="0"/>
          </a:p>
        </p:txBody>
      </p:sp>
      <p:sp>
        <p:nvSpPr>
          <p:cNvPr id="4" name="Content Placeholder 3"/>
          <p:cNvSpPr>
            <a:spLocks noGrp="1"/>
          </p:cNvSpPr>
          <p:nvPr>
            <p:ph idx="1"/>
          </p:nvPr>
        </p:nvSpPr>
        <p:spPr>
          <a:xfrm>
            <a:off x="457200" y="2249424"/>
            <a:ext cx="2026568" cy="4325112"/>
          </a:xfrm>
        </p:spPr>
        <p:txBody>
          <a:bodyPr>
            <a:normAutofit/>
          </a:bodyPr>
          <a:lstStyle/>
          <a:p>
            <a:pPr marL="109728" indent="0">
              <a:buNone/>
            </a:pPr>
            <a:r>
              <a:rPr lang="en-US" sz="2400" dirty="0" smtClean="0"/>
              <a:t>Vehicles always have at least one driver. Each driver must have a single vehicle.</a:t>
            </a:r>
            <a:endParaRPr lang="en-US" sz="2400" dirty="0"/>
          </a:p>
        </p:txBody>
      </p:sp>
      <p:sp>
        <p:nvSpPr>
          <p:cNvPr id="14" name="Rectangle 13"/>
          <p:cNvSpPr/>
          <p:nvPr/>
        </p:nvSpPr>
        <p:spPr>
          <a:xfrm>
            <a:off x="3134296" y="378193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18" name="Rectangle 17"/>
          <p:cNvSpPr/>
          <p:nvPr/>
        </p:nvSpPr>
        <p:spPr>
          <a:xfrm>
            <a:off x="3134296" y="4504159"/>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19" name="Rectangle 18"/>
          <p:cNvSpPr/>
          <p:nvPr/>
        </p:nvSpPr>
        <p:spPr>
          <a:xfrm>
            <a:off x="3134296" y="558709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Tree>
    <p:extLst>
      <p:ext uri="{BB962C8B-B14F-4D97-AF65-F5344CB8AC3E}">
        <p14:creationId xmlns:p14="http://schemas.microsoft.com/office/powerpoint/2010/main" val="101107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Class Diagrams: Associations</a:t>
            </a:r>
            <a:endParaRPr lang="en-US" dirty="0"/>
          </a:p>
        </p:txBody>
      </p:sp>
      <p:sp>
        <p:nvSpPr>
          <p:cNvPr id="4" name="Content Placeholder 3"/>
          <p:cNvSpPr>
            <a:spLocks noGrp="1"/>
          </p:cNvSpPr>
          <p:nvPr>
            <p:ph idx="1"/>
          </p:nvPr>
        </p:nvSpPr>
        <p:spPr>
          <a:xfrm>
            <a:off x="457200" y="2249424"/>
            <a:ext cx="2026568" cy="4325112"/>
          </a:xfrm>
        </p:spPr>
        <p:txBody>
          <a:bodyPr>
            <a:normAutofit/>
          </a:bodyPr>
          <a:lstStyle/>
          <a:p>
            <a:pPr marL="109728" indent="0">
              <a:buNone/>
            </a:pPr>
            <a:r>
              <a:rPr lang="en-US" sz="2400" dirty="0" smtClean="0"/>
              <a:t>Vehicles always have at least one driver. Each driver must have a single vehicle.</a:t>
            </a:r>
            <a:endParaRPr lang="en-US" sz="2400" dirty="0"/>
          </a:p>
        </p:txBody>
      </p:sp>
      <p:sp>
        <p:nvSpPr>
          <p:cNvPr id="14" name="Rectangle 13"/>
          <p:cNvSpPr/>
          <p:nvPr/>
        </p:nvSpPr>
        <p:spPr>
          <a:xfrm>
            <a:off x="3134296" y="378193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18" name="Rectangle 17"/>
          <p:cNvSpPr/>
          <p:nvPr/>
        </p:nvSpPr>
        <p:spPr>
          <a:xfrm>
            <a:off x="3134296" y="4504159"/>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19" name="Rectangle 18"/>
          <p:cNvSpPr/>
          <p:nvPr/>
        </p:nvSpPr>
        <p:spPr>
          <a:xfrm>
            <a:off x="3134296" y="558709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
        <p:nvSpPr>
          <p:cNvPr id="20" name="Rectangle 19"/>
          <p:cNvSpPr/>
          <p:nvPr/>
        </p:nvSpPr>
        <p:spPr>
          <a:xfrm>
            <a:off x="6804248" y="378193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13" name="TextBox 12"/>
          <p:cNvSpPr txBox="1"/>
          <p:nvPr/>
        </p:nvSpPr>
        <p:spPr>
          <a:xfrm>
            <a:off x="6286971" y="3773716"/>
            <a:ext cx="517277"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5467267" y="3782015"/>
            <a:ext cx="283852" cy="36933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7272532" y="5537307"/>
            <a:ext cx="1691680" cy="1200329"/>
          </a:xfrm>
          <a:prstGeom prst="rect">
            <a:avLst/>
          </a:prstGeom>
          <a:noFill/>
        </p:spPr>
        <p:txBody>
          <a:bodyPr wrap="square" rtlCol="0">
            <a:spAutoFit/>
          </a:bodyPr>
          <a:lstStyle/>
          <a:p>
            <a:r>
              <a:rPr lang="en-US" dirty="0" smtClean="0">
                <a:solidFill>
                  <a:schemeClr val="accent1">
                    <a:lumMod val="60000"/>
                    <a:lumOff val="40000"/>
                  </a:schemeClr>
                </a:solidFill>
              </a:rPr>
              <a:t>Note that properties and operations are optional</a:t>
            </a:r>
            <a:endParaRPr lang="en-US" dirty="0">
              <a:solidFill>
                <a:schemeClr val="accent1">
                  <a:lumMod val="60000"/>
                  <a:lumOff val="40000"/>
                </a:schemeClr>
              </a:solidFill>
            </a:endParaRPr>
          </a:p>
        </p:txBody>
      </p:sp>
      <p:sp>
        <p:nvSpPr>
          <p:cNvPr id="23" name="TextBox 22"/>
          <p:cNvSpPr txBox="1"/>
          <p:nvPr/>
        </p:nvSpPr>
        <p:spPr>
          <a:xfrm>
            <a:off x="6804248" y="2204864"/>
            <a:ext cx="2085776" cy="1754327"/>
          </a:xfrm>
          <a:prstGeom prst="rect">
            <a:avLst/>
          </a:prstGeom>
          <a:noFill/>
        </p:spPr>
        <p:txBody>
          <a:bodyPr wrap="square" rtlCol="0">
            <a:spAutoFit/>
          </a:bodyPr>
          <a:lstStyle/>
          <a:p>
            <a:r>
              <a:rPr lang="en-US" i="1" dirty="0" smtClean="0">
                <a:solidFill>
                  <a:schemeClr val="accent1">
                    <a:lumMod val="60000"/>
                    <a:lumOff val="40000"/>
                  </a:schemeClr>
                </a:solidFill>
              </a:rPr>
              <a:t>Associations</a:t>
            </a:r>
            <a:r>
              <a:rPr lang="en-US" dirty="0" smtClean="0">
                <a:solidFill>
                  <a:schemeClr val="accent1">
                    <a:lumMod val="60000"/>
                    <a:lumOff val="40000"/>
                  </a:schemeClr>
                </a:solidFill>
              </a:rPr>
              <a:t> are drawn as solid lines. </a:t>
            </a:r>
            <a:r>
              <a:rPr lang="en-US" i="1" dirty="0" smtClean="0">
                <a:solidFill>
                  <a:schemeClr val="accent1">
                    <a:lumMod val="60000"/>
                    <a:lumOff val="40000"/>
                  </a:schemeClr>
                </a:solidFill>
              </a:rPr>
              <a:t>Multiplicity</a:t>
            </a:r>
            <a:r>
              <a:rPr lang="en-US" dirty="0" smtClean="0">
                <a:solidFill>
                  <a:schemeClr val="accent1">
                    <a:lumMod val="60000"/>
                    <a:lumOff val="40000"/>
                  </a:schemeClr>
                </a:solidFill>
              </a:rPr>
              <a:t> is written at the target ends</a:t>
            </a:r>
          </a:p>
          <a:p>
            <a:endParaRPr lang="en-US" dirty="0">
              <a:solidFill>
                <a:schemeClr val="accent1">
                  <a:lumMod val="60000"/>
                  <a:lumOff val="40000"/>
                </a:schemeClr>
              </a:solidFill>
            </a:endParaRPr>
          </a:p>
        </p:txBody>
      </p:sp>
      <p:cxnSp>
        <p:nvCxnSpPr>
          <p:cNvPr id="24" name="Straight Arrow Connector 23"/>
          <p:cNvCxnSpPr>
            <a:stCxn id="23" idx="1"/>
          </p:cNvCxnSpPr>
          <p:nvPr/>
        </p:nvCxnSpPr>
        <p:spPr>
          <a:xfrm flipH="1">
            <a:off x="6012160" y="3082028"/>
            <a:ext cx="792088" cy="691688"/>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2" idx="0"/>
          </p:cNvCxnSpPr>
          <p:nvPr/>
        </p:nvCxnSpPr>
        <p:spPr>
          <a:xfrm flipV="1">
            <a:off x="8118372" y="4365104"/>
            <a:ext cx="0" cy="1172203"/>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14" idx="3"/>
            <a:endCxn id="20" idx="1"/>
          </p:cNvCxnSpPr>
          <p:nvPr/>
        </p:nvCxnSpPr>
        <p:spPr>
          <a:xfrm flipV="1">
            <a:off x="5436096" y="414304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47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Class Diagrams: Associations</a:t>
            </a:r>
            <a:endParaRPr lang="en-US" dirty="0"/>
          </a:p>
        </p:txBody>
      </p:sp>
      <p:sp>
        <p:nvSpPr>
          <p:cNvPr id="4" name="Content Placeholder 3"/>
          <p:cNvSpPr>
            <a:spLocks noGrp="1"/>
          </p:cNvSpPr>
          <p:nvPr>
            <p:ph idx="1"/>
          </p:nvPr>
        </p:nvSpPr>
        <p:spPr>
          <a:xfrm>
            <a:off x="457200" y="2249424"/>
            <a:ext cx="2026568" cy="4325112"/>
          </a:xfrm>
        </p:spPr>
        <p:txBody>
          <a:bodyPr>
            <a:normAutofit/>
          </a:bodyPr>
          <a:lstStyle/>
          <a:p>
            <a:pPr marL="109728" indent="0">
              <a:buNone/>
            </a:pPr>
            <a:r>
              <a:rPr lang="en-US" sz="2400" dirty="0" smtClean="0"/>
              <a:t>Vehicles always have at least one driver. Each driver must have a single vehicle.</a:t>
            </a:r>
            <a:endParaRPr lang="en-US" sz="2400" dirty="0"/>
          </a:p>
        </p:txBody>
      </p:sp>
      <p:sp>
        <p:nvSpPr>
          <p:cNvPr id="14" name="Rectangle 13"/>
          <p:cNvSpPr/>
          <p:nvPr/>
        </p:nvSpPr>
        <p:spPr>
          <a:xfrm>
            <a:off x="3134296" y="378193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18" name="Rectangle 17"/>
          <p:cNvSpPr/>
          <p:nvPr/>
        </p:nvSpPr>
        <p:spPr>
          <a:xfrm>
            <a:off x="3134296" y="4504159"/>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19" name="Rectangle 18"/>
          <p:cNvSpPr/>
          <p:nvPr/>
        </p:nvSpPr>
        <p:spPr>
          <a:xfrm>
            <a:off x="3134296" y="558709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
        <p:nvSpPr>
          <p:cNvPr id="20" name="Rectangle 19"/>
          <p:cNvSpPr/>
          <p:nvPr/>
        </p:nvSpPr>
        <p:spPr>
          <a:xfrm>
            <a:off x="6804248" y="378193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13" name="TextBox 12"/>
          <p:cNvSpPr txBox="1"/>
          <p:nvPr/>
        </p:nvSpPr>
        <p:spPr>
          <a:xfrm>
            <a:off x="6286971" y="3773716"/>
            <a:ext cx="517277"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5467267" y="3782015"/>
            <a:ext cx="283852" cy="36933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7272532" y="5537307"/>
            <a:ext cx="1691680" cy="1200329"/>
          </a:xfrm>
          <a:prstGeom prst="rect">
            <a:avLst/>
          </a:prstGeom>
          <a:noFill/>
        </p:spPr>
        <p:txBody>
          <a:bodyPr wrap="square" rtlCol="0">
            <a:spAutoFit/>
          </a:bodyPr>
          <a:lstStyle/>
          <a:p>
            <a:r>
              <a:rPr lang="en-US" dirty="0" smtClean="0">
                <a:solidFill>
                  <a:schemeClr val="accent1">
                    <a:lumMod val="60000"/>
                    <a:lumOff val="40000"/>
                  </a:schemeClr>
                </a:solidFill>
              </a:rPr>
              <a:t>Note that properties and operations are optional</a:t>
            </a:r>
            <a:endParaRPr lang="en-US" dirty="0">
              <a:solidFill>
                <a:schemeClr val="accent1">
                  <a:lumMod val="60000"/>
                  <a:lumOff val="40000"/>
                </a:schemeClr>
              </a:solidFill>
            </a:endParaRPr>
          </a:p>
        </p:txBody>
      </p:sp>
      <p:sp>
        <p:nvSpPr>
          <p:cNvPr id="23" name="TextBox 22"/>
          <p:cNvSpPr txBox="1"/>
          <p:nvPr/>
        </p:nvSpPr>
        <p:spPr>
          <a:xfrm>
            <a:off x="6804248" y="2204864"/>
            <a:ext cx="2085776" cy="1754327"/>
          </a:xfrm>
          <a:prstGeom prst="rect">
            <a:avLst/>
          </a:prstGeom>
          <a:noFill/>
        </p:spPr>
        <p:txBody>
          <a:bodyPr wrap="square" rtlCol="0">
            <a:spAutoFit/>
          </a:bodyPr>
          <a:lstStyle/>
          <a:p>
            <a:r>
              <a:rPr lang="en-US" i="1" dirty="0" smtClean="0">
                <a:solidFill>
                  <a:schemeClr val="accent1">
                    <a:lumMod val="60000"/>
                    <a:lumOff val="40000"/>
                  </a:schemeClr>
                </a:solidFill>
              </a:rPr>
              <a:t>Associations</a:t>
            </a:r>
            <a:r>
              <a:rPr lang="en-US" dirty="0" smtClean="0">
                <a:solidFill>
                  <a:schemeClr val="accent1">
                    <a:lumMod val="60000"/>
                    <a:lumOff val="40000"/>
                  </a:schemeClr>
                </a:solidFill>
              </a:rPr>
              <a:t> are drawn as solid lines. </a:t>
            </a:r>
            <a:r>
              <a:rPr lang="en-US" i="1" dirty="0" smtClean="0">
                <a:solidFill>
                  <a:schemeClr val="accent1">
                    <a:lumMod val="60000"/>
                    <a:lumOff val="40000"/>
                  </a:schemeClr>
                </a:solidFill>
              </a:rPr>
              <a:t>Multiplicity</a:t>
            </a:r>
            <a:r>
              <a:rPr lang="en-US" dirty="0" smtClean="0">
                <a:solidFill>
                  <a:schemeClr val="accent1">
                    <a:lumMod val="60000"/>
                    <a:lumOff val="40000"/>
                  </a:schemeClr>
                </a:solidFill>
              </a:rPr>
              <a:t> is written at the target ends</a:t>
            </a:r>
          </a:p>
          <a:p>
            <a:endParaRPr lang="en-US" dirty="0">
              <a:solidFill>
                <a:schemeClr val="accent1">
                  <a:lumMod val="60000"/>
                  <a:lumOff val="40000"/>
                </a:schemeClr>
              </a:solidFill>
            </a:endParaRPr>
          </a:p>
        </p:txBody>
      </p:sp>
      <p:cxnSp>
        <p:nvCxnSpPr>
          <p:cNvPr id="24" name="Straight Arrow Connector 23"/>
          <p:cNvCxnSpPr>
            <a:stCxn id="23" idx="1"/>
          </p:cNvCxnSpPr>
          <p:nvPr/>
        </p:nvCxnSpPr>
        <p:spPr>
          <a:xfrm flipH="1">
            <a:off x="6012160" y="3082028"/>
            <a:ext cx="792088" cy="691688"/>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2" idx="0"/>
          </p:cNvCxnSpPr>
          <p:nvPr/>
        </p:nvCxnSpPr>
        <p:spPr>
          <a:xfrm flipV="1">
            <a:off x="8118372" y="4365104"/>
            <a:ext cx="0" cy="1172203"/>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14" idx="3"/>
            <a:endCxn id="20" idx="1"/>
          </p:cNvCxnSpPr>
          <p:nvPr/>
        </p:nvCxnSpPr>
        <p:spPr>
          <a:xfrm flipV="1">
            <a:off x="5436096" y="414304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593767" y="4180438"/>
            <a:ext cx="1041947" cy="369332"/>
          </a:xfrm>
          <a:prstGeom prst="rect">
            <a:avLst/>
          </a:prstGeom>
          <a:noFill/>
        </p:spPr>
        <p:txBody>
          <a:bodyPr wrap="none" rtlCol="0">
            <a:spAutoFit/>
          </a:bodyPr>
          <a:lstStyle/>
          <a:p>
            <a:r>
              <a:rPr lang="en-US" dirty="0" smtClean="0"/>
              <a:t>- drivers</a:t>
            </a:r>
            <a:endParaRPr lang="en-US" dirty="0"/>
          </a:p>
        </p:txBody>
      </p:sp>
      <p:sp>
        <p:nvSpPr>
          <p:cNvPr id="25" name="TextBox 24"/>
          <p:cNvSpPr txBox="1"/>
          <p:nvPr/>
        </p:nvSpPr>
        <p:spPr>
          <a:xfrm>
            <a:off x="5593767" y="5537307"/>
            <a:ext cx="1625509" cy="1200329"/>
          </a:xfrm>
          <a:prstGeom prst="rect">
            <a:avLst/>
          </a:prstGeom>
          <a:noFill/>
        </p:spPr>
        <p:txBody>
          <a:bodyPr wrap="square" rtlCol="0">
            <a:spAutoFit/>
          </a:bodyPr>
          <a:lstStyle/>
          <a:p>
            <a:r>
              <a:rPr lang="en-US" dirty="0" smtClean="0">
                <a:solidFill>
                  <a:schemeClr val="accent1">
                    <a:lumMod val="60000"/>
                    <a:lumOff val="40000"/>
                  </a:schemeClr>
                </a:solidFill>
              </a:rPr>
              <a:t>Associations can optionally have a name and visibility </a:t>
            </a:r>
            <a:endParaRPr lang="en-US" dirty="0">
              <a:solidFill>
                <a:schemeClr val="accent1">
                  <a:lumMod val="60000"/>
                  <a:lumOff val="40000"/>
                </a:schemeClr>
              </a:solidFill>
            </a:endParaRPr>
          </a:p>
        </p:txBody>
      </p:sp>
      <p:cxnSp>
        <p:nvCxnSpPr>
          <p:cNvPr id="26" name="Straight Arrow Connector 25"/>
          <p:cNvCxnSpPr/>
          <p:nvPr/>
        </p:nvCxnSpPr>
        <p:spPr>
          <a:xfrm flipV="1">
            <a:off x="6286971" y="4549770"/>
            <a:ext cx="0" cy="1033705"/>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08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Generalization</a:t>
            </a:r>
            <a:endParaRPr lang="en-US" dirty="0"/>
          </a:p>
        </p:txBody>
      </p:sp>
      <p:sp>
        <p:nvSpPr>
          <p:cNvPr id="4" name="Content Placeholder 3"/>
          <p:cNvSpPr>
            <a:spLocks noGrp="1"/>
          </p:cNvSpPr>
          <p:nvPr>
            <p:ph idx="1"/>
          </p:nvPr>
        </p:nvSpPr>
        <p:spPr>
          <a:xfrm>
            <a:off x="457200" y="2249424"/>
            <a:ext cx="2314600" cy="4325112"/>
          </a:xfrm>
        </p:spPr>
        <p:txBody>
          <a:bodyPr>
            <a:normAutofit/>
          </a:bodyPr>
          <a:lstStyle/>
          <a:p>
            <a:pPr marL="109728" indent="0">
              <a:buNone/>
            </a:pPr>
            <a:r>
              <a:rPr lang="en-US" sz="2400" dirty="0" smtClean="0"/>
              <a:t>Drivers are a type of person. Every person has a name and an age.</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593767" y="4573978"/>
            <a:ext cx="1041947" cy="369332"/>
          </a:xfrm>
          <a:prstGeom prst="rect">
            <a:avLst/>
          </a:prstGeom>
          <a:noFill/>
        </p:spPr>
        <p:txBody>
          <a:bodyPr wrap="none" rtlCol="0">
            <a:spAutoFit/>
          </a:bodyPr>
          <a:lstStyle/>
          <a:p>
            <a:r>
              <a:rPr lang="en-US" dirty="0" smtClean="0"/>
              <a:t>- drivers</a:t>
            </a:r>
            <a:endParaRPr lang="en-US" dirty="0"/>
          </a:p>
        </p:txBody>
      </p:sp>
      <p:sp>
        <p:nvSpPr>
          <p:cNvPr id="38" name="Rectangle 37"/>
          <p:cNvSpPr/>
          <p:nvPr/>
        </p:nvSpPr>
        <p:spPr>
          <a:xfrm>
            <a:off x="3134296" y="4896274"/>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39" name="Rectangle 38"/>
          <p:cNvSpPr/>
          <p:nvPr/>
        </p:nvSpPr>
        <p:spPr>
          <a:xfrm>
            <a:off x="3134296" y="5979213"/>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Tree>
    <p:extLst>
      <p:ext uri="{BB962C8B-B14F-4D97-AF65-F5344CB8AC3E}">
        <p14:creationId xmlns:p14="http://schemas.microsoft.com/office/powerpoint/2010/main" val="406040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Generalization</a:t>
            </a:r>
            <a:endParaRPr lang="en-US" dirty="0"/>
          </a:p>
        </p:txBody>
      </p:sp>
      <p:sp>
        <p:nvSpPr>
          <p:cNvPr id="4" name="Content Placeholder 3"/>
          <p:cNvSpPr>
            <a:spLocks noGrp="1"/>
          </p:cNvSpPr>
          <p:nvPr>
            <p:ph idx="1"/>
          </p:nvPr>
        </p:nvSpPr>
        <p:spPr>
          <a:xfrm>
            <a:off x="457200" y="2249424"/>
            <a:ext cx="2314600" cy="4325112"/>
          </a:xfrm>
        </p:spPr>
        <p:txBody>
          <a:bodyPr>
            <a:normAutofit/>
          </a:bodyPr>
          <a:lstStyle/>
          <a:p>
            <a:pPr marL="109728" indent="0">
              <a:buNone/>
            </a:pPr>
            <a:r>
              <a:rPr lang="en-US" sz="2400" dirty="0" smtClean="0"/>
              <a:t>Drivers are a type of person. Every person has a name and an age.</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593767" y="4573978"/>
            <a:ext cx="1041947" cy="369332"/>
          </a:xfrm>
          <a:prstGeom prst="rect">
            <a:avLst/>
          </a:prstGeom>
          <a:noFill/>
        </p:spPr>
        <p:txBody>
          <a:bodyPr wrap="none" rtlCol="0">
            <a:spAutoFit/>
          </a:bodyPr>
          <a:lstStyle/>
          <a:p>
            <a:r>
              <a:rPr lang="en-US" dirty="0" smtClean="0"/>
              <a:t>- drivers</a:t>
            </a:r>
            <a:endParaRPr lang="en-US" dirty="0"/>
          </a:p>
        </p:txBody>
      </p:sp>
      <p:sp>
        <p:nvSpPr>
          <p:cNvPr id="34" name="Rectangle 33"/>
          <p:cNvSpPr/>
          <p:nvPr/>
        </p:nvSpPr>
        <p:spPr>
          <a:xfrm>
            <a:off x="6824065" y="263477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a:p>
            <a:r>
              <a:rPr lang="en-US" sz="1600" dirty="0" smtClean="0">
                <a:solidFill>
                  <a:schemeClr val="tx1"/>
                </a:solidFill>
              </a:rPr>
              <a:t>- age : </a:t>
            </a:r>
            <a:r>
              <a:rPr lang="en-US" sz="1600" dirty="0" err="1" smtClean="0">
                <a:solidFill>
                  <a:schemeClr val="tx1"/>
                </a:solidFill>
              </a:rPr>
              <a:t>int</a:t>
            </a:r>
            <a:endParaRPr lang="en-US" sz="1600" dirty="0">
              <a:solidFill>
                <a:schemeClr val="tx1"/>
              </a:solidFill>
            </a:endParaRPr>
          </a:p>
        </p:txBody>
      </p:sp>
      <p:cxnSp>
        <p:nvCxnSpPr>
          <p:cNvPr id="35" name="Straight Arrow Connector 34"/>
          <p:cNvCxnSpPr/>
          <p:nvPr/>
        </p:nvCxnSpPr>
        <p:spPr>
          <a:xfrm flipV="1">
            <a:off x="7864551" y="3359134"/>
            <a:ext cx="19817" cy="816343"/>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7668344" y="335913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24065" y="1912548"/>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
        <p:nvSpPr>
          <p:cNvPr id="38" name="Rectangle 37"/>
          <p:cNvSpPr/>
          <p:nvPr/>
        </p:nvSpPr>
        <p:spPr>
          <a:xfrm>
            <a:off x="3134296" y="4896274"/>
            <a:ext cx="230180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fuel consumption : </a:t>
            </a:r>
            <a:r>
              <a:rPr lang="en-US" sz="1600" dirty="0" err="1" smtClean="0">
                <a:solidFill>
                  <a:schemeClr val="tx1"/>
                </a:solidFill>
              </a:rPr>
              <a:t>int</a:t>
            </a:r>
            <a:endParaRPr lang="en-US" sz="1600" dirty="0" smtClean="0">
              <a:solidFill>
                <a:schemeClr val="tx1"/>
              </a:solidFill>
            </a:endParaRPr>
          </a:p>
          <a:p>
            <a:r>
              <a:rPr lang="en-US" sz="1600" dirty="0" smtClean="0">
                <a:solidFill>
                  <a:schemeClr val="tx1"/>
                </a:solidFill>
              </a:rPr>
              <a:t>- remaining fuel : </a:t>
            </a:r>
            <a:r>
              <a:rPr lang="en-US" sz="1600" dirty="0" err="1" smtClean="0">
                <a:solidFill>
                  <a:schemeClr val="tx1"/>
                </a:solidFill>
              </a:rPr>
              <a:t>int</a:t>
            </a:r>
            <a:endParaRPr lang="en-US" sz="1600" dirty="0" smtClean="0">
              <a:solidFill>
                <a:schemeClr val="tx1"/>
              </a:solidFill>
            </a:endParaRPr>
          </a:p>
        </p:txBody>
      </p:sp>
      <p:sp>
        <p:nvSpPr>
          <p:cNvPr id="39" name="Rectangle 38"/>
          <p:cNvSpPr/>
          <p:nvPr/>
        </p:nvSpPr>
        <p:spPr>
          <a:xfrm>
            <a:off x="3134296" y="5979213"/>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move(</a:t>
            </a:r>
            <a:r>
              <a:rPr lang="en-US" sz="1600" dirty="0" err="1" smtClean="0">
                <a:solidFill>
                  <a:schemeClr val="tx1"/>
                </a:solidFill>
              </a:rPr>
              <a:t>int</a:t>
            </a:r>
            <a:r>
              <a:rPr lang="en-US" sz="1600" dirty="0" smtClean="0">
                <a:solidFill>
                  <a:schemeClr val="tx1"/>
                </a:solidFill>
              </a:rPr>
              <a:t>) : </a:t>
            </a:r>
            <a:r>
              <a:rPr lang="en-US" sz="1600" dirty="0" err="1" smtClean="0">
                <a:solidFill>
                  <a:schemeClr val="tx1"/>
                </a:solidFill>
              </a:rPr>
              <a:t>boolean</a:t>
            </a:r>
            <a:endParaRPr lang="en-US" sz="1600" dirty="0">
              <a:solidFill>
                <a:schemeClr val="tx1"/>
              </a:solidFill>
            </a:endParaRPr>
          </a:p>
        </p:txBody>
      </p:sp>
      <p:sp>
        <p:nvSpPr>
          <p:cNvPr id="16" name="TextBox 15"/>
          <p:cNvSpPr txBox="1"/>
          <p:nvPr/>
        </p:nvSpPr>
        <p:spPr>
          <a:xfrm>
            <a:off x="3841758" y="2446837"/>
            <a:ext cx="1625509" cy="1477328"/>
          </a:xfrm>
          <a:prstGeom prst="rect">
            <a:avLst/>
          </a:prstGeom>
          <a:noFill/>
        </p:spPr>
        <p:txBody>
          <a:bodyPr wrap="square" rtlCol="0">
            <a:spAutoFit/>
          </a:bodyPr>
          <a:lstStyle/>
          <a:p>
            <a:r>
              <a:rPr lang="en-US" dirty="0" smtClean="0">
                <a:solidFill>
                  <a:schemeClr val="accent1">
                    <a:lumMod val="60000"/>
                    <a:lumOff val="40000"/>
                  </a:schemeClr>
                </a:solidFill>
              </a:rPr>
              <a:t>Note: we use a special kind of arrowhead to represent generalization</a:t>
            </a:r>
            <a:endParaRPr lang="en-US" dirty="0">
              <a:solidFill>
                <a:schemeClr val="accent1">
                  <a:lumMod val="60000"/>
                  <a:lumOff val="40000"/>
                </a:schemeClr>
              </a:solidFill>
            </a:endParaRPr>
          </a:p>
        </p:txBody>
      </p:sp>
      <p:cxnSp>
        <p:nvCxnSpPr>
          <p:cNvPr id="17" name="Straight Arrow Connector 16"/>
          <p:cNvCxnSpPr>
            <a:stCxn id="16" idx="3"/>
          </p:cNvCxnSpPr>
          <p:nvPr/>
        </p:nvCxnSpPr>
        <p:spPr>
          <a:xfrm>
            <a:off x="5467267" y="3185501"/>
            <a:ext cx="1985053" cy="461665"/>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963838" y="5240549"/>
            <a:ext cx="2946003" cy="1477328"/>
          </a:xfrm>
          <a:prstGeom prst="rect">
            <a:avLst/>
          </a:prstGeom>
          <a:noFill/>
        </p:spPr>
        <p:txBody>
          <a:bodyPr wrap="square" rtlCol="0">
            <a:spAutoFit/>
          </a:bodyPr>
          <a:lstStyle/>
          <a:p>
            <a:r>
              <a:rPr lang="en-US" dirty="0" smtClean="0">
                <a:solidFill>
                  <a:schemeClr val="accent1">
                    <a:lumMod val="60000"/>
                    <a:lumOff val="40000"/>
                  </a:schemeClr>
                </a:solidFill>
              </a:rPr>
              <a:t>We assume that Driver </a:t>
            </a:r>
            <a:r>
              <a:rPr lang="en-US" b="1" dirty="0" smtClean="0">
                <a:solidFill>
                  <a:schemeClr val="accent1">
                    <a:lumMod val="60000"/>
                    <a:lumOff val="40000"/>
                  </a:schemeClr>
                </a:solidFill>
              </a:rPr>
              <a:t>inherits</a:t>
            </a:r>
            <a:r>
              <a:rPr lang="en-US" dirty="0" smtClean="0">
                <a:solidFill>
                  <a:schemeClr val="accent1">
                    <a:lumMod val="60000"/>
                    <a:lumOff val="40000"/>
                  </a:schemeClr>
                </a:solidFill>
              </a:rPr>
              <a:t> all the properties and operations of a Person (as well as defining its own)</a:t>
            </a:r>
          </a:p>
        </p:txBody>
      </p:sp>
    </p:spTree>
    <p:extLst>
      <p:ext uri="{BB962C8B-B14F-4D97-AF65-F5344CB8AC3E}">
        <p14:creationId xmlns:p14="http://schemas.microsoft.com/office/powerpoint/2010/main" val="156870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Composition</a:t>
            </a:r>
            <a:endParaRPr lang="en-US" dirty="0"/>
          </a:p>
        </p:txBody>
      </p:sp>
      <p:sp>
        <p:nvSpPr>
          <p:cNvPr id="4" name="Content Placeholder 3"/>
          <p:cNvSpPr>
            <a:spLocks noGrp="1"/>
          </p:cNvSpPr>
          <p:nvPr>
            <p:ph idx="1"/>
          </p:nvPr>
        </p:nvSpPr>
        <p:spPr>
          <a:xfrm>
            <a:off x="457200" y="2249424"/>
            <a:ext cx="2314600" cy="4325112"/>
          </a:xfrm>
        </p:spPr>
        <p:txBody>
          <a:bodyPr>
            <a:normAutofit/>
          </a:bodyPr>
          <a:lstStyle/>
          <a:p>
            <a:pPr marL="109728" indent="0">
              <a:buNone/>
            </a:pPr>
            <a:r>
              <a:rPr lang="en-US" sz="2400" dirty="0" smtClean="0"/>
              <a:t>Vehicles are made up of many components.</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24065" y="263477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a:p>
            <a:r>
              <a:rPr lang="en-US" sz="1600" dirty="0" smtClean="0">
                <a:solidFill>
                  <a:schemeClr val="tx1"/>
                </a:solidFill>
              </a:rPr>
              <a:t>- age : </a:t>
            </a:r>
            <a:r>
              <a:rPr lang="en-US" sz="1600" dirty="0" err="1" smtClean="0">
                <a:solidFill>
                  <a:schemeClr val="tx1"/>
                </a:solidFill>
              </a:rPr>
              <a:t>int</a:t>
            </a:r>
            <a:endParaRPr lang="en-US" sz="1600" dirty="0">
              <a:solidFill>
                <a:schemeClr val="tx1"/>
              </a:solidFill>
            </a:endParaRPr>
          </a:p>
        </p:txBody>
      </p:sp>
      <p:cxnSp>
        <p:nvCxnSpPr>
          <p:cNvPr id="35" name="Straight Arrow Connector 34"/>
          <p:cNvCxnSpPr/>
          <p:nvPr/>
        </p:nvCxnSpPr>
        <p:spPr>
          <a:xfrm flipV="1">
            <a:off x="7864551" y="3359134"/>
            <a:ext cx="19817" cy="816343"/>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7668344" y="335913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24065" y="1912548"/>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Tree>
    <p:extLst>
      <p:ext uri="{BB962C8B-B14F-4D97-AF65-F5344CB8AC3E}">
        <p14:creationId xmlns:p14="http://schemas.microsoft.com/office/powerpoint/2010/main" val="119056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Overview</a:t>
            </a:r>
            <a:endParaRPr lang="en-US" dirty="0"/>
          </a:p>
        </p:txBody>
      </p:sp>
      <p:sp>
        <p:nvSpPr>
          <p:cNvPr id="3" name="Content Placeholder 2"/>
          <p:cNvSpPr>
            <a:spLocks noGrp="1"/>
          </p:cNvSpPr>
          <p:nvPr>
            <p:ph idx="1"/>
          </p:nvPr>
        </p:nvSpPr>
        <p:spPr>
          <a:xfrm>
            <a:off x="457200" y="2133600"/>
            <a:ext cx="8229600" cy="4325112"/>
          </a:xfrm>
        </p:spPr>
        <p:txBody>
          <a:bodyPr>
            <a:normAutofit lnSpcReduction="10000"/>
          </a:bodyPr>
          <a:lstStyle/>
          <a:p>
            <a:r>
              <a:rPr lang="en-US" dirty="0" smtClean="0"/>
              <a:t>The Ecology of UML</a:t>
            </a:r>
          </a:p>
          <a:p>
            <a:pPr lvl="1"/>
            <a:r>
              <a:rPr lang="en-US" dirty="0" smtClean="0"/>
              <a:t>How to Use Cases, Activity, Sequence and Class diagrams fit into the big picture</a:t>
            </a:r>
          </a:p>
          <a:p>
            <a:endParaRPr lang="en-US" dirty="0" smtClean="0"/>
          </a:p>
          <a:p>
            <a:r>
              <a:rPr lang="en-US" dirty="0" smtClean="0"/>
              <a:t>UML Class Diagrams</a:t>
            </a:r>
          </a:p>
          <a:p>
            <a:pPr lvl="1"/>
            <a:r>
              <a:rPr lang="en-US" dirty="0" smtClean="0"/>
              <a:t>Data</a:t>
            </a:r>
          </a:p>
          <a:p>
            <a:pPr lvl="1"/>
            <a:r>
              <a:rPr lang="en-US" dirty="0" smtClean="0"/>
              <a:t>Operations</a:t>
            </a:r>
          </a:p>
          <a:p>
            <a:pPr lvl="1"/>
            <a:r>
              <a:rPr lang="en-US" dirty="0" smtClean="0"/>
              <a:t>Associations</a:t>
            </a:r>
          </a:p>
          <a:p>
            <a:pPr lvl="2"/>
            <a:r>
              <a:rPr lang="en-US" dirty="0" smtClean="0"/>
              <a:t>Generalization</a:t>
            </a:r>
          </a:p>
          <a:p>
            <a:pPr lvl="2"/>
            <a:r>
              <a:rPr lang="en-US" dirty="0" smtClean="0"/>
              <a:t>Aggregation vs. Composition</a:t>
            </a:r>
          </a:p>
          <a:p>
            <a:endParaRPr lang="en-US" dirty="0"/>
          </a:p>
          <a:p>
            <a:pPr>
              <a:buNone/>
            </a:pPr>
            <a:endParaRPr lang="en-US" dirty="0" smtClean="0"/>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Composition</a:t>
            </a:r>
            <a:endParaRPr lang="en-US" dirty="0"/>
          </a:p>
        </p:txBody>
      </p:sp>
      <p:sp>
        <p:nvSpPr>
          <p:cNvPr id="4" name="Content Placeholder 3"/>
          <p:cNvSpPr>
            <a:spLocks noGrp="1"/>
          </p:cNvSpPr>
          <p:nvPr>
            <p:ph idx="1"/>
          </p:nvPr>
        </p:nvSpPr>
        <p:spPr>
          <a:xfrm>
            <a:off x="457200" y="2249424"/>
            <a:ext cx="2314600" cy="4325112"/>
          </a:xfrm>
        </p:spPr>
        <p:txBody>
          <a:bodyPr>
            <a:normAutofit/>
          </a:bodyPr>
          <a:lstStyle/>
          <a:p>
            <a:pPr marL="109728" indent="0">
              <a:buNone/>
            </a:pPr>
            <a:r>
              <a:rPr lang="en-US" sz="2400" dirty="0" smtClean="0"/>
              <a:t>Vehicles are made up of many components.</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24065" y="263477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a:p>
            <a:r>
              <a:rPr lang="en-US" sz="1600" dirty="0" smtClean="0">
                <a:solidFill>
                  <a:schemeClr val="tx1"/>
                </a:solidFill>
              </a:rPr>
              <a:t>- age : </a:t>
            </a:r>
            <a:r>
              <a:rPr lang="en-US" sz="1600" dirty="0" err="1" smtClean="0">
                <a:solidFill>
                  <a:schemeClr val="tx1"/>
                </a:solidFill>
              </a:rPr>
              <a:t>int</a:t>
            </a:r>
            <a:endParaRPr lang="en-US" sz="1600" dirty="0">
              <a:solidFill>
                <a:schemeClr val="tx1"/>
              </a:solidFill>
            </a:endParaRPr>
          </a:p>
        </p:txBody>
      </p:sp>
      <p:cxnSp>
        <p:nvCxnSpPr>
          <p:cNvPr id="35" name="Straight Arrow Connector 34"/>
          <p:cNvCxnSpPr/>
          <p:nvPr/>
        </p:nvCxnSpPr>
        <p:spPr>
          <a:xfrm flipV="1">
            <a:off x="7864551" y="3359134"/>
            <a:ext cx="19817" cy="816343"/>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7668344" y="335913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24065" y="1912548"/>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
        <p:nvSpPr>
          <p:cNvPr id="19" name="Rectangle 18"/>
          <p:cNvSpPr/>
          <p:nvPr/>
        </p:nvSpPr>
        <p:spPr>
          <a:xfrm>
            <a:off x="3134296" y="5852314"/>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cxnSp>
        <p:nvCxnSpPr>
          <p:cNvPr id="20" name="Straight Arrow Connector 19"/>
          <p:cNvCxnSpPr>
            <a:stCxn id="19" idx="0"/>
            <a:endCxn id="28" idx="2"/>
          </p:cNvCxnSpPr>
          <p:nvPr/>
        </p:nvCxnSpPr>
        <p:spPr>
          <a:xfrm flipV="1">
            <a:off x="4285196" y="4897700"/>
            <a:ext cx="0" cy="954614"/>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4141794" y="4897699"/>
            <a:ext cx="286804" cy="43419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31232" y="4593225"/>
            <a:ext cx="1625509" cy="1477328"/>
          </a:xfrm>
          <a:prstGeom prst="rect">
            <a:avLst/>
          </a:prstGeom>
          <a:noFill/>
        </p:spPr>
        <p:txBody>
          <a:bodyPr wrap="square" rtlCol="0">
            <a:spAutoFit/>
          </a:bodyPr>
          <a:lstStyle/>
          <a:p>
            <a:r>
              <a:rPr lang="en-US" dirty="0" smtClean="0">
                <a:solidFill>
                  <a:schemeClr val="accent1">
                    <a:lumMod val="60000"/>
                    <a:lumOff val="40000"/>
                  </a:schemeClr>
                </a:solidFill>
              </a:rPr>
              <a:t>Note: we use a solid diamond to represent composition</a:t>
            </a:r>
            <a:endParaRPr lang="en-US" dirty="0">
              <a:solidFill>
                <a:schemeClr val="accent1">
                  <a:lumMod val="60000"/>
                  <a:lumOff val="40000"/>
                </a:schemeClr>
              </a:solidFill>
            </a:endParaRPr>
          </a:p>
        </p:txBody>
      </p:sp>
      <p:cxnSp>
        <p:nvCxnSpPr>
          <p:cNvPr id="25" name="Straight Arrow Connector 24"/>
          <p:cNvCxnSpPr>
            <a:stCxn id="24" idx="3"/>
          </p:cNvCxnSpPr>
          <p:nvPr/>
        </p:nvCxnSpPr>
        <p:spPr>
          <a:xfrm>
            <a:off x="2156741" y="5331889"/>
            <a:ext cx="1767187" cy="0"/>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51119" y="5085184"/>
            <a:ext cx="3138905" cy="1754327"/>
          </a:xfrm>
          <a:prstGeom prst="rect">
            <a:avLst/>
          </a:prstGeom>
          <a:noFill/>
        </p:spPr>
        <p:txBody>
          <a:bodyPr wrap="square" rtlCol="0">
            <a:spAutoFit/>
          </a:bodyPr>
          <a:lstStyle/>
          <a:p>
            <a:r>
              <a:rPr lang="en-US" dirty="0" smtClean="0">
                <a:solidFill>
                  <a:schemeClr val="accent1">
                    <a:lumMod val="60000"/>
                    <a:lumOff val="40000"/>
                  </a:schemeClr>
                </a:solidFill>
              </a:rPr>
              <a:t>We can use the composition relationship when there is a </a:t>
            </a:r>
            <a:r>
              <a:rPr lang="en-US" i="1" dirty="0" smtClean="0">
                <a:solidFill>
                  <a:schemeClr val="accent1">
                    <a:lumMod val="60000"/>
                    <a:lumOff val="40000"/>
                  </a:schemeClr>
                </a:solidFill>
              </a:rPr>
              <a:t>strong lifecycle dependency </a:t>
            </a:r>
            <a:r>
              <a:rPr lang="en-US" dirty="0" smtClean="0">
                <a:solidFill>
                  <a:schemeClr val="accent1">
                    <a:lumMod val="60000"/>
                    <a:lumOff val="40000"/>
                  </a:schemeClr>
                </a:solidFill>
              </a:rPr>
              <a:t>(i.e. a thing is only a component when it is part of a vehicle)</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471269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Aggregation</a:t>
            </a:r>
            <a:endParaRPr lang="en-US" dirty="0"/>
          </a:p>
        </p:txBody>
      </p:sp>
      <p:sp>
        <p:nvSpPr>
          <p:cNvPr id="4" name="Content Placeholder 3"/>
          <p:cNvSpPr>
            <a:spLocks noGrp="1"/>
          </p:cNvSpPr>
          <p:nvPr>
            <p:ph idx="1"/>
          </p:nvPr>
        </p:nvSpPr>
        <p:spPr>
          <a:xfrm>
            <a:off x="457200" y="4167256"/>
            <a:ext cx="2314600" cy="2407280"/>
          </a:xfrm>
        </p:spPr>
        <p:txBody>
          <a:bodyPr>
            <a:normAutofit/>
          </a:bodyPr>
          <a:lstStyle/>
          <a:p>
            <a:pPr marL="109728" indent="0">
              <a:buNone/>
            </a:pPr>
            <a:r>
              <a:rPr lang="en-US" sz="2400" dirty="0" smtClean="0"/>
              <a:t>Vehicles are managed in a collection called a Fleet.</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24065" y="263477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a:p>
            <a:r>
              <a:rPr lang="en-US" sz="1600" dirty="0" smtClean="0">
                <a:solidFill>
                  <a:schemeClr val="tx1"/>
                </a:solidFill>
              </a:rPr>
              <a:t>- age : </a:t>
            </a:r>
            <a:r>
              <a:rPr lang="en-US" sz="1600" dirty="0" err="1" smtClean="0">
                <a:solidFill>
                  <a:schemeClr val="tx1"/>
                </a:solidFill>
              </a:rPr>
              <a:t>int</a:t>
            </a:r>
            <a:endParaRPr lang="en-US" sz="1600" dirty="0">
              <a:solidFill>
                <a:schemeClr val="tx1"/>
              </a:solidFill>
            </a:endParaRPr>
          </a:p>
        </p:txBody>
      </p:sp>
      <p:cxnSp>
        <p:nvCxnSpPr>
          <p:cNvPr id="35" name="Straight Arrow Connector 34"/>
          <p:cNvCxnSpPr/>
          <p:nvPr/>
        </p:nvCxnSpPr>
        <p:spPr>
          <a:xfrm flipV="1">
            <a:off x="7864551" y="3359134"/>
            <a:ext cx="19817" cy="816343"/>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7668344" y="335913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24065" y="1912548"/>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
        <p:nvSpPr>
          <p:cNvPr id="19" name="Rectangle 18"/>
          <p:cNvSpPr/>
          <p:nvPr/>
        </p:nvSpPr>
        <p:spPr>
          <a:xfrm>
            <a:off x="3134296" y="5852314"/>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cxnSp>
        <p:nvCxnSpPr>
          <p:cNvPr id="20" name="Straight Arrow Connector 19"/>
          <p:cNvCxnSpPr>
            <a:stCxn id="19" idx="0"/>
            <a:endCxn id="28" idx="2"/>
          </p:cNvCxnSpPr>
          <p:nvPr/>
        </p:nvCxnSpPr>
        <p:spPr>
          <a:xfrm flipV="1">
            <a:off x="4285196" y="4897700"/>
            <a:ext cx="0" cy="954614"/>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4141794" y="4897699"/>
            <a:ext cx="286804" cy="43419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0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688"/>
            <a:ext cx="8507012" cy="1066800"/>
          </a:xfrm>
        </p:spPr>
        <p:txBody>
          <a:bodyPr>
            <a:normAutofit/>
          </a:bodyPr>
          <a:lstStyle/>
          <a:p>
            <a:r>
              <a:rPr lang="en-US" dirty="0" smtClean="0"/>
              <a:t>UML Class Diagrams: </a:t>
            </a:r>
            <a:r>
              <a:rPr lang="en-US" dirty="0"/>
              <a:t>Aggregation</a:t>
            </a:r>
          </a:p>
        </p:txBody>
      </p:sp>
      <p:sp>
        <p:nvSpPr>
          <p:cNvPr id="4" name="Content Placeholder 3"/>
          <p:cNvSpPr>
            <a:spLocks noGrp="1"/>
          </p:cNvSpPr>
          <p:nvPr>
            <p:ph idx="1"/>
          </p:nvPr>
        </p:nvSpPr>
        <p:spPr>
          <a:xfrm>
            <a:off x="457200" y="4167256"/>
            <a:ext cx="2314600" cy="2407280"/>
          </a:xfrm>
        </p:spPr>
        <p:txBody>
          <a:bodyPr>
            <a:normAutofit/>
          </a:bodyPr>
          <a:lstStyle/>
          <a:p>
            <a:pPr marL="109728" indent="0">
              <a:buNone/>
            </a:pPr>
            <a:r>
              <a:rPr lang="en-US" sz="2400" dirty="0" smtClean="0"/>
              <a:t>Vehicles are managed in a collection called a Fleet.</a:t>
            </a:r>
            <a:endParaRPr lang="en-US" sz="2400" dirty="0"/>
          </a:p>
        </p:txBody>
      </p:sp>
      <p:sp>
        <p:nvSpPr>
          <p:cNvPr id="28" name="Rectangle 27"/>
          <p:cNvSpPr/>
          <p:nvPr/>
        </p:nvSpPr>
        <p:spPr>
          <a:xfrm>
            <a:off x="3134296" y="4175478"/>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Vehicle</a:t>
            </a:r>
            <a:endParaRPr lang="en-US" sz="2400" dirty="0">
              <a:solidFill>
                <a:schemeClr val="tx1"/>
              </a:solidFill>
            </a:endParaRPr>
          </a:p>
        </p:txBody>
      </p:sp>
      <p:sp>
        <p:nvSpPr>
          <p:cNvPr id="29" name="Rectangle 28"/>
          <p:cNvSpPr/>
          <p:nvPr/>
        </p:nvSpPr>
        <p:spPr>
          <a:xfrm>
            <a:off x="6804248" y="417547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Driver</a:t>
            </a:r>
            <a:endParaRPr lang="en-US" sz="2400" dirty="0">
              <a:solidFill>
                <a:schemeClr val="tx1"/>
              </a:solidFill>
            </a:endParaRPr>
          </a:p>
        </p:txBody>
      </p:sp>
      <p:sp>
        <p:nvSpPr>
          <p:cNvPr id="30" name="TextBox 29"/>
          <p:cNvSpPr txBox="1"/>
          <p:nvPr/>
        </p:nvSpPr>
        <p:spPr>
          <a:xfrm>
            <a:off x="6286971" y="4167256"/>
            <a:ext cx="517277"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5467267" y="4175555"/>
            <a:ext cx="283852" cy="369332"/>
          </a:xfrm>
          <a:prstGeom prst="rect">
            <a:avLst/>
          </a:prstGeom>
          <a:noFill/>
        </p:spPr>
        <p:txBody>
          <a:bodyPr wrap="none" rtlCol="0">
            <a:spAutoFit/>
          </a:bodyPr>
          <a:lstStyle/>
          <a:p>
            <a:r>
              <a:rPr lang="en-US" dirty="0" smtClean="0"/>
              <a:t>1</a:t>
            </a:r>
            <a:endParaRPr lang="en-US" dirty="0"/>
          </a:p>
        </p:txBody>
      </p:sp>
      <p:cxnSp>
        <p:nvCxnSpPr>
          <p:cNvPr id="32" name="Straight Arrow Connector 31"/>
          <p:cNvCxnSpPr>
            <a:stCxn id="28" idx="3"/>
            <a:endCxn id="29" idx="1"/>
          </p:cNvCxnSpPr>
          <p:nvPr/>
        </p:nvCxnSpPr>
        <p:spPr>
          <a:xfrm flipV="1">
            <a:off x="5436096" y="4536588"/>
            <a:ext cx="1368152"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24065" y="263477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a:p>
            <a:r>
              <a:rPr lang="en-US" sz="1600" dirty="0" smtClean="0">
                <a:solidFill>
                  <a:schemeClr val="tx1"/>
                </a:solidFill>
              </a:rPr>
              <a:t>- age : </a:t>
            </a:r>
            <a:r>
              <a:rPr lang="en-US" sz="1600" dirty="0" err="1" smtClean="0">
                <a:solidFill>
                  <a:schemeClr val="tx1"/>
                </a:solidFill>
              </a:rPr>
              <a:t>int</a:t>
            </a:r>
            <a:endParaRPr lang="en-US" sz="1600" dirty="0">
              <a:solidFill>
                <a:schemeClr val="tx1"/>
              </a:solidFill>
            </a:endParaRPr>
          </a:p>
        </p:txBody>
      </p:sp>
      <p:cxnSp>
        <p:nvCxnSpPr>
          <p:cNvPr id="35" name="Straight Arrow Connector 34"/>
          <p:cNvCxnSpPr/>
          <p:nvPr/>
        </p:nvCxnSpPr>
        <p:spPr>
          <a:xfrm flipV="1">
            <a:off x="7864551" y="3359134"/>
            <a:ext cx="19817" cy="816343"/>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7668344" y="335913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24065" y="1912548"/>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
        <p:nvSpPr>
          <p:cNvPr id="19" name="Rectangle 18"/>
          <p:cNvSpPr/>
          <p:nvPr/>
        </p:nvSpPr>
        <p:spPr>
          <a:xfrm>
            <a:off x="3134296" y="5852314"/>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Component</a:t>
            </a:r>
            <a:endParaRPr lang="en-US" sz="2400" dirty="0">
              <a:solidFill>
                <a:schemeClr val="tx1"/>
              </a:solidFill>
            </a:endParaRPr>
          </a:p>
        </p:txBody>
      </p:sp>
      <p:cxnSp>
        <p:nvCxnSpPr>
          <p:cNvPr id="20" name="Straight Arrow Connector 19"/>
          <p:cNvCxnSpPr>
            <a:stCxn id="19" idx="0"/>
            <a:endCxn id="28" idx="2"/>
          </p:cNvCxnSpPr>
          <p:nvPr/>
        </p:nvCxnSpPr>
        <p:spPr>
          <a:xfrm flipV="1">
            <a:off x="4285196" y="4897700"/>
            <a:ext cx="0" cy="954614"/>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4141794" y="4897699"/>
            <a:ext cx="286804" cy="43419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152017" y="2249424"/>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Fleet</a:t>
            </a:r>
            <a:endParaRPr lang="en-US" sz="2400" dirty="0">
              <a:solidFill>
                <a:schemeClr val="tx1"/>
              </a:solidFill>
            </a:endParaRPr>
          </a:p>
        </p:txBody>
      </p:sp>
      <p:cxnSp>
        <p:nvCxnSpPr>
          <p:cNvPr id="22" name="Straight Arrow Connector 21"/>
          <p:cNvCxnSpPr>
            <a:stCxn id="21" idx="2"/>
            <a:endCxn id="28" idx="0"/>
          </p:cNvCxnSpPr>
          <p:nvPr/>
        </p:nvCxnSpPr>
        <p:spPr>
          <a:xfrm flipH="1">
            <a:off x="4285196" y="2971646"/>
            <a:ext cx="17721" cy="120383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23" name="Diamond 22"/>
          <p:cNvSpPr/>
          <p:nvPr/>
        </p:nvSpPr>
        <p:spPr>
          <a:xfrm>
            <a:off x="4159515" y="2971646"/>
            <a:ext cx="286804" cy="43419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68952" y="1975494"/>
            <a:ext cx="1625509" cy="1477328"/>
          </a:xfrm>
          <a:prstGeom prst="rect">
            <a:avLst/>
          </a:prstGeom>
          <a:noFill/>
        </p:spPr>
        <p:txBody>
          <a:bodyPr wrap="square" rtlCol="0">
            <a:spAutoFit/>
          </a:bodyPr>
          <a:lstStyle/>
          <a:p>
            <a:r>
              <a:rPr lang="en-US" dirty="0" smtClean="0">
                <a:solidFill>
                  <a:schemeClr val="accent1">
                    <a:lumMod val="60000"/>
                    <a:lumOff val="40000"/>
                  </a:schemeClr>
                </a:solidFill>
              </a:rPr>
              <a:t>Note: we use an empty diamond to represent aggregation</a:t>
            </a:r>
            <a:endParaRPr lang="en-US" dirty="0">
              <a:solidFill>
                <a:schemeClr val="accent1">
                  <a:lumMod val="60000"/>
                  <a:lumOff val="40000"/>
                </a:schemeClr>
              </a:solidFill>
            </a:endParaRPr>
          </a:p>
        </p:txBody>
      </p:sp>
      <p:cxnSp>
        <p:nvCxnSpPr>
          <p:cNvPr id="33" name="Straight Arrow Connector 32"/>
          <p:cNvCxnSpPr/>
          <p:nvPr/>
        </p:nvCxnSpPr>
        <p:spPr>
          <a:xfrm>
            <a:off x="2194461" y="3212976"/>
            <a:ext cx="1767187" cy="0"/>
          </a:xfrm>
          <a:prstGeom prst="straightConnector1">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6029601" y="5384516"/>
            <a:ext cx="2847189" cy="1200329"/>
          </a:xfrm>
          <a:prstGeom prst="rect">
            <a:avLst/>
          </a:prstGeom>
          <a:noFill/>
        </p:spPr>
        <p:txBody>
          <a:bodyPr wrap="square" rtlCol="0">
            <a:spAutoFit/>
          </a:bodyPr>
          <a:lstStyle/>
          <a:p>
            <a:r>
              <a:rPr lang="en-US" dirty="0" smtClean="0">
                <a:solidFill>
                  <a:schemeClr val="accent1">
                    <a:lumMod val="60000"/>
                    <a:lumOff val="40000"/>
                  </a:schemeClr>
                </a:solidFill>
              </a:rPr>
              <a:t>Use aggregation when there is a weak lifecycle dependency, i.e. vehicles can exist outside of a fleet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150014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Diagrams</a:t>
            </a:r>
            <a:endParaRPr lang="en-US" dirty="0"/>
          </a:p>
        </p:txBody>
      </p:sp>
      <p:sp>
        <p:nvSpPr>
          <p:cNvPr id="4" name="Rectangle 3"/>
          <p:cNvSpPr/>
          <p:nvPr/>
        </p:nvSpPr>
        <p:spPr>
          <a:xfrm>
            <a:off x="395536" y="2773826"/>
            <a:ext cx="432048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Class Name</a:t>
            </a:r>
            <a:endParaRPr lang="en-US" sz="2400" dirty="0">
              <a:solidFill>
                <a:schemeClr val="tx1"/>
              </a:solidFill>
            </a:endParaRPr>
          </a:p>
        </p:txBody>
      </p:sp>
      <p:sp>
        <p:nvSpPr>
          <p:cNvPr id="5" name="Rectangle 4"/>
          <p:cNvSpPr/>
          <p:nvPr/>
        </p:nvSpPr>
        <p:spPr>
          <a:xfrm>
            <a:off x="395536" y="3496047"/>
            <a:ext cx="4320480" cy="107931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private property : type</a:t>
            </a:r>
          </a:p>
          <a:p>
            <a:r>
              <a:rPr lang="en-US" sz="1600" dirty="0" smtClean="0">
                <a:solidFill>
                  <a:schemeClr val="tx1"/>
                </a:solidFill>
              </a:rPr>
              <a:t>+ public property : type</a:t>
            </a:r>
          </a:p>
        </p:txBody>
      </p:sp>
      <p:sp>
        <p:nvSpPr>
          <p:cNvPr id="6" name="Rectangle 5"/>
          <p:cNvSpPr/>
          <p:nvPr/>
        </p:nvSpPr>
        <p:spPr>
          <a:xfrm>
            <a:off x="395536" y="4578986"/>
            <a:ext cx="432048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private operation(parameters) : return type</a:t>
            </a:r>
            <a:endParaRPr lang="en-US" sz="1600" dirty="0">
              <a:solidFill>
                <a:schemeClr val="tx1"/>
              </a:solidFill>
            </a:endParaRPr>
          </a:p>
        </p:txBody>
      </p:sp>
      <p:sp>
        <p:nvSpPr>
          <p:cNvPr id="8" name="TextBox 7"/>
          <p:cNvSpPr txBox="1"/>
          <p:nvPr/>
        </p:nvSpPr>
        <p:spPr>
          <a:xfrm>
            <a:off x="5755300" y="2788643"/>
            <a:ext cx="1107996" cy="307777"/>
          </a:xfrm>
          <a:prstGeom prst="rect">
            <a:avLst/>
          </a:prstGeom>
          <a:noFill/>
        </p:spPr>
        <p:txBody>
          <a:bodyPr wrap="none" rtlCol="0">
            <a:spAutoFit/>
          </a:bodyPr>
          <a:lstStyle/>
          <a:p>
            <a:r>
              <a:rPr lang="en-US" sz="1400" dirty="0" smtClean="0"/>
              <a:t>multiplicity</a:t>
            </a:r>
            <a:endParaRPr lang="en-US" dirty="0"/>
          </a:p>
        </p:txBody>
      </p:sp>
      <p:cxnSp>
        <p:nvCxnSpPr>
          <p:cNvPr id="9" name="Straight Arrow Connector 8"/>
          <p:cNvCxnSpPr/>
          <p:nvPr/>
        </p:nvCxnSpPr>
        <p:spPr>
          <a:xfrm flipV="1">
            <a:off x="5724129" y="3149676"/>
            <a:ext cx="2808312" cy="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00193" y="3203684"/>
            <a:ext cx="1654757" cy="369332"/>
          </a:xfrm>
          <a:prstGeom prst="rect">
            <a:avLst/>
          </a:prstGeom>
          <a:noFill/>
        </p:spPr>
        <p:txBody>
          <a:bodyPr wrap="none" rtlCol="0">
            <a:spAutoFit/>
          </a:bodyPr>
          <a:lstStyle/>
          <a:p>
            <a:r>
              <a:rPr lang="en-US" dirty="0" smtClean="0"/>
              <a:t>optional name</a:t>
            </a:r>
            <a:endParaRPr lang="en-US" dirty="0"/>
          </a:p>
        </p:txBody>
      </p:sp>
      <p:sp>
        <p:nvSpPr>
          <p:cNvPr id="12" name="TextBox 11"/>
          <p:cNvSpPr txBox="1"/>
          <p:nvPr/>
        </p:nvSpPr>
        <p:spPr>
          <a:xfrm>
            <a:off x="5724128" y="2400163"/>
            <a:ext cx="3279631" cy="369332"/>
          </a:xfrm>
          <a:prstGeom prst="rect">
            <a:avLst/>
          </a:prstGeom>
          <a:noFill/>
        </p:spPr>
        <p:txBody>
          <a:bodyPr wrap="square" rtlCol="0">
            <a:spAutoFit/>
          </a:bodyPr>
          <a:lstStyle/>
          <a:p>
            <a:r>
              <a:rPr lang="en-US" dirty="0" smtClean="0">
                <a:solidFill>
                  <a:schemeClr val="accent1">
                    <a:lumMod val="60000"/>
                    <a:lumOff val="40000"/>
                  </a:schemeClr>
                </a:solidFill>
              </a:rPr>
              <a:t>Association</a:t>
            </a:r>
            <a:endParaRPr lang="en-US" dirty="0">
              <a:solidFill>
                <a:schemeClr val="accent1">
                  <a:lumMod val="60000"/>
                  <a:lumOff val="40000"/>
                </a:schemeClr>
              </a:solidFill>
            </a:endParaRPr>
          </a:p>
        </p:txBody>
      </p:sp>
      <p:sp>
        <p:nvSpPr>
          <p:cNvPr id="13" name="TextBox 12"/>
          <p:cNvSpPr txBox="1"/>
          <p:nvPr/>
        </p:nvSpPr>
        <p:spPr>
          <a:xfrm>
            <a:off x="395536" y="2378072"/>
            <a:ext cx="3279631" cy="369332"/>
          </a:xfrm>
          <a:prstGeom prst="rect">
            <a:avLst/>
          </a:prstGeom>
          <a:noFill/>
        </p:spPr>
        <p:txBody>
          <a:bodyPr wrap="square" rtlCol="0">
            <a:spAutoFit/>
          </a:bodyPr>
          <a:lstStyle/>
          <a:p>
            <a:r>
              <a:rPr lang="en-US" dirty="0" smtClean="0">
                <a:solidFill>
                  <a:schemeClr val="accent1">
                    <a:lumMod val="60000"/>
                    <a:lumOff val="40000"/>
                  </a:schemeClr>
                </a:solidFill>
              </a:rPr>
              <a:t>Class</a:t>
            </a:r>
            <a:endParaRPr lang="en-US" dirty="0">
              <a:solidFill>
                <a:schemeClr val="accent1">
                  <a:lumMod val="60000"/>
                  <a:lumOff val="40000"/>
                </a:schemeClr>
              </a:solidFill>
            </a:endParaRPr>
          </a:p>
        </p:txBody>
      </p:sp>
      <p:cxnSp>
        <p:nvCxnSpPr>
          <p:cNvPr id="14" name="Straight Arrow Connector 13"/>
          <p:cNvCxnSpPr/>
          <p:nvPr/>
        </p:nvCxnSpPr>
        <p:spPr>
          <a:xfrm>
            <a:off x="5755300" y="4454500"/>
            <a:ext cx="2777141" cy="0"/>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15" name="Isosceles Triangle 14"/>
          <p:cNvSpPr/>
          <p:nvPr/>
        </p:nvSpPr>
        <p:spPr>
          <a:xfrm rot="5400000">
            <a:off x="8192632" y="4310484"/>
            <a:ext cx="397272" cy="288032"/>
          </a:xfrm>
          <a:prstGeom prst="triangl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755300" y="3803060"/>
            <a:ext cx="3279631" cy="369332"/>
          </a:xfrm>
          <a:prstGeom prst="rect">
            <a:avLst/>
          </a:prstGeom>
          <a:noFill/>
        </p:spPr>
        <p:txBody>
          <a:bodyPr wrap="square" rtlCol="0">
            <a:spAutoFit/>
          </a:bodyPr>
          <a:lstStyle/>
          <a:p>
            <a:r>
              <a:rPr lang="en-US" dirty="0" smtClean="0">
                <a:solidFill>
                  <a:schemeClr val="accent1">
                    <a:lumMod val="60000"/>
                    <a:lumOff val="40000"/>
                  </a:schemeClr>
                </a:solidFill>
              </a:rPr>
              <a:t>Generalization (Inheritance)</a:t>
            </a:r>
            <a:endParaRPr lang="en-US" dirty="0">
              <a:solidFill>
                <a:schemeClr val="accent1">
                  <a:lumMod val="60000"/>
                  <a:lumOff val="40000"/>
                </a:schemeClr>
              </a:solidFill>
            </a:endParaRPr>
          </a:p>
        </p:txBody>
      </p:sp>
      <p:cxnSp>
        <p:nvCxnSpPr>
          <p:cNvPr id="19" name="Straight Arrow Connector 18"/>
          <p:cNvCxnSpPr/>
          <p:nvPr/>
        </p:nvCxnSpPr>
        <p:spPr>
          <a:xfrm flipV="1">
            <a:off x="5755300" y="5331889"/>
            <a:ext cx="2777141" cy="1"/>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8033404" y="5186802"/>
            <a:ext cx="504056" cy="290174"/>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755300" y="4817470"/>
            <a:ext cx="3279631" cy="369332"/>
          </a:xfrm>
          <a:prstGeom prst="rect">
            <a:avLst/>
          </a:prstGeom>
          <a:noFill/>
        </p:spPr>
        <p:txBody>
          <a:bodyPr wrap="square" rtlCol="0">
            <a:spAutoFit/>
          </a:bodyPr>
          <a:lstStyle/>
          <a:p>
            <a:r>
              <a:rPr lang="en-US" dirty="0" smtClean="0">
                <a:solidFill>
                  <a:schemeClr val="accent1">
                    <a:lumMod val="60000"/>
                    <a:lumOff val="40000"/>
                  </a:schemeClr>
                </a:solidFill>
              </a:rPr>
              <a:t>Composition (strong)</a:t>
            </a:r>
            <a:endParaRPr lang="en-US" dirty="0">
              <a:solidFill>
                <a:schemeClr val="accent1">
                  <a:lumMod val="60000"/>
                  <a:lumOff val="40000"/>
                </a:schemeClr>
              </a:solidFill>
            </a:endParaRPr>
          </a:p>
        </p:txBody>
      </p:sp>
      <p:cxnSp>
        <p:nvCxnSpPr>
          <p:cNvPr id="24" name="Straight Arrow Connector 23"/>
          <p:cNvCxnSpPr/>
          <p:nvPr/>
        </p:nvCxnSpPr>
        <p:spPr>
          <a:xfrm flipV="1">
            <a:off x="5755300" y="6381328"/>
            <a:ext cx="2777141" cy="1"/>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25" name="Diamond 24"/>
          <p:cNvSpPr/>
          <p:nvPr/>
        </p:nvSpPr>
        <p:spPr>
          <a:xfrm>
            <a:off x="8033404" y="6236241"/>
            <a:ext cx="504056" cy="290174"/>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755300" y="5866909"/>
            <a:ext cx="3279631" cy="369332"/>
          </a:xfrm>
          <a:prstGeom prst="rect">
            <a:avLst/>
          </a:prstGeom>
          <a:noFill/>
        </p:spPr>
        <p:txBody>
          <a:bodyPr wrap="square" rtlCol="0">
            <a:spAutoFit/>
          </a:bodyPr>
          <a:lstStyle/>
          <a:p>
            <a:r>
              <a:rPr lang="en-US" dirty="0" smtClean="0">
                <a:solidFill>
                  <a:schemeClr val="accent1">
                    <a:lumMod val="60000"/>
                    <a:lumOff val="40000"/>
                  </a:schemeClr>
                </a:solidFill>
              </a:rPr>
              <a:t>Aggregation (weak)</a:t>
            </a:r>
            <a:endParaRPr lang="en-US" dirty="0">
              <a:solidFill>
                <a:schemeClr val="accent1">
                  <a:lumMod val="60000"/>
                  <a:lumOff val="40000"/>
                </a:schemeClr>
              </a:solidFill>
            </a:endParaRPr>
          </a:p>
        </p:txBody>
      </p:sp>
      <p:sp>
        <p:nvSpPr>
          <p:cNvPr id="27" name="TextBox 26"/>
          <p:cNvSpPr txBox="1"/>
          <p:nvPr/>
        </p:nvSpPr>
        <p:spPr>
          <a:xfrm>
            <a:off x="7380312" y="2780928"/>
            <a:ext cx="1107996" cy="307777"/>
          </a:xfrm>
          <a:prstGeom prst="rect">
            <a:avLst/>
          </a:prstGeom>
          <a:noFill/>
        </p:spPr>
        <p:txBody>
          <a:bodyPr wrap="none" rtlCol="0">
            <a:spAutoFit/>
          </a:bodyPr>
          <a:lstStyle/>
          <a:p>
            <a:r>
              <a:rPr lang="en-US" sz="1400" dirty="0" smtClean="0"/>
              <a:t>multiplicity</a:t>
            </a:r>
            <a:endParaRPr lang="en-US" dirty="0"/>
          </a:p>
        </p:txBody>
      </p:sp>
    </p:spTree>
    <p:extLst>
      <p:ext uri="{BB962C8B-B14F-4D97-AF65-F5344CB8AC3E}">
        <p14:creationId xmlns:p14="http://schemas.microsoft.com/office/powerpoint/2010/main" val="1450566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lstStyle/>
          <a:p>
            <a:pPr marL="109728" indent="0">
              <a:buNone/>
            </a:pPr>
            <a:r>
              <a:rPr lang="en-US" dirty="0" smtClean="0"/>
              <a:t>Students and staff are both members of the University. Staff can be either academic, support or research staff.</a:t>
            </a:r>
            <a:endParaRPr lang="en-US" dirty="0"/>
          </a:p>
        </p:txBody>
      </p:sp>
    </p:spTree>
    <p:extLst>
      <p:ext uri="{BB962C8B-B14F-4D97-AF65-F5344CB8AC3E}">
        <p14:creationId xmlns:p14="http://schemas.microsoft.com/office/powerpoint/2010/main" val="240399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lstStyle/>
          <a:p>
            <a:pPr marL="109728" indent="0">
              <a:buNone/>
            </a:pPr>
            <a:r>
              <a:rPr lang="en-US" dirty="0" smtClean="0"/>
              <a:t>Students and staff are both members of the University. Staff can be either academic, support or research staff.</a:t>
            </a:r>
            <a:endParaRPr lang="en-US" dirty="0"/>
          </a:p>
        </p:txBody>
      </p:sp>
      <p:sp>
        <p:nvSpPr>
          <p:cNvPr id="4" name="Rectangle 3"/>
          <p:cNvSpPr/>
          <p:nvPr/>
        </p:nvSpPr>
        <p:spPr>
          <a:xfrm>
            <a:off x="3598664" y="423511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Students</a:t>
            </a:r>
            <a:endParaRPr lang="en-US" sz="2400" dirty="0">
              <a:solidFill>
                <a:schemeClr val="tx1"/>
              </a:solidFill>
            </a:endParaRPr>
          </a:p>
        </p:txBody>
      </p:sp>
      <p:sp>
        <p:nvSpPr>
          <p:cNvPr id="8" name="Rectangle 7"/>
          <p:cNvSpPr/>
          <p:nvPr/>
        </p:nvSpPr>
        <p:spPr>
          <a:xfrm>
            <a:off x="4966816" y="2492896"/>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Member</a:t>
            </a:r>
            <a:endParaRPr lang="en-US" sz="2400" dirty="0">
              <a:solidFill>
                <a:schemeClr val="tx1"/>
              </a:solidFill>
            </a:endParaRPr>
          </a:p>
        </p:txBody>
      </p:sp>
      <p:sp>
        <p:nvSpPr>
          <p:cNvPr id="9" name="Rectangle 8"/>
          <p:cNvSpPr/>
          <p:nvPr/>
        </p:nvSpPr>
        <p:spPr>
          <a:xfrm>
            <a:off x="6404520" y="4208822"/>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Staff</a:t>
            </a:r>
            <a:endParaRPr lang="en-US" sz="2400" dirty="0">
              <a:solidFill>
                <a:schemeClr val="tx1"/>
              </a:solidFill>
            </a:endParaRPr>
          </a:p>
        </p:txBody>
      </p:sp>
      <p:sp>
        <p:nvSpPr>
          <p:cNvPr id="10" name="Rectangle 9"/>
          <p:cNvSpPr/>
          <p:nvPr/>
        </p:nvSpPr>
        <p:spPr>
          <a:xfrm>
            <a:off x="6905321"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Research</a:t>
            </a:r>
            <a:endParaRPr lang="en-US" sz="2400" dirty="0">
              <a:solidFill>
                <a:schemeClr val="tx1"/>
              </a:solidFill>
            </a:endParaRPr>
          </a:p>
        </p:txBody>
      </p:sp>
      <p:sp>
        <p:nvSpPr>
          <p:cNvPr id="11" name="Rectangle 10"/>
          <p:cNvSpPr/>
          <p:nvPr/>
        </p:nvSpPr>
        <p:spPr>
          <a:xfrm>
            <a:off x="4641552"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Academic</a:t>
            </a:r>
            <a:endParaRPr lang="en-US" sz="2400" dirty="0">
              <a:solidFill>
                <a:schemeClr val="tx1"/>
              </a:solidFill>
            </a:endParaRPr>
          </a:p>
        </p:txBody>
      </p:sp>
      <p:sp>
        <p:nvSpPr>
          <p:cNvPr id="12" name="Rectangle 11"/>
          <p:cNvSpPr/>
          <p:nvPr/>
        </p:nvSpPr>
        <p:spPr>
          <a:xfrm>
            <a:off x="2339752"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Support</a:t>
            </a:r>
            <a:endParaRPr lang="en-US" sz="2400" dirty="0">
              <a:solidFill>
                <a:schemeClr val="tx1"/>
              </a:solidFill>
            </a:endParaRPr>
          </a:p>
        </p:txBody>
      </p:sp>
      <p:cxnSp>
        <p:nvCxnSpPr>
          <p:cNvPr id="13" name="Straight Connector 12"/>
          <p:cNvCxnSpPr/>
          <p:nvPr/>
        </p:nvCxnSpPr>
        <p:spPr>
          <a:xfrm flipV="1">
            <a:off x="3417416" y="5578762"/>
            <a:ext cx="4598168"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417416" y="5619399"/>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87411" y="5578762"/>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015584" y="5594189"/>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47408" y="5167845"/>
            <a:ext cx="0" cy="41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Isosceles Triangle 17"/>
          <p:cNvSpPr/>
          <p:nvPr/>
        </p:nvSpPr>
        <p:spPr>
          <a:xfrm>
            <a:off x="7335345" y="4918803"/>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4641552" y="3875077"/>
            <a:ext cx="2805856"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9" idx="0"/>
          </p:cNvCxnSpPr>
          <p:nvPr/>
        </p:nvCxnSpPr>
        <p:spPr>
          <a:xfrm>
            <a:off x="7447408" y="3875077"/>
            <a:ext cx="0"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09704" y="3464160"/>
            <a:ext cx="0" cy="41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Isosceles Triangle 22"/>
          <p:cNvSpPr/>
          <p:nvPr/>
        </p:nvSpPr>
        <p:spPr>
          <a:xfrm>
            <a:off x="5897641" y="3215118"/>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4639358" y="3875077"/>
            <a:ext cx="2194"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43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normAutofit/>
          </a:bodyPr>
          <a:lstStyle/>
          <a:p>
            <a:pPr marL="109728" indent="0">
              <a:buNone/>
            </a:pPr>
            <a:r>
              <a:rPr lang="en-US" dirty="0" smtClean="0"/>
              <a:t>A campus is made up of many  buildings. A </a:t>
            </a:r>
            <a:r>
              <a:rPr lang="en-US" dirty="0"/>
              <a:t>b</a:t>
            </a:r>
            <a:r>
              <a:rPr lang="en-US" dirty="0" smtClean="0"/>
              <a:t>uilding is made of many rooms. </a:t>
            </a:r>
            <a:endParaRPr lang="en-US" dirty="0"/>
          </a:p>
        </p:txBody>
      </p:sp>
    </p:spTree>
    <p:extLst>
      <p:ext uri="{BB962C8B-B14F-4D97-AF65-F5344CB8AC3E}">
        <p14:creationId xmlns:p14="http://schemas.microsoft.com/office/powerpoint/2010/main" val="1572289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normAutofit/>
          </a:bodyPr>
          <a:lstStyle/>
          <a:p>
            <a:pPr marL="109728" indent="0">
              <a:buNone/>
            </a:pPr>
            <a:r>
              <a:rPr lang="en-US" dirty="0" smtClean="0"/>
              <a:t>A campus is made up of many  buildings. A </a:t>
            </a:r>
            <a:r>
              <a:rPr lang="en-US" dirty="0"/>
              <a:t>b</a:t>
            </a:r>
            <a:r>
              <a:rPr lang="en-US" dirty="0" smtClean="0"/>
              <a:t>uilding is made of many rooms. </a:t>
            </a:r>
            <a:endParaRPr lang="en-US" dirty="0"/>
          </a:p>
        </p:txBody>
      </p:sp>
      <p:sp>
        <p:nvSpPr>
          <p:cNvPr id="4" name="Rectangle 3"/>
          <p:cNvSpPr/>
          <p:nvPr/>
        </p:nvSpPr>
        <p:spPr>
          <a:xfrm>
            <a:off x="4582498" y="4221473"/>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Building</a:t>
            </a:r>
            <a:endParaRPr lang="en-US" sz="2400" dirty="0">
              <a:solidFill>
                <a:schemeClr val="tx1"/>
              </a:solidFill>
            </a:endParaRPr>
          </a:p>
        </p:txBody>
      </p:sp>
      <p:sp>
        <p:nvSpPr>
          <p:cNvPr id="6" name="Rectangle 5"/>
          <p:cNvSpPr/>
          <p:nvPr/>
        </p:nvSpPr>
        <p:spPr>
          <a:xfrm>
            <a:off x="4582498" y="5898309"/>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Room</a:t>
            </a:r>
            <a:endParaRPr lang="en-US" sz="2400" dirty="0">
              <a:solidFill>
                <a:schemeClr val="tx1"/>
              </a:solidFill>
            </a:endParaRPr>
          </a:p>
        </p:txBody>
      </p:sp>
      <p:cxnSp>
        <p:nvCxnSpPr>
          <p:cNvPr id="7" name="Straight Arrow Connector 6"/>
          <p:cNvCxnSpPr>
            <a:stCxn id="6" idx="0"/>
            <a:endCxn id="4" idx="2"/>
          </p:cNvCxnSpPr>
          <p:nvPr/>
        </p:nvCxnSpPr>
        <p:spPr>
          <a:xfrm flipV="1">
            <a:off x="5733398" y="4943695"/>
            <a:ext cx="0" cy="954614"/>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5589996" y="4943694"/>
            <a:ext cx="286804" cy="43419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600219" y="2295419"/>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Campus</a:t>
            </a:r>
            <a:endParaRPr lang="en-US" sz="2400" dirty="0">
              <a:solidFill>
                <a:schemeClr val="tx1"/>
              </a:solidFill>
            </a:endParaRPr>
          </a:p>
        </p:txBody>
      </p:sp>
      <p:cxnSp>
        <p:nvCxnSpPr>
          <p:cNvPr id="10" name="Straight Arrow Connector 9"/>
          <p:cNvCxnSpPr>
            <a:stCxn id="9" idx="2"/>
            <a:endCxn id="4" idx="0"/>
          </p:cNvCxnSpPr>
          <p:nvPr/>
        </p:nvCxnSpPr>
        <p:spPr>
          <a:xfrm flipH="1">
            <a:off x="5733398" y="3017641"/>
            <a:ext cx="17721" cy="120383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11" name="Diamond 10"/>
          <p:cNvSpPr/>
          <p:nvPr/>
        </p:nvSpPr>
        <p:spPr>
          <a:xfrm>
            <a:off x="5607717" y="3017641"/>
            <a:ext cx="286804" cy="43419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896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normAutofit lnSpcReduction="10000"/>
          </a:bodyPr>
          <a:lstStyle/>
          <a:p>
            <a:pPr marL="109728" indent="0">
              <a:buNone/>
            </a:pPr>
            <a:r>
              <a:rPr lang="en-US" dirty="0" smtClean="0"/>
              <a:t>A Race has many competitors. Each competitor may have a trainer. Both types of person have a name, but competitors also have a number.</a:t>
            </a:r>
            <a:endParaRPr lang="en-US" dirty="0"/>
          </a:p>
        </p:txBody>
      </p:sp>
    </p:spTree>
    <p:extLst>
      <p:ext uri="{BB962C8B-B14F-4D97-AF65-F5344CB8AC3E}">
        <p14:creationId xmlns:p14="http://schemas.microsoft.com/office/powerpoint/2010/main" val="393985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lstStyle/>
          <a:p>
            <a:r>
              <a:rPr lang="en-US" dirty="0" smtClean="0"/>
              <a:t>How might we model…</a:t>
            </a:r>
            <a:endParaRPr lang="en-US" dirty="0"/>
          </a:p>
        </p:txBody>
      </p:sp>
      <p:sp>
        <p:nvSpPr>
          <p:cNvPr id="3" name="Content Placeholder 2"/>
          <p:cNvSpPr>
            <a:spLocks noGrp="1"/>
          </p:cNvSpPr>
          <p:nvPr>
            <p:ph idx="1"/>
          </p:nvPr>
        </p:nvSpPr>
        <p:spPr>
          <a:xfrm>
            <a:off x="457200" y="2132856"/>
            <a:ext cx="2890664" cy="4325112"/>
          </a:xfrm>
        </p:spPr>
        <p:txBody>
          <a:bodyPr>
            <a:normAutofit lnSpcReduction="10000"/>
          </a:bodyPr>
          <a:lstStyle/>
          <a:p>
            <a:pPr marL="109728" indent="0">
              <a:buNone/>
            </a:pPr>
            <a:r>
              <a:rPr lang="en-US" dirty="0" smtClean="0"/>
              <a:t>A Race has many competitors. Each competitor may have a trainer. Both types of person have a name, but competitors also have a number.</a:t>
            </a:r>
            <a:endParaRPr lang="en-US" dirty="0"/>
          </a:p>
        </p:txBody>
      </p:sp>
      <p:sp>
        <p:nvSpPr>
          <p:cNvPr id="4" name="Rectangle 3"/>
          <p:cNvSpPr/>
          <p:nvPr/>
        </p:nvSpPr>
        <p:spPr>
          <a:xfrm>
            <a:off x="6305379" y="2724602"/>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name : String</a:t>
            </a:r>
          </a:p>
        </p:txBody>
      </p:sp>
      <p:sp>
        <p:nvSpPr>
          <p:cNvPr id="5" name="Rectangle 4"/>
          <p:cNvSpPr/>
          <p:nvPr/>
        </p:nvSpPr>
        <p:spPr>
          <a:xfrm>
            <a:off x="6305379" y="2002380"/>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Person</a:t>
            </a:r>
            <a:endParaRPr lang="en-US" sz="2400" dirty="0">
              <a:solidFill>
                <a:schemeClr val="tx1"/>
              </a:solidFill>
            </a:endParaRPr>
          </a:p>
        </p:txBody>
      </p:sp>
      <p:sp>
        <p:nvSpPr>
          <p:cNvPr id="6" name="Rectangle 5"/>
          <p:cNvSpPr/>
          <p:nvPr/>
        </p:nvSpPr>
        <p:spPr>
          <a:xfrm>
            <a:off x="7164288" y="4644800"/>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Trainer</a:t>
            </a:r>
            <a:endParaRPr lang="en-US" sz="2400" dirty="0">
              <a:solidFill>
                <a:schemeClr val="tx1"/>
              </a:solidFill>
            </a:endParaRPr>
          </a:p>
        </p:txBody>
      </p:sp>
      <p:sp>
        <p:nvSpPr>
          <p:cNvPr id="7" name="Rectangle 6"/>
          <p:cNvSpPr/>
          <p:nvPr/>
        </p:nvSpPr>
        <p:spPr>
          <a:xfrm>
            <a:off x="3995936" y="4650994"/>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Competitor</a:t>
            </a:r>
            <a:endParaRPr lang="en-US" sz="2400" dirty="0">
              <a:solidFill>
                <a:schemeClr val="tx1"/>
              </a:solidFill>
            </a:endParaRPr>
          </a:p>
        </p:txBody>
      </p:sp>
      <p:sp>
        <p:nvSpPr>
          <p:cNvPr id="8" name="Rectangle 7"/>
          <p:cNvSpPr/>
          <p:nvPr/>
        </p:nvSpPr>
        <p:spPr>
          <a:xfrm>
            <a:off x="3995936" y="2408268"/>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Race</a:t>
            </a:r>
            <a:endParaRPr lang="en-US" sz="2400" dirty="0">
              <a:solidFill>
                <a:schemeClr val="tx1"/>
              </a:solidFill>
            </a:endParaRPr>
          </a:p>
        </p:txBody>
      </p:sp>
      <p:cxnSp>
        <p:nvCxnSpPr>
          <p:cNvPr id="19" name="Straight Connector 18"/>
          <p:cNvCxnSpPr/>
          <p:nvPr/>
        </p:nvCxnSpPr>
        <p:spPr>
          <a:xfrm flipV="1">
            <a:off x="5292080" y="4290439"/>
            <a:ext cx="2805856"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097936" y="4290439"/>
            <a:ext cx="0"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164288" y="3726809"/>
            <a:ext cx="0" cy="5636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Isosceles Triangle 21"/>
          <p:cNvSpPr/>
          <p:nvPr/>
        </p:nvSpPr>
        <p:spPr>
          <a:xfrm>
            <a:off x="7052225" y="3477767"/>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5289886" y="4290439"/>
            <a:ext cx="2194"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a:endCxn id="6" idx="1"/>
          </p:cNvCxnSpPr>
          <p:nvPr/>
        </p:nvCxnSpPr>
        <p:spPr>
          <a:xfrm flipV="1">
            <a:off x="5713754" y="5005911"/>
            <a:ext cx="1450534" cy="619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614325" y="5012105"/>
            <a:ext cx="549963" cy="369332"/>
          </a:xfrm>
          <a:prstGeom prst="rect">
            <a:avLst/>
          </a:prstGeom>
          <a:noFill/>
        </p:spPr>
        <p:txBody>
          <a:bodyPr wrap="none" rtlCol="0">
            <a:spAutoFit/>
          </a:bodyPr>
          <a:lstStyle/>
          <a:p>
            <a:r>
              <a:rPr lang="en-US" dirty="0" smtClean="0"/>
              <a:t>0..1</a:t>
            </a:r>
            <a:endParaRPr lang="en-US" dirty="0"/>
          </a:p>
        </p:txBody>
      </p:sp>
      <p:sp>
        <p:nvSpPr>
          <p:cNvPr id="30" name="TextBox 29"/>
          <p:cNvSpPr txBox="1"/>
          <p:nvPr/>
        </p:nvSpPr>
        <p:spPr>
          <a:xfrm>
            <a:off x="5713754" y="5012105"/>
            <a:ext cx="517277" cy="369332"/>
          </a:xfrm>
          <a:prstGeom prst="rect">
            <a:avLst/>
          </a:prstGeom>
          <a:noFill/>
        </p:spPr>
        <p:txBody>
          <a:bodyPr wrap="none" rtlCol="0">
            <a:spAutoFit/>
          </a:bodyPr>
          <a:lstStyle/>
          <a:p>
            <a:r>
              <a:rPr lang="en-US" dirty="0" smtClean="0"/>
              <a:t>1..*</a:t>
            </a:r>
            <a:endParaRPr lang="en-US" dirty="0"/>
          </a:p>
        </p:txBody>
      </p:sp>
      <p:sp>
        <p:nvSpPr>
          <p:cNvPr id="31" name="Rectangle 30"/>
          <p:cNvSpPr/>
          <p:nvPr/>
        </p:nvSpPr>
        <p:spPr>
          <a:xfrm>
            <a:off x="3986149" y="5381437"/>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 number : </a:t>
            </a:r>
            <a:r>
              <a:rPr lang="en-US" sz="1600" dirty="0" err="1" smtClean="0">
                <a:solidFill>
                  <a:schemeClr val="tx1"/>
                </a:solidFill>
              </a:rPr>
              <a:t>int</a:t>
            </a:r>
            <a:endParaRPr lang="en-US" sz="1600" dirty="0" smtClean="0">
              <a:solidFill>
                <a:schemeClr val="tx1"/>
              </a:solidFill>
            </a:endParaRPr>
          </a:p>
        </p:txBody>
      </p:sp>
      <p:sp>
        <p:nvSpPr>
          <p:cNvPr id="32" name="Diamond 31"/>
          <p:cNvSpPr/>
          <p:nvPr/>
        </p:nvSpPr>
        <p:spPr>
          <a:xfrm>
            <a:off x="4711443" y="3130490"/>
            <a:ext cx="286804" cy="43419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stCxn id="32" idx="2"/>
          </p:cNvCxnSpPr>
          <p:nvPr/>
        </p:nvCxnSpPr>
        <p:spPr>
          <a:xfrm flipH="1">
            <a:off x="4842312" y="3564680"/>
            <a:ext cx="12533" cy="106815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13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24944"/>
            <a:ext cx="8229600" cy="1069848"/>
          </a:xfrm>
        </p:spPr>
        <p:txBody>
          <a:bodyPr/>
          <a:lstStyle/>
          <a:p>
            <a:pPr algn="ctr"/>
            <a:r>
              <a:rPr lang="en-US" dirty="0" smtClean="0"/>
              <a:t>The Ecology of UML</a:t>
            </a:r>
            <a:endParaRPr lang="en-US" dirty="0"/>
          </a:p>
        </p:txBody>
      </p:sp>
    </p:spTree>
    <p:extLst>
      <p:ext uri="{BB962C8B-B14F-4D97-AF65-F5344CB8AC3E}">
        <p14:creationId xmlns:p14="http://schemas.microsoft.com/office/powerpoint/2010/main" val="106445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Class Diagrams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Whenever you want to model the types of things in a system, and how they relate to one another (sometimes called </a:t>
            </a:r>
            <a:r>
              <a:rPr lang="en-US" i="1" dirty="0" smtClean="0"/>
              <a:t>data modeling</a:t>
            </a:r>
            <a:r>
              <a:rPr lang="en-US" dirty="0" smtClean="0"/>
              <a:t>).</a:t>
            </a:r>
          </a:p>
          <a:p>
            <a:endParaRPr lang="en-US" dirty="0"/>
          </a:p>
          <a:p>
            <a:r>
              <a:rPr lang="en-US" dirty="0" smtClean="0"/>
              <a:t>Gives a data-centric view useful for:</a:t>
            </a:r>
          </a:p>
          <a:p>
            <a:pPr lvl="1"/>
            <a:r>
              <a:rPr lang="en-US" dirty="0" smtClean="0"/>
              <a:t>Planning what classes are needed in OOP</a:t>
            </a:r>
          </a:p>
          <a:p>
            <a:pPr lvl="1"/>
            <a:r>
              <a:rPr lang="en-US" dirty="0" smtClean="0"/>
              <a:t>Deciding on schema for databases</a:t>
            </a:r>
          </a:p>
          <a:p>
            <a:pPr lvl="1"/>
            <a:endParaRPr lang="en-US" dirty="0"/>
          </a:p>
          <a:p>
            <a:r>
              <a:rPr lang="en-US" dirty="0" smtClean="0"/>
              <a:t>But beware of getting bogged down in detail!</a:t>
            </a:r>
          </a:p>
          <a:p>
            <a:pPr lvl="1"/>
            <a:r>
              <a:rPr lang="en-US" dirty="0" smtClean="0"/>
              <a:t>Common to ignore some aspects</a:t>
            </a:r>
          </a:p>
          <a:p>
            <a:pPr lvl="1"/>
            <a:r>
              <a:rPr lang="en-US" dirty="0" smtClean="0"/>
              <a:t>E.g. Model classes and associations, but not properties or operations</a:t>
            </a:r>
          </a:p>
        </p:txBody>
      </p:sp>
    </p:spTree>
    <p:extLst>
      <p:ext uri="{BB962C8B-B14F-4D97-AF65-F5344CB8AC3E}">
        <p14:creationId xmlns:p14="http://schemas.microsoft.com/office/powerpoint/2010/main" val="797132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24944"/>
            <a:ext cx="8229600" cy="1069848"/>
          </a:xfrm>
        </p:spPr>
        <p:txBody>
          <a:bodyPr/>
          <a:lstStyle/>
          <a:p>
            <a:pPr algn="ctr"/>
            <a:r>
              <a:rPr lang="en-US" dirty="0" smtClean="0"/>
              <a:t>Break…</a:t>
            </a:r>
            <a:endParaRPr lang="en-US" dirty="0"/>
          </a:p>
        </p:txBody>
      </p:sp>
    </p:spTree>
    <p:extLst>
      <p:ext uri="{BB962C8B-B14F-4D97-AF65-F5344CB8AC3E}">
        <p14:creationId xmlns:p14="http://schemas.microsoft.com/office/powerpoint/2010/main" val="118319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80504" y="648348"/>
            <a:ext cx="4590393" cy="2474581"/>
          </a:xfrm>
          <a:prstGeom prst="rect">
            <a:avLst/>
          </a:prstGeom>
        </p:spPr>
      </p:pic>
      <p:sp>
        <p:nvSpPr>
          <p:cNvPr id="2" name="Title 1"/>
          <p:cNvSpPr>
            <a:spLocks noGrp="1"/>
          </p:cNvSpPr>
          <p:nvPr>
            <p:ph type="title"/>
          </p:nvPr>
        </p:nvSpPr>
        <p:spPr>
          <a:xfrm>
            <a:off x="457200" y="620688"/>
            <a:ext cx="8229600" cy="1066800"/>
          </a:xfrm>
        </p:spPr>
        <p:txBody>
          <a:bodyPr/>
          <a:lstStyle/>
          <a:p>
            <a:r>
              <a:rPr lang="en-US" dirty="0" smtClean="0"/>
              <a:t>Modeling Structure</a:t>
            </a:r>
            <a:endParaRPr lang="en-US" dirty="0"/>
          </a:p>
        </p:txBody>
      </p:sp>
      <p:sp>
        <p:nvSpPr>
          <p:cNvPr id="3" name="Content Placeholder 2"/>
          <p:cNvSpPr>
            <a:spLocks noGrp="1"/>
          </p:cNvSpPr>
          <p:nvPr>
            <p:ph sz="half" idx="1"/>
          </p:nvPr>
        </p:nvSpPr>
        <p:spPr>
          <a:xfrm>
            <a:off x="457200" y="1628800"/>
            <a:ext cx="4038600" cy="5146587"/>
          </a:xfrm>
        </p:spPr>
        <p:txBody>
          <a:bodyPr>
            <a:noAutofit/>
          </a:bodyPr>
          <a:lstStyle/>
          <a:p>
            <a:pPr marL="109728" indent="0">
              <a:buNone/>
            </a:pPr>
            <a:r>
              <a:rPr lang="en-US" sz="1800" dirty="0" smtClean="0"/>
              <a:t>Here at ACME Aircraft Company we are proud of the specialist teams that </a:t>
            </a:r>
            <a:r>
              <a:rPr lang="en-US" sz="1800" dirty="0"/>
              <a:t>create </a:t>
            </a:r>
            <a:r>
              <a:rPr lang="en-US" sz="1800" dirty="0" smtClean="0"/>
              <a:t>our futuristic aircraft. Each team employs both engineers and mathematicians. We know them all by name, and its also important that we know the specialism of our engineers. The engineers build the planes, but it</a:t>
            </a:r>
            <a:r>
              <a:rPr lang="fr-FR" sz="1800" dirty="0" smtClean="0"/>
              <a:t>’</a:t>
            </a:r>
            <a:r>
              <a:rPr lang="en-US" sz="1800" dirty="0" smtClean="0"/>
              <a:t>s the mathematicians that make all the calculations. The teams have a codename too. The aircraft are of course made of many thousands of complex components, and each has its own part number! Our planes are special to us, they each have a model number, but also an affectionate nickname. Our latest is called the </a:t>
            </a:r>
            <a:r>
              <a:rPr lang="en-US" sz="1800" dirty="0" err="1" smtClean="0"/>
              <a:t>Thunderbus</a:t>
            </a:r>
            <a:r>
              <a:rPr lang="en-US" sz="1800" dirty="0" smtClean="0"/>
              <a:t>!</a:t>
            </a:r>
            <a:endParaRPr lang="en-US" sz="1800" dirty="0"/>
          </a:p>
        </p:txBody>
      </p:sp>
      <p:sp>
        <p:nvSpPr>
          <p:cNvPr id="4" name="Content Placeholder 3"/>
          <p:cNvSpPr>
            <a:spLocks noGrp="1"/>
          </p:cNvSpPr>
          <p:nvPr>
            <p:ph sz="half" idx="2"/>
          </p:nvPr>
        </p:nvSpPr>
        <p:spPr>
          <a:xfrm>
            <a:off x="5001247" y="3122929"/>
            <a:ext cx="4038600" cy="3652458"/>
          </a:xfrm>
        </p:spPr>
        <p:txBody>
          <a:bodyPr>
            <a:normAutofit lnSpcReduction="10000"/>
          </a:bodyPr>
          <a:lstStyle/>
          <a:p>
            <a:pPr marL="109728" indent="0">
              <a:buNone/>
            </a:pPr>
            <a:r>
              <a:rPr lang="en-US" dirty="0" smtClean="0"/>
              <a:t>To get to the structure:</a:t>
            </a:r>
          </a:p>
          <a:p>
            <a:pPr marL="109728" indent="0">
              <a:buNone/>
            </a:pPr>
            <a:endParaRPr lang="en-US" dirty="0" smtClean="0"/>
          </a:p>
          <a:p>
            <a:r>
              <a:rPr lang="en-US" dirty="0" smtClean="0"/>
              <a:t>What are the </a:t>
            </a:r>
            <a:r>
              <a:rPr lang="en-US" b="1" dirty="0" smtClean="0"/>
              <a:t>types of things </a:t>
            </a:r>
            <a:r>
              <a:rPr lang="en-US" dirty="0" smtClean="0"/>
              <a:t>in this scenario?</a:t>
            </a:r>
          </a:p>
          <a:p>
            <a:r>
              <a:rPr lang="en-US" dirty="0" smtClean="0"/>
              <a:t>What </a:t>
            </a:r>
            <a:r>
              <a:rPr lang="en-US" b="1" dirty="0" smtClean="0"/>
              <a:t>data</a:t>
            </a:r>
            <a:r>
              <a:rPr lang="en-US" dirty="0" smtClean="0"/>
              <a:t> do they hold?</a:t>
            </a:r>
          </a:p>
          <a:p>
            <a:r>
              <a:rPr lang="en-US" dirty="0" smtClean="0"/>
              <a:t>What </a:t>
            </a:r>
            <a:r>
              <a:rPr lang="en-US" b="1" dirty="0" smtClean="0"/>
              <a:t>behavior</a:t>
            </a:r>
            <a:r>
              <a:rPr lang="en-US" dirty="0" smtClean="0"/>
              <a:t> do they have?</a:t>
            </a:r>
          </a:p>
          <a:p>
            <a:r>
              <a:rPr lang="en-US" dirty="0" smtClean="0"/>
              <a:t>What are the </a:t>
            </a:r>
            <a:r>
              <a:rPr lang="en-US" b="1" dirty="0" smtClean="0"/>
              <a:t>relations</a:t>
            </a:r>
            <a:r>
              <a:rPr lang="en-US" dirty="0" smtClean="0"/>
              <a:t> between them?</a:t>
            </a:r>
          </a:p>
          <a:p>
            <a:endParaRPr lang="en-US" dirty="0"/>
          </a:p>
          <a:p>
            <a:pPr marL="109728" indent="0">
              <a:buNone/>
            </a:pPr>
            <a:r>
              <a:rPr lang="en-US" dirty="0" smtClean="0"/>
              <a:t>Get into pairs and try to create a class diagram…</a:t>
            </a:r>
          </a:p>
          <a:p>
            <a:pPr lvl="1"/>
            <a:endParaRPr lang="en-US" dirty="0"/>
          </a:p>
          <a:p>
            <a:endParaRPr lang="en-US" dirty="0"/>
          </a:p>
          <a:p>
            <a:endParaRPr lang="en-US" dirty="0" smtClean="0"/>
          </a:p>
        </p:txBody>
      </p:sp>
    </p:spTree>
    <p:extLst>
      <p:ext uri="{BB962C8B-B14F-4D97-AF65-F5344CB8AC3E}">
        <p14:creationId xmlns:p14="http://schemas.microsoft.com/office/powerpoint/2010/main" val="62314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80504" y="648348"/>
            <a:ext cx="4590393" cy="2474581"/>
          </a:xfrm>
          <a:prstGeom prst="rect">
            <a:avLst/>
          </a:prstGeom>
        </p:spPr>
      </p:pic>
      <p:sp>
        <p:nvSpPr>
          <p:cNvPr id="2" name="Title 1"/>
          <p:cNvSpPr>
            <a:spLocks noGrp="1"/>
          </p:cNvSpPr>
          <p:nvPr>
            <p:ph type="title"/>
          </p:nvPr>
        </p:nvSpPr>
        <p:spPr>
          <a:xfrm>
            <a:off x="457200" y="620688"/>
            <a:ext cx="8229600" cy="1066800"/>
          </a:xfrm>
        </p:spPr>
        <p:txBody>
          <a:bodyPr/>
          <a:lstStyle/>
          <a:p>
            <a:r>
              <a:rPr lang="en-US" dirty="0" smtClean="0"/>
              <a:t>Modeling Structure</a:t>
            </a:r>
            <a:endParaRPr lang="en-US" dirty="0"/>
          </a:p>
        </p:txBody>
      </p:sp>
      <p:sp>
        <p:nvSpPr>
          <p:cNvPr id="3" name="Content Placeholder 2"/>
          <p:cNvSpPr>
            <a:spLocks noGrp="1"/>
          </p:cNvSpPr>
          <p:nvPr>
            <p:ph sz="half" idx="1"/>
          </p:nvPr>
        </p:nvSpPr>
        <p:spPr>
          <a:xfrm>
            <a:off x="457200" y="1628800"/>
            <a:ext cx="4038600" cy="5146587"/>
          </a:xfrm>
        </p:spPr>
        <p:txBody>
          <a:bodyPr>
            <a:noAutofit/>
          </a:bodyPr>
          <a:lstStyle/>
          <a:p>
            <a:pPr marL="109728" indent="0">
              <a:buNone/>
            </a:pPr>
            <a:r>
              <a:rPr lang="en-US" sz="1800" dirty="0" smtClean="0"/>
              <a:t>Here at ACME </a:t>
            </a:r>
            <a:r>
              <a:rPr lang="en-US" sz="1800" dirty="0" smtClean="0">
                <a:solidFill>
                  <a:srgbClr val="FF0000"/>
                </a:solidFill>
              </a:rPr>
              <a:t>Aircraft Company </a:t>
            </a:r>
            <a:r>
              <a:rPr lang="en-US" sz="1800" dirty="0" smtClean="0"/>
              <a:t>we are proud of the specialist </a:t>
            </a:r>
            <a:r>
              <a:rPr lang="en-US" sz="1800" dirty="0" smtClean="0">
                <a:solidFill>
                  <a:srgbClr val="FF0000"/>
                </a:solidFill>
              </a:rPr>
              <a:t>teams</a:t>
            </a:r>
            <a:r>
              <a:rPr lang="en-US" sz="1800" dirty="0" smtClean="0"/>
              <a:t> that </a:t>
            </a:r>
            <a:r>
              <a:rPr lang="en-US" sz="1800" dirty="0"/>
              <a:t>create </a:t>
            </a:r>
            <a:r>
              <a:rPr lang="en-US" sz="1800" dirty="0" smtClean="0"/>
              <a:t>our futuristic </a:t>
            </a:r>
            <a:r>
              <a:rPr lang="en-US" sz="1800" dirty="0" smtClean="0">
                <a:solidFill>
                  <a:srgbClr val="FF0000"/>
                </a:solidFill>
              </a:rPr>
              <a:t>aircraft</a:t>
            </a:r>
            <a:r>
              <a:rPr lang="en-US" sz="1800" dirty="0" smtClean="0"/>
              <a:t>. Each team employs both </a:t>
            </a:r>
            <a:r>
              <a:rPr lang="en-US" sz="1800" dirty="0" smtClean="0">
                <a:solidFill>
                  <a:srgbClr val="FF0000"/>
                </a:solidFill>
              </a:rPr>
              <a:t>engineers</a:t>
            </a:r>
            <a:r>
              <a:rPr lang="en-US" sz="1800" dirty="0" smtClean="0"/>
              <a:t> and </a:t>
            </a:r>
            <a:r>
              <a:rPr lang="en-US" sz="1800" dirty="0" smtClean="0">
                <a:solidFill>
                  <a:srgbClr val="FF0000"/>
                </a:solidFill>
              </a:rPr>
              <a:t>mathematicians</a:t>
            </a:r>
            <a:r>
              <a:rPr lang="en-US" sz="1800" dirty="0" smtClean="0"/>
              <a:t>. We know them all by name, and its also important that we know the specialism of our engineers. The engineers build the planes, but it</a:t>
            </a:r>
            <a:r>
              <a:rPr lang="fr-FR" sz="1800" dirty="0" smtClean="0"/>
              <a:t>’</a:t>
            </a:r>
            <a:r>
              <a:rPr lang="en-US" sz="1800" dirty="0" smtClean="0"/>
              <a:t>s the mathematicians that make all the calculations. The teams have a codename too. The aircraft are of course made of many </a:t>
            </a:r>
            <a:r>
              <a:rPr lang="en-US" sz="1800" dirty="0"/>
              <a:t>thousands of </a:t>
            </a:r>
            <a:r>
              <a:rPr lang="en-US" sz="1800" dirty="0" smtClean="0"/>
              <a:t>complex </a:t>
            </a:r>
            <a:r>
              <a:rPr lang="en-US" sz="1800" dirty="0" smtClean="0">
                <a:solidFill>
                  <a:srgbClr val="FF0000"/>
                </a:solidFill>
              </a:rPr>
              <a:t>components</a:t>
            </a:r>
            <a:r>
              <a:rPr lang="en-US" sz="1800" dirty="0" smtClean="0"/>
              <a:t>, and each has its own part number! Our planes are special to us, they each have a model number, but also an affectionate nickname. Our latest is called the </a:t>
            </a:r>
            <a:r>
              <a:rPr lang="en-US" sz="1800" dirty="0" err="1" smtClean="0"/>
              <a:t>Thunderbus</a:t>
            </a:r>
            <a:r>
              <a:rPr lang="en-US" sz="1800" dirty="0" smtClean="0"/>
              <a:t>!</a:t>
            </a:r>
            <a:endParaRPr lang="en-US" sz="1800" dirty="0"/>
          </a:p>
        </p:txBody>
      </p:sp>
      <p:sp>
        <p:nvSpPr>
          <p:cNvPr id="4" name="Content Placeholder 3"/>
          <p:cNvSpPr>
            <a:spLocks noGrp="1"/>
          </p:cNvSpPr>
          <p:nvPr>
            <p:ph sz="half" idx="2"/>
          </p:nvPr>
        </p:nvSpPr>
        <p:spPr>
          <a:xfrm>
            <a:off x="5001247" y="3122929"/>
            <a:ext cx="4038600" cy="3652458"/>
          </a:xfrm>
        </p:spPr>
        <p:txBody>
          <a:bodyPr>
            <a:normAutofit lnSpcReduction="10000"/>
          </a:bodyPr>
          <a:lstStyle/>
          <a:p>
            <a:pPr marL="109728" indent="0">
              <a:buNone/>
            </a:pPr>
            <a:r>
              <a:rPr lang="en-US" dirty="0" smtClean="0"/>
              <a:t>To get to the structure:</a:t>
            </a:r>
          </a:p>
          <a:p>
            <a:pPr marL="109728" indent="0">
              <a:buNone/>
            </a:pPr>
            <a:endParaRPr lang="en-US" dirty="0" smtClean="0"/>
          </a:p>
          <a:p>
            <a:r>
              <a:rPr lang="en-US" dirty="0" smtClean="0"/>
              <a:t>What are the </a:t>
            </a:r>
            <a:r>
              <a:rPr lang="en-US" b="1" dirty="0" smtClean="0">
                <a:solidFill>
                  <a:srgbClr val="FF0000"/>
                </a:solidFill>
              </a:rPr>
              <a:t>types of things</a:t>
            </a:r>
            <a:r>
              <a:rPr lang="en-US" b="1" dirty="0" smtClean="0"/>
              <a:t> </a:t>
            </a:r>
            <a:r>
              <a:rPr lang="en-US" dirty="0" smtClean="0"/>
              <a:t>in this scenario?</a:t>
            </a:r>
          </a:p>
          <a:p>
            <a:r>
              <a:rPr lang="en-US" dirty="0" smtClean="0"/>
              <a:t>What </a:t>
            </a:r>
            <a:r>
              <a:rPr lang="en-US" b="1" dirty="0" smtClean="0"/>
              <a:t>data</a:t>
            </a:r>
            <a:r>
              <a:rPr lang="en-US" dirty="0" smtClean="0"/>
              <a:t> do they hold?</a:t>
            </a:r>
          </a:p>
          <a:p>
            <a:r>
              <a:rPr lang="en-US" dirty="0" smtClean="0"/>
              <a:t>What </a:t>
            </a:r>
            <a:r>
              <a:rPr lang="en-US" b="1" dirty="0" smtClean="0"/>
              <a:t>behavior</a:t>
            </a:r>
            <a:r>
              <a:rPr lang="en-US" dirty="0" smtClean="0"/>
              <a:t> do they have?</a:t>
            </a:r>
          </a:p>
          <a:p>
            <a:r>
              <a:rPr lang="en-US" dirty="0" smtClean="0"/>
              <a:t>What are the </a:t>
            </a:r>
            <a:r>
              <a:rPr lang="en-US" b="1" dirty="0" smtClean="0"/>
              <a:t>relations</a:t>
            </a:r>
            <a:r>
              <a:rPr lang="en-US" dirty="0" smtClean="0"/>
              <a:t> between them?</a:t>
            </a:r>
          </a:p>
          <a:p>
            <a:endParaRPr lang="en-US" dirty="0"/>
          </a:p>
          <a:p>
            <a:pPr marL="109728" indent="0">
              <a:buNone/>
            </a:pPr>
            <a:r>
              <a:rPr lang="en-US" dirty="0"/>
              <a:t>Get into pairs and try to create a class diagram…</a:t>
            </a:r>
          </a:p>
          <a:p>
            <a:endParaRPr lang="en-US" dirty="0"/>
          </a:p>
          <a:p>
            <a:endParaRPr lang="en-US" dirty="0" smtClean="0"/>
          </a:p>
        </p:txBody>
      </p:sp>
    </p:spTree>
    <p:extLst>
      <p:ext uri="{BB962C8B-B14F-4D97-AF65-F5344CB8AC3E}">
        <p14:creationId xmlns:p14="http://schemas.microsoft.com/office/powerpoint/2010/main" val="74746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80504" y="648348"/>
            <a:ext cx="4590393" cy="2474581"/>
          </a:xfrm>
          <a:prstGeom prst="rect">
            <a:avLst/>
          </a:prstGeom>
        </p:spPr>
      </p:pic>
      <p:sp>
        <p:nvSpPr>
          <p:cNvPr id="2" name="Title 1"/>
          <p:cNvSpPr>
            <a:spLocks noGrp="1"/>
          </p:cNvSpPr>
          <p:nvPr>
            <p:ph type="title"/>
          </p:nvPr>
        </p:nvSpPr>
        <p:spPr>
          <a:xfrm>
            <a:off x="457200" y="620688"/>
            <a:ext cx="8229600" cy="1066800"/>
          </a:xfrm>
        </p:spPr>
        <p:txBody>
          <a:bodyPr/>
          <a:lstStyle/>
          <a:p>
            <a:r>
              <a:rPr lang="en-US" dirty="0" smtClean="0"/>
              <a:t>Modeling Structure</a:t>
            </a:r>
            <a:endParaRPr lang="en-US" dirty="0"/>
          </a:p>
        </p:txBody>
      </p:sp>
      <p:sp>
        <p:nvSpPr>
          <p:cNvPr id="3" name="Content Placeholder 2"/>
          <p:cNvSpPr>
            <a:spLocks noGrp="1"/>
          </p:cNvSpPr>
          <p:nvPr>
            <p:ph sz="half" idx="1"/>
          </p:nvPr>
        </p:nvSpPr>
        <p:spPr>
          <a:xfrm>
            <a:off x="457200" y="1628800"/>
            <a:ext cx="4038600" cy="5146587"/>
          </a:xfrm>
        </p:spPr>
        <p:txBody>
          <a:bodyPr>
            <a:noAutofit/>
          </a:bodyPr>
          <a:lstStyle/>
          <a:p>
            <a:pPr marL="109728" indent="0">
              <a:buNone/>
            </a:pPr>
            <a:r>
              <a:rPr lang="en-US" sz="1800" dirty="0" smtClean="0"/>
              <a:t>Here at ACME </a:t>
            </a:r>
            <a:r>
              <a:rPr lang="en-US" sz="1800" dirty="0" smtClean="0">
                <a:solidFill>
                  <a:srgbClr val="FF0000"/>
                </a:solidFill>
              </a:rPr>
              <a:t>Aircraft Company </a:t>
            </a:r>
            <a:r>
              <a:rPr lang="en-US" sz="1800" dirty="0" smtClean="0"/>
              <a:t>we are proud of the specialist </a:t>
            </a:r>
            <a:r>
              <a:rPr lang="en-US" sz="1800" dirty="0" smtClean="0">
                <a:solidFill>
                  <a:srgbClr val="FF0000"/>
                </a:solidFill>
              </a:rPr>
              <a:t>teams</a:t>
            </a:r>
            <a:r>
              <a:rPr lang="en-US" sz="1800" dirty="0" smtClean="0"/>
              <a:t> that create our futuristic </a:t>
            </a:r>
            <a:r>
              <a:rPr lang="en-US" sz="1800" dirty="0" smtClean="0">
                <a:solidFill>
                  <a:srgbClr val="FF0000"/>
                </a:solidFill>
              </a:rPr>
              <a:t>aircraft</a:t>
            </a:r>
            <a:r>
              <a:rPr lang="en-US" sz="1800" dirty="0" smtClean="0"/>
              <a:t>. Each team employs both </a:t>
            </a:r>
            <a:r>
              <a:rPr lang="en-US" sz="1800" dirty="0" smtClean="0">
                <a:solidFill>
                  <a:srgbClr val="FF0000"/>
                </a:solidFill>
              </a:rPr>
              <a:t>engineers</a:t>
            </a:r>
            <a:r>
              <a:rPr lang="en-US" sz="1800" dirty="0" smtClean="0"/>
              <a:t> and </a:t>
            </a:r>
            <a:r>
              <a:rPr lang="en-US" sz="1800" dirty="0" smtClean="0">
                <a:solidFill>
                  <a:srgbClr val="FF0000"/>
                </a:solidFill>
              </a:rPr>
              <a:t>mathematicians</a:t>
            </a:r>
            <a:r>
              <a:rPr lang="en-US" sz="1800" dirty="0" smtClean="0"/>
              <a:t>. We know them all by </a:t>
            </a:r>
            <a:r>
              <a:rPr lang="en-US" sz="1800" dirty="0" smtClean="0">
                <a:solidFill>
                  <a:srgbClr val="0000FF"/>
                </a:solidFill>
              </a:rPr>
              <a:t>name</a:t>
            </a:r>
            <a:r>
              <a:rPr lang="en-US" sz="1800" dirty="0" smtClean="0"/>
              <a:t>, and its also important that we know the </a:t>
            </a:r>
            <a:r>
              <a:rPr lang="en-US" sz="1800" dirty="0" smtClean="0">
                <a:solidFill>
                  <a:srgbClr val="0000FF"/>
                </a:solidFill>
              </a:rPr>
              <a:t>specialism</a:t>
            </a:r>
            <a:r>
              <a:rPr lang="en-US" sz="1800" dirty="0" smtClean="0"/>
              <a:t> of our engineers. The engineers build the planes, but it</a:t>
            </a:r>
            <a:r>
              <a:rPr lang="fr-FR" sz="1800" dirty="0" smtClean="0"/>
              <a:t>’</a:t>
            </a:r>
            <a:r>
              <a:rPr lang="en-US" sz="1800" dirty="0" smtClean="0"/>
              <a:t>s the mathematicians that make all the calculations. The teams have a </a:t>
            </a:r>
            <a:r>
              <a:rPr lang="en-US" sz="1800" dirty="0" smtClean="0">
                <a:solidFill>
                  <a:srgbClr val="0000FF"/>
                </a:solidFill>
              </a:rPr>
              <a:t>codename</a:t>
            </a:r>
            <a:r>
              <a:rPr lang="en-US" sz="1800" dirty="0" smtClean="0"/>
              <a:t> too. The aircraft are of course made of many </a:t>
            </a:r>
            <a:r>
              <a:rPr lang="en-US" sz="1800" dirty="0"/>
              <a:t>thousands of </a:t>
            </a:r>
            <a:r>
              <a:rPr lang="en-US" sz="1800" dirty="0" smtClean="0"/>
              <a:t>complex </a:t>
            </a:r>
            <a:r>
              <a:rPr lang="en-US" sz="1800" dirty="0" smtClean="0">
                <a:solidFill>
                  <a:srgbClr val="FF0000"/>
                </a:solidFill>
              </a:rPr>
              <a:t>components</a:t>
            </a:r>
            <a:r>
              <a:rPr lang="en-US" sz="1800" dirty="0" smtClean="0"/>
              <a:t>, and each has its own </a:t>
            </a:r>
            <a:r>
              <a:rPr lang="en-US" sz="1800" dirty="0" smtClean="0">
                <a:solidFill>
                  <a:srgbClr val="0000FF"/>
                </a:solidFill>
              </a:rPr>
              <a:t>part number</a:t>
            </a:r>
            <a:r>
              <a:rPr lang="en-US" sz="1800" dirty="0" smtClean="0"/>
              <a:t>! Our planes are special to us, they each have a </a:t>
            </a:r>
            <a:r>
              <a:rPr lang="en-US" sz="1800" dirty="0" smtClean="0">
                <a:solidFill>
                  <a:srgbClr val="0000FF"/>
                </a:solidFill>
              </a:rPr>
              <a:t>model number</a:t>
            </a:r>
            <a:r>
              <a:rPr lang="en-US" sz="1800" dirty="0" smtClean="0"/>
              <a:t>, but also </a:t>
            </a:r>
            <a:r>
              <a:rPr lang="en-US" sz="1800" dirty="0" smtClean="0">
                <a:solidFill>
                  <a:srgbClr val="0000FF"/>
                </a:solidFill>
              </a:rPr>
              <a:t>an affectionate nickname</a:t>
            </a:r>
            <a:r>
              <a:rPr lang="en-US" sz="1800" dirty="0" smtClean="0"/>
              <a:t>. Our latest is called the </a:t>
            </a:r>
            <a:r>
              <a:rPr lang="en-US" sz="1800" dirty="0" err="1" smtClean="0"/>
              <a:t>Thunderbus</a:t>
            </a:r>
            <a:r>
              <a:rPr lang="en-US" sz="1800" dirty="0" smtClean="0"/>
              <a:t>!</a:t>
            </a:r>
            <a:endParaRPr lang="en-US" sz="1800" dirty="0"/>
          </a:p>
        </p:txBody>
      </p:sp>
      <p:sp>
        <p:nvSpPr>
          <p:cNvPr id="4" name="Content Placeholder 3"/>
          <p:cNvSpPr>
            <a:spLocks noGrp="1"/>
          </p:cNvSpPr>
          <p:nvPr>
            <p:ph sz="half" idx="2"/>
          </p:nvPr>
        </p:nvSpPr>
        <p:spPr>
          <a:xfrm>
            <a:off x="5001247" y="3122929"/>
            <a:ext cx="4038600" cy="3652458"/>
          </a:xfrm>
        </p:spPr>
        <p:txBody>
          <a:bodyPr>
            <a:normAutofit lnSpcReduction="10000"/>
          </a:bodyPr>
          <a:lstStyle/>
          <a:p>
            <a:pPr marL="109728" indent="0">
              <a:buNone/>
            </a:pPr>
            <a:r>
              <a:rPr lang="en-US" dirty="0" smtClean="0"/>
              <a:t>To get to the structure:</a:t>
            </a:r>
          </a:p>
          <a:p>
            <a:pPr marL="109728" indent="0">
              <a:buNone/>
            </a:pPr>
            <a:endParaRPr lang="en-US" dirty="0" smtClean="0"/>
          </a:p>
          <a:p>
            <a:r>
              <a:rPr lang="en-US" dirty="0" smtClean="0"/>
              <a:t>What are the </a:t>
            </a:r>
            <a:r>
              <a:rPr lang="en-US" b="1" dirty="0" smtClean="0">
                <a:solidFill>
                  <a:srgbClr val="FF0000"/>
                </a:solidFill>
              </a:rPr>
              <a:t>types of things</a:t>
            </a:r>
            <a:r>
              <a:rPr lang="en-US" b="1" dirty="0" smtClean="0"/>
              <a:t> </a:t>
            </a:r>
            <a:r>
              <a:rPr lang="en-US" dirty="0" smtClean="0"/>
              <a:t>in this scenario?</a:t>
            </a:r>
          </a:p>
          <a:p>
            <a:r>
              <a:rPr lang="en-US" dirty="0" smtClean="0"/>
              <a:t>What </a:t>
            </a:r>
            <a:r>
              <a:rPr lang="en-US" b="1" dirty="0" smtClean="0">
                <a:solidFill>
                  <a:srgbClr val="0000FF"/>
                </a:solidFill>
              </a:rPr>
              <a:t>data</a:t>
            </a:r>
            <a:r>
              <a:rPr lang="en-US" dirty="0" smtClean="0">
                <a:solidFill>
                  <a:srgbClr val="0000FF"/>
                </a:solidFill>
              </a:rPr>
              <a:t> </a:t>
            </a:r>
            <a:r>
              <a:rPr lang="en-US" dirty="0" smtClean="0"/>
              <a:t>do they hold?</a:t>
            </a:r>
          </a:p>
          <a:p>
            <a:r>
              <a:rPr lang="en-US" dirty="0" smtClean="0"/>
              <a:t>What </a:t>
            </a:r>
            <a:r>
              <a:rPr lang="en-US" b="1" dirty="0" smtClean="0"/>
              <a:t>behavior</a:t>
            </a:r>
            <a:r>
              <a:rPr lang="en-US" dirty="0" smtClean="0"/>
              <a:t> do they have?</a:t>
            </a:r>
          </a:p>
          <a:p>
            <a:r>
              <a:rPr lang="en-US" dirty="0" smtClean="0"/>
              <a:t>What are the </a:t>
            </a:r>
            <a:r>
              <a:rPr lang="en-US" b="1" dirty="0" smtClean="0"/>
              <a:t>relations</a:t>
            </a:r>
            <a:r>
              <a:rPr lang="en-US" dirty="0" smtClean="0"/>
              <a:t> between them?</a:t>
            </a:r>
          </a:p>
          <a:p>
            <a:endParaRPr lang="en-US" dirty="0"/>
          </a:p>
          <a:p>
            <a:pPr marL="109728" indent="0">
              <a:buNone/>
            </a:pPr>
            <a:r>
              <a:rPr lang="en-US" dirty="0"/>
              <a:t>Get into pairs and try to create a class diagram…</a:t>
            </a:r>
          </a:p>
          <a:p>
            <a:endParaRPr lang="en-US" dirty="0" smtClean="0"/>
          </a:p>
        </p:txBody>
      </p:sp>
    </p:spTree>
    <p:extLst>
      <p:ext uri="{BB962C8B-B14F-4D97-AF65-F5344CB8AC3E}">
        <p14:creationId xmlns:p14="http://schemas.microsoft.com/office/powerpoint/2010/main" val="324146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80504" y="648348"/>
            <a:ext cx="4590393" cy="2474581"/>
          </a:xfrm>
          <a:prstGeom prst="rect">
            <a:avLst/>
          </a:prstGeom>
        </p:spPr>
      </p:pic>
      <p:sp>
        <p:nvSpPr>
          <p:cNvPr id="2" name="Title 1"/>
          <p:cNvSpPr>
            <a:spLocks noGrp="1"/>
          </p:cNvSpPr>
          <p:nvPr>
            <p:ph type="title"/>
          </p:nvPr>
        </p:nvSpPr>
        <p:spPr>
          <a:xfrm>
            <a:off x="457200" y="620688"/>
            <a:ext cx="8229600" cy="1066800"/>
          </a:xfrm>
        </p:spPr>
        <p:txBody>
          <a:bodyPr/>
          <a:lstStyle/>
          <a:p>
            <a:r>
              <a:rPr lang="en-US" dirty="0" smtClean="0"/>
              <a:t>Modeling Structure</a:t>
            </a:r>
            <a:endParaRPr lang="en-US" dirty="0"/>
          </a:p>
        </p:txBody>
      </p:sp>
      <p:sp>
        <p:nvSpPr>
          <p:cNvPr id="3" name="Content Placeholder 2"/>
          <p:cNvSpPr>
            <a:spLocks noGrp="1"/>
          </p:cNvSpPr>
          <p:nvPr>
            <p:ph sz="half" idx="1"/>
          </p:nvPr>
        </p:nvSpPr>
        <p:spPr>
          <a:xfrm>
            <a:off x="457200" y="1628800"/>
            <a:ext cx="4038600" cy="5146587"/>
          </a:xfrm>
        </p:spPr>
        <p:txBody>
          <a:bodyPr>
            <a:noAutofit/>
          </a:bodyPr>
          <a:lstStyle/>
          <a:p>
            <a:pPr marL="109728" indent="0">
              <a:buNone/>
            </a:pPr>
            <a:r>
              <a:rPr lang="en-US" sz="1800" dirty="0" smtClean="0"/>
              <a:t>Here at ACME </a:t>
            </a:r>
            <a:r>
              <a:rPr lang="en-US" sz="1800" dirty="0" smtClean="0">
                <a:solidFill>
                  <a:srgbClr val="FF0000"/>
                </a:solidFill>
              </a:rPr>
              <a:t>Aircraft Company </a:t>
            </a:r>
            <a:r>
              <a:rPr lang="en-US" sz="1800" dirty="0" smtClean="0"/>
              <a:t>we are proud of the specialist </a:t>
            </a:r>
            <a:r>
              <a:rPr lang="en-US" sz="1800" dirty="0" smtClean="0">
                <a:solidFill>
                  <a:srgbClr val="FF0000"/>
                </a:solidFill>
              </a:rPr>
              <a:t>teams</a:t>
            </a:r>
            <a:r>
              <a:rPr lang="en-US" sz="1800" dirty="0" smtClean="0"/>
              <a:t> that </a:t>
            </a:r>
            <a:r>
              <a:rPr lang="en-US" sz="1800" dirty="0" smtClean="0">
                <a:solidFill>
                  <a:srgbClr val="008000"/>
                </a:solidFill>
              </a:rPr>
              <a:t>create </a:t>
            </a:r>
            <a:r>
              <a:rPr lang="en-US" sz="1800" dirty="0" smtClean="0"/>
              <a:t>our futuristic </a:t>
            </a:r>
            <a:r>
              <a:rPr lang="en-US" sz="1800" dirty="0" smtClean="0">
                <a:solidFill>
                  <a:srgbClr val="FF0000"/>
                </a:solidFill>
              </a:rPr>
              <a:t>aircraft</a:t>
            </a:r>
            <a:r>
              <a:rPr lang="en-US" sz="1800" dirty="0" smtClean="0"/>
              <a:t>. Each team employs both </a:t>
            </a:r>
            <a:r>
              <a:rPr lang="en-US" sz="1800" dirty="0" smtClean="0">
                <a:solidFill>
                  <a:srgbClr val="FF0000"/>
                </a:solidFill>
              </a:rPr>
              <a:t>engineers</a:t>
            </a:r>
            <a:r>
              <a:rPr lang="en-US" sz="1800" dirty="0" smtClean="0"/>
              <a:t> and </a:t>
            </a:r>
            <a:r>
              <a:rPr lang="en-US" sz="1800" dirty="0" smtClean="0">
                <a:solidFill>
                  <a:srgbClr val="FF0000"/>
                </a:solidFill>
              </a:rPr>
              <a:t>mathematicians</a:t>
            </a:r>
            <a:r>
              <a:rPr lang="en-US" sz="1800" dirty="0" smtClean="0"/>
              <a:t>. We know them all by </a:t>
            </a:r>
            <a:r>
              <a:rPr lang="en-US" sz="1800" dirty="0" smtClean="0">
                <a:solidFill>
                  <a:srgbClr val="0000FF"/>
                </a:solidFill>
              </a:rPr>
              <a:t>name</a:t>
            </a:r>
            <a:r>
              <a:rPr lang="en-US" sz="1800" dirty="0" smtClean="0"/>
              <a:t>, and its also important that we know the </a:t>
            </a:r>
            <a:r>
              <a:rPr lang="en-US" sz="1800" dirty="0" smtClean="0">
                <a:solidFill>
                  <a:srgbClr val="0000FF"/>
                </a:solidFill>
              </a:rPr>
              <a:t>specialism</a:t>
            </a:r>
            <a:r>
              <a:rPr lang="en-US" sz="1800" dirty="0" smtClean="0"/>
              <a:t> of our engineers. The engineers </a:t>
            </a:r>
            <a:r>
              <a:rPr lang="en-US" sz="1800" dirty="0" smtClean="0">
                <a:solidFill>
                  <a:srgbClr val="008000"/>
                </a:solidFill>
              </a:rPr>
              <a:t>build the planes</a:t>
            </a:r>
            <a:r>
              <a:rPr lang="en-US" sz="1800" dirty="0" smtClean="0"/>
              <a:t>, but it</a:t>
            </a:r>
            <a:r>
              <a:rPr lang="fr-FR" sz="1800" dirty="0" smtClean="0"/>
              <a:t>’</a:t>
            </a:r>
            <a:r>
              <a:rPr lang="en-US" sz="1800" dirty="0" smtClean="0"/>
              <a:t>s the mathematicians that </a:t>
            </a:r>
            <a:r>
              <a:rPr lang="en-US" sz="1800" dirty="0" smtClean="0">
                <a:solidFill>
                  <a:srgbClr val="008000"/>
                </a:solidFill>
              </a:rPr>
              <a:t>make all the calculations</a:t>
            </a:r>
            <a:r>
              <a:rPr lang="en-US" sz="1800" dirty="0" smtClean="0"/>
              <a:t>. The teams have a </a:t>
            </a:r>
            <a:r>
              <a:rPr lang="en-US" sz="1800" dirty="0" smtClean="0">
                <a:solidFill>
                  <a:srgbClr val="0000FF"/>
                </a:solidFill>
              </a:rPr>
              <a:t>codename</a:t>
            </a:r>
            <a:r>
              <a:rPr lang="en-US" sz="1800" dirty="0" smtClean="0"/>
              <a:t> too. The aircraft are of course made of many </a:t>
            </a:r>
            <a:r>
              <a:rPr lang="en-US" sz="1800" dirty="0"/>
              <a:t>thousands of </a:t>
            </a:r>
            <a:r>
              <a:rPr lang="en-US" sz="1800" dirty="0" smtClean="0"/>
              <a:t>complex </a:t>
            </a:r>
            <a:r>
              <a:rPr lang="en-US" sz="1800" dirty="0" smtClean="0">
                <a:solidFill>
                  <a:srgbClr val="FF0000"/>
                </a:solidFill>
              </a:rPr>
              <a:t>components</a:t>
            </a:r>
            <a:r>
              <a:rPr lang="en-US" sz="1800" dirty="0" smtClean="0"/>
              <a:t>, and each has its own </a:t>
            </a:r>
            <a:r>
              <a:rPr lang="en-US" sz="1800" dirty="0" smtClean="0">
                <a:solidFill>
                  <a:srgbClr val="0000FF"/>
                </a:solidFill>
              </a:rPr>
              <a:t>part number</a:t>
            </a:r>
            <a:r>
              <a:rPr lang="en-US" sz="1800" dirty="0" smtClean="0"/>
              <a:t>! Our planes are special to us, they each have a </a:t>
            </a:r>
            <a:r>
              <a:rPr lang="en-US" sz="1800" dirty="0" smtClean="0">
                <a:solidFill>
                  <a:srgbClr val="0000FF"/>
                </a:solidFill>
              </a:rPr>
              <a:t>model number</a:t>
            </a:r>
            <a:r>
              <a:rPr lang="en-US" sz="1800" dirty="0" smtClean="0"/>
              <a:t>, but also </a:t>
            </a:r>
            <a:r>
              <a:rPr lang="en-US" sz="1800" dirty="0" smtClean="0">
                <a:solidFill>
                  <a:srgbClr val="0000FF"/>
                </a:solidFill>
              </a:rPr>
              <a:t>an affectionate nickname</a:t>
            </a:r>
            <a:r>
              <a:rPr lang="en-US" sz="1800" dirty="0" smtClean="0"/>
              <a:t>. Our latest is called the </a:t>
            </a:r>
            <a:r>
              <a:rPr lang="en-US" sz="1800" dirty="0" err="1" smtClean="0"/>
              <a:t>Thunderbus</a:t>
            </a:r>
            <a:r>
              <a:rPr lang="en-US" sz="1800" dirty="0" smtClean="0"/>
              <a:t>!</a:t>
            </a:r>
            <a:endParaRPr lang="en-US" sz="1800" dirty="0"/>
          </a:p>
        </p:txBody>
      </p:sp>
      <p:sp>
        <p:nvSpPr>
          <p:cNvPr id="4" name="Content Placeholder 3"/>
          <p:cNvSpPr>
            <a:spLocks noGrp="1"/>
          </p:cNvSpPr>
          <p:nvPr>
            <p:ph sz="half" idx="2"/>
          </p:nvPr>
        </p:nvSpPr>
        <p:spPr>
          <a:xfrm>
            <a:off x="5001247" y="3122929"/>
            <a:ext cx="4038600" cy="3652458"/>
          </a:xfrm>
        </p:spPr>
        <p:txBody>
          <a:bodyPr>
            <a:normAutofit lnSpcReduction="10000"/>
          </a:bodyPr>
          <a:lstStyle/>
          <a:p>
            <a:pPr marL="109728" indent="0">
              <a:buNone/>
            </a:pPr>
            <a:r>
              <a:rPr lang="en-US" dirty="0" smtClean="0"/>
              <a:t>To get to the structure:</a:t>
            </a:r>
          </a:p>
          <a:p>
            <a:pPr marL="109728" indent="0">
              <a:buNone/>
            </a:pPr>
            <a:endParaRPr lang="en-US" dirty="0" smtClean="0"/>
          </a:p>
          <a:p>
            <a:r>
              <a:rPr lang="en-US" dirty="0" smtClean="0"/>
              <a:t>What are the </a:t>
            </a:r>
            <a:r>
              <a:rPr lang="en-US" b="1" dirty="0" smtClean="0">
                <a:solidFill>
                  <a:srgbClr val="FF0000"/>
                </a:solidFill>
              </a:rPr>
              <a:t>types of things</a:t>
            </a:r>
            <a:r>
              <a:rPr lang="en-US" b="1" dirty="0" smtClean="0"/>
              <a:t> </a:t>
            </a:r>
            <a:r>
              <a:rPr lang="en-US" dirty="0" smtClean="0"/>
              <a:t>in this scenario?</a:t>
            </a:r>
          </a:p>
          <a:p>
            <a:r>
              <a:rPr lang="en-US" dirty="0" smtClean="0"/>
              <a:t>What </a:t>
            </a:r>
            <a:r>
              <a:rPr lang="en-US" b="1" dirty="0" smtClean="0">
                <a:solidFill>
                  <a:srgbClr val="0000FF"/>
                </a:solidFill>
              </a:rPr>
              <a:t>data</a:t>
            </a:r>
            <a:r>
              <a:rPr lang="en-US" dirty="0" smtClean="0">
                <a:solidFill>
                  <a:srgbClr val="0000FF"/>
                </a:solidFill>
              </a:rPr>
              <a:t> </a:t>
            </a:r>
            <a:r>
              <a:rPr lang="en-US" dirty="0" smtClean="0"/>
              <a:t>do they hold?</a:t>
            </a:r>
          </a:p>
          <a:p>
            <a:r>
              <a:rPr lang="en-US" dirty="0" smtClean="0"/>
              <a:t>What </a:t>
            </a:r>
            <a:r>
              <a:rPr lang="en-US" b="1" dirty="0" smtClean="0">
                <a:solidFill>
                  <a:srgbClr val="008000"/>
                </a:solidFill>
              </a:rPr>
              <a:t>behavior</a:t>
            </a:r>
            <a:r>
              <a:rPr lang="en-US" dirty="0" smtClean="0">
                <a:solidFill>
                  <a:srgbClr val="008000"/>
                </a:solidFill>
              </a:rPr>
              <a:t> </a:t>
            </a:r>
            <a:r>
              <a:rPr lang="en-US" dirty="0" smtClean="0"/>
              <a:t>do they have?</a:t>
            </a:r>
          </a:p>
          <a:p>
            <a:r>
              <a:rPr lang="en-US" dirty="0" smtClean="0"/>
              <a:t>What are the </a:t>
            </a:r>
            <a:r>
              <a:rPr lang="en-US" b="1" dirty="0" smtClean="0"/>
              <a:t>relations</a:t>
            </a:r>
            <a:r>
              <a:rPr lang="en-US" dirty="0" smtClean="0"/>
              <a:t> between them?</a:t>
            </a:r>
          </a:p>
          <a:p>
            <a:endParaRPr lang="en-US" dirty="0"/>
          </a:p>
          <a:p>
            <a:pPr marL="109728" indent="0">
              <a:buNone/>
            </a:pPr>
            <a:r>
              <a:rPr lang="en-US" dirty="0"/>
              <a:t>Get into pairs and try to create a class diagram…</a:t>
            </a:r>
          </a:p>
          <a:p>
            <a:endParaRPr lang="en-US" dirty="0"/>
          </a:p>
          <a:p>
            <a:endParaRPr lang="en-US" dirty="0" smtClean="0"/>
          </a:p>
        </p:txBody>
      </p:sp>
    </p:spTree>
    <p:extLst>
      <p:ext uri="{BB962C8B-B14F-4D97-AF65-F5344CB8AC3E}">
        <p14:creationId xmlns:p14="http://schemas.microsoft.com/office/powerpoint/2010/main" val="134426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Overview</a:t>
            </a:r>
            <a:endParaRPr lang="en-US" dirty="0"/>
          </a:p>
        </p:txBody>
      </p:sp>
      <p:sp>
        <p:nvSpPr>
          <p:cNvPr id="3" name="Content Placeholder 2"/>
          <p:cNvSpPr>
            <a:spLocks noGrp="1"/>
          </p:cNvSpPr>
          <p:nvPr>
            <p:ph idx="1"/>
          </p:nvPr>
        </p:nvSpPr>
        <p:spPr>
          <a:xfrm>
            <a:off x="457200" y="2133600"/>
            <a:ext cx="8229600" cy="4325112"/>
          </a:xfrm>
        </p:spPr>
        <p:txBody>
          <a:bodyPr>
            <a:normAutofit lnSpcReduction="10000"/>
          </a:bodyPr>
          <a:lstStyle/>
          <a:p>
            <a:r>
              <a:rPr lang="en-US" dirty="0"/>
              <a:t>The Ecology of UML</a:t>
            </a:r>
          </a:p>
          <a:p>
            <a:pPr lvl="1"/>
            <a:r>
              <a:rPr lang="en-US" dirty="0"/>
              <a:t>How to Use Cases, Activity, Sequence and Class diagrams fit into the big picture</a:t>
            </a:r>
          </a:p>
          <a:p>
            <a:endParaRPr lang="en-US" dirty="0"/>
          </a:p>
          <a:p>
            <a:r>
              <a:rPr lang="en-US" dirty="0"/>
              <a:t>UML Class Diagrams</a:t>
            </a:r>
          </a:p>
          <a:p>
            <a:pPr lvl="1"/>
            <a:r>
              <a:rPr lang="en-US" dirty="0"/>
              <a:t>Data</a:t>
            </a:r>
          </a:p>
          <a:p>
            <a:pPr lvl="1"/>
            <a:r>
              <a:rPr lang="en-US" dirty="0"/>
              <a:t>Operations</a:t>
            </a:r>
          </a:p>
          <a:p>
            <a:pPr lvl="1"/>
            <a:r>
              <a:rPr lang="en-US" dirty="0"/>
              <a:t>Associations</a:t>
            </a:r>
          </a:p>
          <a:p>
            <a:pPr lvl="2"/>
            <a:r>
              <a:rPr lang="en-US" dirty="0"/>
              <a:t>Generalization</a:t>
            </a:r>
          </a:p>
          <a:p>
            <a:pPr lvl="2"/>
            <a:r>
              <a:rPr lang="en-US" dirty="0"/>
              <a:t>Aggregation vs. Composition</a:t>
            </a:r>
          </a:p>
          <a:p>
            <a:endParaRPr lang="en-US" dirty="0"/>
          </a:p>
          <a:p>
            <a:pPr>
              <a:buNone/>
            </a:pPr>
            <a:endParaRPr lang="en-US" dirty="0"/>
          </a:p>
          <a:p>
            <a:pPr>
              <a:buNone/>
            </a:pPr>
            <a:endParaRPr lang="en-US" dirty="0"/>
          </a:p>
          <a:p>
            <a:endParaRPr lang="en-US" dirty="0"/>
          </a:p>
        </p:txBody>
      </p:sp>
    </p:spTree>
    <p:extLst>
      <p:ext uri="{BB962C8B-B14F-4D97-AF65-F5344CB8AC3E}">
        <p14:creationId xmlns:p14="http://schemas.microsoft.com/office/powerpoint/2010/main" val="16157045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10600" cy="1066800"/>
          </a:xfrm>
        </p:spPr>
        <p:txBody>
          <a:bodyPr>
            <a:noAutofit/>
          </a:bodyPr>
          <a:lstStyle/>
          <a:p>
            <a:r>
              <a:rPr lang="en-US" sz="3600" dirty="0" smtClean="0"/>
              <a:t>Unified Modeling Language</a:t>
            </a:r>
            <a:endParaRPr lang="en-US" sz="3600" dirty="0"/>
          </a:p>
        </p:txBody>
      </p:sp>
      <p:sp>
        <p:nvSpPr>
          <p:cNvPr id="3" name="Content Placeholder 2"/>
          <p:cNvSpPr>
            <a:spLocks noGrp="1"/>
          </p:cNvSpPr>
          <p:nvPr>
            <p:ph idx="1"/>
          </p:nvPr>
        </p:nvSpPr>
        <p:spPr>
          <a:xfrm>
            <a:off x="457200" y="1828800"/>
            <a:ext cx="8458200" cy="4724400"/>
          </a:xfrm>
        </p:spPr>
        <p:txBody>
          <a:bodyPr/>
          <a:lstStyle/>
          <a:p>
            <a:r>
              <a:rPr lang="en-US" sz="2400" dirty="0" smtClean="0"/>
              <a:t>UML - Unified </a:t>
            </a:r>
            <a:r>
              <a:rPr lang="en-US" sz="2400" dirty="0" err="1" smtClean="0"/>
              <a:t>Modelling</a:t>
            </a:r>
            <a:r>
              <a:rPr lang="en-US" sz="2400" dirty="0" smtClean="0"/>
              <a:t> Language  - 3 creators:</a:t>
            </a:r>
          </a:p>
          <a:p>
            <a:pPr lvl="1"/>
            <a:r>
              <a:rPr lang="en-US" sz="2400" dirty="0" smtClean="0"/>
              <a:t>Grady </a:t>
            </a:r>
            <a:r>
              <a:rPr lang="en-US" sz="2400" dirty="0" err="1" smtClean="0"/>
              <a:t>Booch</a:t>
            </a:r>
            <a:r>
              <a:rPr lang="en-US" sz="2400" dirty="0" smtClean="0"/>
              <a:t>, </a:t>
            </a:r>
            <a:r>
              <a:rPr lang="en-US" sz="2400" dirty="0" err="1" smtClean="0"/>
              <a:t>Ivar</a:t>
            </a:r>
            <a:r>
              <a:rPr lang="en-US" sz="2400" dirty="0" smtClean="0"/>
              <a:t> Jacobson and James </a:t>
            </a:r>
            <a:r>
              <a:rPr lang="en-US" sz="2400" dirty="0" err="1" smtClean="0"/>
              <a:t>Rumbaugh</a:t>
            </a:r>
            <a:endParaRPr lang="en-US" sz="2400" dirty="0" smtClean="0"/>
          </a:p>
          <a:p>
            <a:pPr lvl="1"/>
            <a:r>
              <a:rPr lang="en-US" sz="2400" dirty="0" smtClean="0"/>
              <a:t>Started in early 1990’</a:t>
            </a:r>
            <a:r>
              <a:rPr lang="en-US" sz="2400" dirty="0" smtClean="0"/>
              <a:t>s</a:t>
            </a:r>
          </a:p>
          <a:p>
            <a:pPr lvl="1"/>
            <a:r>
              <a:rPr lang="en-US" sz="2400" dirty="0" smtClean="0"/>
              <a:t>Latest version UML 2.5 2015</a:t>
            </a:r>
            <a:endParaRPr lang="en-US" sz="2400" dirty="0" smtClean="0"/>
          </a:p>
          <a:p>
            <a:endParaRPr lang="en-US" sz="2400" dirty="0" smtClean="0"/>
          </a:p>
          <a:p>
            <a:r>
              <a:rPr lang="en-US" sz="2400" dirty="0" smtClean="0"/>
              <a:t>A visual language for developing software systems	</a:t>
            </a:r>
            <a:endParaRPr lang="en-US" dirty="0" smtClean="0"/>
          </a:p>
          <a:p>
            <a:pPr lvl="1"/>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219200" y="4191000"/>
            <a:ext cx="6680200" cy="2514600"/>
          </a:xfrm>
          <a:prstGeom prst="rect">
            <a:avLst/>
          </a:prstGeom>
        </p:spPr>
      </p:pic>
    </p:spTree>
    <p:extLst>
      <p:ext uri="{BB962C8B-B14F-4D97-AF65-F5344CB8AC3E}">
        <p14:creationId xmlns:p14="http://schemas.microsoft.com/office/powerpoint/2010/main" val="242970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4992" y="476672"/>
            <a:ext cx="8496300" cy="649287"/>
          </a:xfrm>
        </p:spPr>
        <p:txBody>
          <a:bodyPr>
            <a:normAutofit fontScale="90000"/>
          </a:bodyPr>
          <a:lstStyle/>
          <a:p>
            <a:r>
              <a:rPr lang="en-US" altLang="ko-KR"/>
              <a:t>What is UML? </a:t>
            </a:r>
          </a:p>
        </p:txBody>
      </p:sp>
      <p:sp>
        <p:nvSpPr>
          <p:cNvPr id="3075" name="Rectangle 3"/>
          <p:cNvSpPr>
            <a:spLocks noGrp="1" noChangeArrowheads="1"/>
          </p:cNvSpPr>
          <p:nvPr>
            <p:ph type="body" idx="1"/>
          </p:nvPr>
        </p:nvSpPr>
        <p:spPr>
          <a:xfrm>
            <a:off x="457200" y="1052736"/>
            <a:ext cx="8229600" cy="5472608"/>
          </a:xfrm>
        </p:spPr>
        <p:txBody>
          <a:bodyPr/>
          <a:lstStyle/>
          <a:p>
            <a:pPr>
              <a:lnSpc>
                <a:spcPct val="80000"/>
              </a:lnSpc>
            </a:pPr>
            <a:r>
              <a:rPr lang="en-US" altLang="ko-KR" sz="2200" dirty="0"/>
              <a:t>Standard  language for </a:t>
            </a:r>
            <a:r>
              <a:rPr lang="en-US" altLang="ko-KR" sz="2200" dirty="0">
                <a:solidFill>
                  <a:srgbClr val="FF0000"/>
                </a:solidFill>
              </a:rPr>
              <a:t>specifying</a:t>
            </a:r>
            <a:r>
              <a:rPr lang="en-US" altLang="ko-KR" sz="2200" dirty="0"/>
              <a:t>, </a:t>
            </a:r>
            <a:r>
              <a:rPr lang="en-US" altLang="ko-KR" sz="2200" dirty="0">
                <a:solidFill>
                  <a:srgbClr val="FF0000"/>
                </a:solidFill>
              </a:rPr>
              <a:t>visualizing</a:t>
            </a:r>
            <a:r>
              <a:rPr lang="en-US" altLang="ko-KR" sz="2200" dirty="0"/>
              <a:t>, </a:t>
            </a:r>
            <a:r>
              <a:rPr lang="en-US" altLang="ko-KR" sz="2200" dirty="0">
                <a:solidFill>
                  <a:srgbClr val="FF0000"/>
                </a:solidFill>
              </a:rPr>
              <a:t>constructing</a:t>
            </a:r>
            <a:r>
              <a:rPr lang="en-US" altLang="ko-KR" sz="2200" dirty="0"/>
              <a:t>, and </a:t>
            </a:r>
            <a:r>
              <a:rPr lang="en-US" altLang="ko-KR" sz="2200" dirty="0">
                <a:solidFill>
                  <a:srgbClr val="FF0000"/>
                </a:solidFill>
              </a:rPr>
              <a:t>documenting</a:t>
            </a:r>
            <a:r>
              <a:rPr lang="en-US" altLang="ko-KR" sz="2200" dirty="0"/>
              <a:t> the artifacts of software systems, business modeling and other non-software systems.</a:t>
            </a:r>
          </a:p>
          <a:p>
            <a:pPr>
              <a:lnSpc>
                <a:spcPct val="80000"/>
              </a:lnSpc>
            </a:pPr>
            <a:r>
              <a:rPr lang="en-US" altLang="ko-KR" sz="2200" dirty="0"/>
              <a:t>The UML represents a collection of best engineering practices that have proven successful in the modeling of large and complex systems.</a:t>
            </a:r>
          </a:p>
          <a:p>
            <a:pPr>
              <a:lnSpc>
                <a:spcPct val="80000"/>
              </a:lnSpc>
            </a:pPr>
            <a:r>
              <a:rPr lang="en-US" altLang="ko-KR" sz="2200" dirty="0"/>
              <a:t>The UML is </a:t>
            </a:r>
            <a:r>
              <a:rPr lang="en-US" altLang="ko-KR" sz="2200" dirty="0" smtClean="0"/>
              <a:t>mostly used in </a:t>
            </a:r>
            <a:r>
              <a:rPr lang="en-US" altLang="ko-KR" sz="2200" dirty="0"/>
              <a:t>developing object oriented software and the software development process. </a:t>
            </a:r>
          </a:p>
          <a:p>
            <a:pPr>
              <a:lnSpc>
                <a:spcPct val="80000"/>
              </a:lnSpc>
            </a:pPr>
            <a:r>
              <a:rPr lang="en-US" altLang="ko-KR" sz="2200" dirty="0"/>
              <a:t>The UML uses mostly </a:t>
            </a:r>
            <a:r>
              <a:rPr lang="en-US" altLang="ko-KR" sz="2200" dirty="0">
                <a:solidFill>
                  <a:srgbClr val="FF0000"/>
                </a:solidFill>
              </a:rPr>
              <a:t>graphical notations </a:t>
            </a:r>
            <a:r>
              <a:rPr lang="en-US" altLang="ko-KR" sz="2200" dirty="0"/>
              <a:t>to express the design of software projects.  </a:t>
            </a:r>
          </a:p>
          <a:p>
            <a:pPr>
              <a:lnSpc>
                <a:spcPct val="80000"/>
              </a:lnSpc>
            </a:pPr>
            <a:r>
              <a:rPr lang="en-US" altLang="ko-KR" sz="2200" dirty="0"/>
              <a:t>Using the UML helps project teams </a:t>
            </a:r>
            <a:r>
              <a:rPr lang="en-US" altLang="ko-KR" sz="2200" dirty="0">
                <a:solidFill>
                  <a:srgbClr val="FF0000"/>
                </a:solidFill>
              </a:rPr>
              <a:t>communicate</a:t>
            </a:r>
            <a:r>
              <a:rPr lang="en-US" altLang="ko-KR" sz="2200" dirty="0"/>
              <a:t>, explore potential designs, and validate the architectural design of the software</a:t>
            </a:r>
            <a:r>
              <a:rPr lang="en-US" altLang="ko-KR" sz="2200" dirty="0" smtClean="0"/>
              <a:t>.</a:t>
            </a:r>
          </a:p>
          <a:p>
            <a:pPr>
              <a:lnSpc>
                <a:spcPct val="80000"/>
              </a:lnSpc>
            </a:pPr>
            <a:r>
              <a:rPr lang="en-US" altLang="en-US" sz="2000" dirty="0"/>
              <a:t>UML is not “process”.  (That is, it doesn’t tell you how to do things, only what you </a:t>
            </a:r>
            <a:r>
              <a:rPr lang="en-US" altLang="en-US" sz="2000" dirty="0" smtClean="0"/>
              <a:t>can </a:t>
            </a:r>
            <a:r>
              <a:rPr lang="en-US" altLang="en-US" sz="2000" dirty="0"/>
              <a:t>do.)</a:t>
            </a:r>
          </a:p>
          <a:p>
            <a:pPr>
              <a:lnSpc>
                <a:spcPct val="80000"/>
              </a:lnSpc>
            </a:pPr>
            <a:endParaRPr lang="en-US" altLang="ko-KR" sz="2200" dirty="0"/>
          </a:p>
        </p:txBody>
      </p:sp>
      <p:sp>
        <p:nvSpPr>
          <p:cNvPr id="2" name="Footer Placeholder 1"/>
          <p:cNvSpPr>
            <a:spLocks noGrp="1"/>
          </p:cNvSpPr>
          <p:nvPr>
            <p:ph type="ftr" sz="quarter" idx="11"/>
          </p:nvPr>
        </p:nvSpPr>
        <p:spPr/>
        <p:txBody>
          <a:bodyPr/>
          <a:lstStyle/>
          <a:p>
            <a:pPr>
              <a:defRPr/>
            </a:pPr>
            <a:r>
              <a:rPr lang="en-US" smtClean="0"/>
              <a:t>Overview of UML</a:t>
            </a:r>
            <a:endParaRPr lang="en-US"/>
          </a:p>
        </p:txBody>
      </p:sp>
      <p:sp>
        <p:nvSpPr>
          <p:cNvPr id="3" name="Slide Number Placeholder 2"/>
          <p:cNvSpPr>
            <a:spLocks noGrp="1"/>
          </p:cNvSpPr>
          <p:nvPr>
            <p:ph type="sldNum" sz="quarter" idx="12"/>
          </p:nvPr>
        </p:nvSpPr>
        <p:spPr/>
        <p:txBody>
          <a:bodyPr/>
          <a:lstStyle/>
          <a:p>
            <a:pPr>
              <a:defRPr/>
            </a:pPr>
            <a:fld id="{277EF804-3B5E-864F-A85B-89B36A17F4F7}" type="slidenum">
              <a:rPr lang="en-US" smtClean="0"/>
              <a:pPr>
                <a:defRPr/>
              </a:pPr>
              <a:t>5</a:t>
            </a:fld>
            <a:endParaRPr lang="en-US"/>
          </a:p>
        </p:txBody>
      </p:sp>
    </p:spTree>
    <p:extLst>
      <p:ext uri="{BB962C8B-B14F-4D97-AF65-F5344CB8AC3E}">
        <p14:creationId xmlns:p14="http://schemas.microsoft.com/office/powerpoint/2010/main" val="5120418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UML Defines Two Types of Diagram</a:t>
            </a:r>
            <a:endParaRPr lang="en-US" dirty="0"/>
          </a:p>
        </p:txBody>
      </p:sp>
      <p:sp>
        <p:nvSpPr>
          <p:cNvPr id="7" name="Rectangle 6"/>
          <p:cNvSpPr/>
          <p:nvPr/>
        </p:nvSpPr>
        <p:spPr>
          <a:xfrm>
            <a:off x="251520" y="2209800"/>
            <a:ext cx="5760640" cy="4531568"/>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err="1" smtClean="0"/>
              <a:t>Behaviour</a:t>
            </a:r>
            <a:endParaRPr lang="en-US" sz="2800" dirty="0"/>
          </a:p>
        </p:txBody>
      </p:sp>
      <p:sp>
        <p:nvSpPr>
          <p:cNvPr id="10" name="Rectangle 9"/>
          <p:cNvSpPr/>
          <p:nvPr/>
        </p:nvSpPr>
        <p:spPr>
          <a:xfrm>
            <a:off x="465609" y="3772272"/>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Activity</a:t>
            </a:r>
            <a:endParaRPr lang="en-US" dirty="0">
              <a:solidFill>
                <a:schemeClr val="accent6">
                  <a:lumMod val="75000"/>
                </a:schemeClr>
              </a:solidFill>
            </a:endParaRPr>
          </a:p>
        </p:txBody>
      </p:sp>
      <p:sp>
        <p:nvSpPr>
          <p:cNvPr id="11" name="Rectangle 10"/>
          <p:cNvSpPr/>
          <p:nvPr/>
        </p:nvSpPr>
        <p:spPr>
          <a:xfrm>
            <a:off x="465609" y="4788768"/>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Use Case</a:t>
            </a:r>
            <a:endParaRPr lang="en-US" dirty="0">
              <a:solidFill>
                <a:schemeClr val="accent6">
                  <a:lumMod val="75000"/>
                </a:schemeClr>
              </a:solidFill>
            </a:endParaRPr>
          </a:p>
        </p:txBody>
      </p:sp>
      <p:sp>
        <p:nvSpPr>
          <p:cNvPr id="12" name="Rectangle 11"/>
          <p:cNvSpPr/>
          <p:nvPr/>
        </p:nvSpPr>
        <p:spPr>
          <a:xfrm>
            <a:off x="465609" y="5805264"/>
            <a:ext cx="2314600" cy="8640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State Transition</a:t>
            </a:r>
            <a:endParaRPr lang="en-US" dirty="0">
              <a:solidFill>
                <a:schemeClr val="accent6">
                  <a:lumMod val="75000"/>
                </a:schemeClr>
              </a:solidFill>
            </a:endParaRPr>
          </a:p>
        </p:txBody>
      </p:sp>
    </p:spTree>
    <p:extLst>
      <p:ext uri="{BB962C8B-B14F-4D97-AF65-F5344CB8AC3E}">
        <p14:creationId xmlns:p14="http://schemas.microsoft.com/office/powerpoint/2010/main" val="309242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UML Defines Two Types of Diagram</a:t>
            </a:r>
            <a:endParaRPr lang="en-US" dirty="0"/>
          </a:p>
        </p:txBody>
      </p:sp>
      <p:sp>
        <p:nvSpPr>
          <p:cNvPr id="7" name="Rectangle 6"/>
          <p:cNvSpPr/>
          <p:nvPr/>
        </p:nvSpPr>
        <p:spPr>
          <a:xfrm>
            <a:off x="251520" y="2209800"/>
            <a:ext cx="5760640" cy="4531568"/>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err="1" smtClean="0"/>
              <a:t>Behaviour</a:t>
            </a:r>
            <a:endParaRPr lang="en-US" sz="2800" dirty="0"/>
          </a:p>
        </p:txBody>
      </p:sp>
      <p:sp>
        <p:nvSpPr>
          <p:cNvPr id="8" name="Rectangle 7"/>
          <p:cNvSpPr/>
          <p:nvPr/>
        </p:nvSpPr>
        <p:spPr>
          <a:xfrm>
            <a:off x="3070176" y="2780928"/>
            <a:ext cx="2736304" cy="3888432"/>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smtClean="0"/>
              <a:t>Interaction</a:t>
            </a:r>
            <a:endParaRPr lang="en-US" sz="2800" dirty="0"/>
          </a:p>
        </p:txBody>
      </p:sp>
      <p:sp>
        <p:nvSpPr>
          <p:cNvPr id="10" name="Rectangle 9"/>
          <p:cNvSpPr/>
          <p:nvPr/>
        </p:nvSpPr>
        <p:spPr>
          <a:xfrm>
            <a:off x="465609" y="3772272"/>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Activity</a:t>
            </a:r>
            <a:endParaRPr lang="en-US" dirty="0">
              <a:solidFill>
                <a:schemeClr val="accent6">
                  <a:lumMod val="75000"/>
                </a:schemeClr>
              </a:solidFill>
            </a:endParaRPr>
          </a:p>
        </p:txBody>
      </p:sp>
      <p:sp>
        <p:nvSpPr>
          <p:cNvPr id="11" name="Rectangle 10"/>
          <p:cNvSpPr/>
          <p:nvPr/>
        </p:nvSpPr>
        <p:spPr>
          <a:xfrm>
            <a:off x="465609" y="4788768"/>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Use Case</a:t>
            </a:r>
            <a:endParaRPr lang="en-US" dirty="0">
              <a:solidFill>
                <a:schemeClr val="accent6">
                  <a:lumMod val="75000"/>
                </a:schemeClr>
              </a:solidFill>
            </a:endParaRPr>
          </a:p>
        </p:txBody>
      </p:sp>
      <p:sp>
        <p:nvSpPr>
          <p:cNvPr id="12" name="Rectangle 11"/>
          <p:cNvSpPr/>
          <p:nvPr/>
        </p:nvSpPr>
        <p:spPr>
          <a:xfrm>
            <a:off x="465609" y="5805264"/>
            <a:ext cx="2314600" cy="8640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State </a:t>
            </a:r>
            <a:r>
              <a:rPr lang="en-US" dirty="0" smtClean="0">
                <a:solidFill>
                  <a:schemeClr val="accent6">
                    <a:lumMod val="75000"/>
                  </a:schemeClr>
                </a:solidFill>
              </a:rPr>
              <a:t>M</a:t>
            </a:r>
            <a:r>
              <a:rPr lang="en-US" dirty="0" smtClean="0">
                <a:solidFill>
                  <a:schemeClr val="accent6">
                    <a:lumMod val="75000"/>
                  </a:schemeClr>
                </a:solidFill>
              </a:rPr>
              <a:t>achine (Transition)</a:t>
            </a:r>
            <a:endParaRPr lang="en-US" dirty="0">
              <a:solidFill>
                <a:schemeClr val="accent6">
                  <a:lumMod val="75000"/>
                </a:schemeClr>
              </a:solidFill>
            </a:endParaRPr>
          </a:p>
        </p:txBody>
      </p:sp>
      <p:sp>
        <p:nvSpPr>
          <p:cNvPr id="13" name="Rectangle 12"/>
          <p:cNvSpPr/>
          <p:nvPr/>
        </p:nvSpPr>
        <p:spPr>
          <a:xfrm>
            <a:off x="3275856" y="4245173"/>
            <a:ext cx="2314600" cy="6876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Communication</a:t>
            </a:r>
            <a:endParaRPr lang="en-US" dirty="0">
              <a:solidFill>
                <a:schemeClr val="accent6">
                  <a:lumMod val="75000"/>
                </a:schemeClr>
              </a:solidFill>
            </a:endParaRPr>
          </a:p>
        </p:txBody>
      </p:sp>
      <p:sp>
        <p:nvSpPr>
          <p:cNvPr id="14" name="Rectangle 13"/>
          <p:cNvSpPr/>
          <p:nvPr/>
        </p:nvSpPr>
        <p:spPr>
          <a:xfrm>
            <a:off x="3275856" y="5045645"/>
            <a:ext cx="2314600" cy="7090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Interaction Overview</a:t>
            </a:r>
            <a:endParaRPr lang="en-US" dirty="0">
              <a:solidFill>
                <a:schemeClr val="accent6">
                  <a:lumMod val="75000"/>
                </a:schemeClr>
              </a:solidFill>
            </a:endParaRPr>
          </a:p>
        </p:txBody>
      </p:sp>
      <p:sp>
        <p:nvSpPr>
          <p:cNvPr id="15" name="Rectangle 14"/>
          <p:cNvSpPr/>
          <p:nvPr/>
        </p:nvSpPr>
        <p:spPr>
          <a:xfrm>
            <a:off x="3275856" y="5877272"/>
            <a:ext cx="2314600"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Timing</a:t>
            </a:r>
            <a:endParaRPr lang="en-US" dirty="0">
              <a:solidFill>
                <a:schemeClr val="accent6">
                  <a:lumMod val="75000"/>
                </a:schemeClr>
              </a:solidFill>
            </a:endParaRPr>
          </a:p>
        </p:txBody>
      </p:sp>
      <p:sp>
        <p:nvSpPr>
          <p:cNvPr id="16" name="Rectangle 15"/>
          <p:cNvSpPr/>
          <p:nvPr/>
        </p:nvSpPr>
        <p:spPr>
          <a:xfrm>
            <a:off x="3275856" y="3437693"/>
            <a:ext cx="2314600" cy="6876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Sequence</a:t>
            </a:r>
            <a:endParaRPr lang="en-US" dirty="0">
              <a:solidFill>
                <a:schemeClr val="accent6">
                  <a:lumMod val="75000"/>
                </a:schemeClr>
              </a:solidFill>
            </a:endParaRPr>
          </a:p>
        </p:txBody>
      </p:sp>
      <p:sp>
        <p:nvSpPr>
          <p:cNvPr id="24" name="TextBox 23"/>
          <p:cNvSpPr txBox="1"/>
          <p:nvPr/>
        </p:nvSpPr>
        <p:spPr>
          <a:xfrm>
            <a:off x="6444208" y="3284984"/>
            <a:ext cx="2242592" cy="2215991"/>
          </a:xfrm>
          <a:prstGeom prst="rect">
            <a:avLst/>
          </a:prstGeom>
          <a:noFill/>
        </p:spPr>
        <p:txBody>
          <a:bodyPr wrap="square" rtlCol="0">
            <a:spAutoFit/>
          </a:bodyPr>
          <a:lstStyle/>
          <a:p>
            <a:pPr algn="ctr"/>
            <a:r>
              <a:rPr lang="en-US" sz="13800" dirty="0" smtClean="0">
                <a:solidFill>
                  <a:srgbClr val="406F8D"/>
                </a:solidFill>
              </a:rPr>
              <a:t>?</a:t>
            </a:r>
            <a:endParaRPr lang="en-US" sz="13800" dirty="0">
              <a:solidFill>
                <a:srgbClr val="406F8D"/>
              </a:solidFill>
            </a:endParaRPr>
          </a:p>
        </p:txBody>
      </p:sp>
      <p:sp>
        <p:nvSpPr>
          <p:cNvPr id="25" name="Rectangle 24"/>
          <p:cNvSpPr/>
          <p:nvPr/>
        </p:nvSpPr>
        <p:spPr>
          <a:xfrm>
            <a:off x="6224539" y="2216646"/>
            <a:ext cx="2736304" cy="4524722"/>
          </a:xfrm>
          <a:prstGeom prst="rect">
            <a:avLst/>
          </a:prstGeom>
          <a:noFill/>
          <a:ln>
            <a:prstDash val="dash"/>
          </a:ln>
        </p:spPr>
        <p:style>
          <a:lnRef idx="1">
            <a:schemeClr val="accent6"/>
          </a:lnRef>
          <a:fillRef idx="3">
            <a:schemeClr val="accent6"/>
          </a:fillRef>
          <a:effectRef idx="2">
            <a:schemeClr val="accent6"/>
          </a:effectRef>
          <a:fontRef idx="minor">
            <a:schemeClr val="lt1"/>
          </a:fontRef>
        </p:style>
        <p:txBody>
          <a:bodyPr rtlCol="0" anchor="t"/>
          <a:lstStyle/>
          <a:p>
            <a:pPr algn="ctr"/>
            <a:endParaRPr lang="en-US" sz="2800" dirty="0"/>
          </a:p>
        </p:txBody>
      </p:sp>
    </p:spTree>
    <p:extLst>
      <p:ext uri="{BB962C8B-B14F-4D97-AF65-F5344CB8AC3E}">
        <p14:creationId xmlns:p14="http://schemas.microsoft.com/office/powerpoint/2010/main" val="23982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UML Defines Two Types of Diagram</a:t>
            </a:r>
            <a:endParaRPr lang="en-US" dirty="0"/>
          </a:p>
        </p:txBody>
      </p:sp>
      <p:sp>
        <p:nvSpPr>
          <p:cNvPr id="7" name="Rectangle 6"/>
          <p:cNvSpPr/>
          <p:nvPr/>
        </p:nvSpPr>
        <p:spPr>
          <a:xfrm>
            <a:off x="251520" y="2209800"/>
            <a:ext cx="5760640" cy="4531568"/>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err="1" smtClean="0"/>
              <a:t>Behaviour</a:t>
            </a:r>
            <a:endParaRPr lang="en-US" sz="2800" dirty="0"/>
          </a:p>
        </p:txBody>
      </p:sp>
      <p:sp>
        <p:nvSpPr>
          <p:cNvPr id="8" name="Rectangle 7"/>
          <p:cNvSpPr/>
          <p:nvPr/>
        </p:nvSpPr>
        <p:spPr>
          <a:xfrm>
            <a:off x="3070176" y="2780928"/>
            <a:ext cx="2736304" cy="3888432"/>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smtClean="0"/>
              <a:t>Interaction</a:t>
            </a:r>
            <a:endParaRPr lang="en-US" sz="2800" dirty="0"/>
          </a:p>
        </p:txBody>
      </p:sp>
      <p:sp>
        <p:nvSpPr>
          <p:cNvPr id="9" name="Rectangle 8"/>
          <p:cNvSpPr/>
          <p:nvPr/>
        </p:nvSpPr>
        <p:spPr>
          <a:xfrm>
            <a:off x="6224539" y="2216646"/>
            <a:ext cx="2736304" cy="4524722"/>
          </a:xfrm>
          <a:prstGeom prst="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smtClean="0"/>
              <a:t>Structure</a:t>
            </a:r>
            <a:endParaRPr lang="en-US" sz="2800" dirty="0"/>
          </a:p>
        </p:txBody>
      </p:sp>
      <p:sp>
        <p:nvSpPr>
          <p:cNvPr id="10" name="Rectangle 9"/>
          <p:cNvSpPr/>
          <p:nvPr/>
        </p:nvSpPr>
        <p:spPr>
          <a:xfrm>
            <a:off x="465609" y="3772272"/>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Activity</a:t>
            </a:r>
            <a:endParaRPr lang="en-US" dirty="0">
              <a:solidFill>
                <a:schemeClr val="accent6">
                  <a:lumMod val="75000"/>
                </a:schemeClr>
              </a:solidFill>
            </a:endParaRPr>
          </a:p>
        </p:txBody>
      </p:sp>
      <p:sp>
        <p:nvSpPr>
          <p:cNvPr id="11" name="Rectangle 10"/>
          <p:cNvSpPr/>
          <p:nvPr/>
        </p:nvSpPr>
        <p:spPr>
          <a:xfrm>
            <a:off x="465609" y="4788768"/>
            <a:ext cx="231460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Use Case</a:t>
            </a:r>
            <a:endParaRPr lang="en-US" dirty="0">
              <a:solidFill>
                <a:schemeClr val="accent6">
                  <a:lumMod val="75000"/>
                </a:schemeClr>
              </a:solidFill>
            </a:endParaRPr>
          </a:p>
        </p:txBody>
      </p:sp>
      <p:sp>
        <p:nvSpPr>
          <p:cNvPr id="12" name="Rectangle 11"/>
          <p:cNvSpPr/>
          <p:nvPr/>
        </p:nvSpPr>
        <p:spPr>
          <a:xfrm>
            <a:off x="465609" y="5805264"/>
            <a:ext cx="2314600" cy="8640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State Transition</a:t>
            </a:r>
            <a:endParaRPr lang="en-US" dirty="0">
              <a:solidFill>
                <a:schemeClr val="accent6">
                  <a:lumMod val="75000"/>
                </a:schemeClr>
              </a:solidFill>
            </a:endParaRPr>
          </a:p>
        </p:txBody>
      </p:sp>
      <p:sp>
        <p:nvSpPr>
          <p:cNvPr id="13" name="Rectangle 12"/>
          <p:cNvSpPr/>
          <p:nvPr/>
        </p:nvSpPr>
        <p:spPr>
          <a:xfrm>
            <a:off x="3275856" y="4245173"/>
            <a:ext cx="2314600" cy="6876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Communication</a:t>
            </a:r>
            <a:endParaRPr lang="en-US" dirty="0">
              <a:solidFill>
                <a:schemeClr val="accent6">
                  <a:lumMod val="75000"/>
                </a:schemeClr>
              </a:solidFill>
            </a:endParaRPr>
          </a:p>
        </p:txBody>
      </p:sp>
      <p:sp>
        <p:nvSpPr>
          <p:cNvPr id="14" name="Rectangle 13"/>
          <p:cNvSpPr/>
          <p:nvPr/>
        </p:nvSpPr>
        <p:spPr>
          <a:xfrm>
            <a:off x="3275856" y="5045645"/>
            <a:ext cx="2314600" cy="7090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Interaction Overview</a:t>
            </a:r>
            <a:endParaRPr lang="en-US" dirty="0">
              <a:solidFill>
                <a:schemeClr val="accent6">
                  <a:lumMod val="75000"/>
                </a:schemeClr>
              </a:solidFill>
            </a:endParaRPr>
          </a:p>
        </p:txBody>
      </p:sp>
      <p:sp>
        <p:nvSpPr>
          <p:cNvPr id="15" name="Rectangle 14"/>
          <p:cNvSpPr/>
          <p:nvPr/>
        </p:nvSpPr>
        <p:spPr>
          <a:xfrm>
            <a:off x="3275856" y="5877272"/>
            <a:ext cx="2314600"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Timing</a:t>
            </a:r>
            <a:endParaRPr lang="en-US" dirty="0">
              <a:solidFill>
                <a:schemeClr val="accent6">
                  <a:lumMod val="75000"/>
                </a:schemeClr>
              </a:solidFill>
            </a:endParaRPr>
          </a:p>
        </p:txBody>
      </p:sp>
      <p:sp>
        <p:nvSpPr>
          <p:cNvPr id="16" name="Rectangle 15"/>
          <p:cNvSpPr/>
          <p:nvPr/>
        </p:nvSpPr>
        <p:spPr>
          <a:xfrm>
            <a:off x="3275856" y="3437693"/>
            <a:ext cx="2314600" cy="6876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Sequence</a:t>
            </a:r>
            <a:endParaRPr lang="en-US" dirty="0">
              <a:solidFill>
                <a:schemeClr val="accent6">
                  <a:lumMod val="75000"/>
                </a:schemeClr>
              </a:solidFill>
            </a:endParaRPr>
          </a:p>
        </p:txBody>
      </p:sp>
      <p:sp>
        <p:nvSpPr>
          <p:cNvPr id="17" name="Rectangle 16"/>
          <p:cNvSpPr/>
          <p:nvPr/>
        </p:nvSpPr>
        <p:spPr>
          <a:xfrm>
            <a:off x="6444208" y="6237312"/>
            <a:ext cx="23146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Profile</a:t>
            </a:r>
            <a:endParaRPr lang="en-US" dirty="0">
              <a:solidFill>
                <a:schemeClr val="accent6">
                  <a:lumMod val="75000"/>
                </a:schemeClr>
              </a:solidFill>
            </a:endParaRPr>
          </a:p>
        </p:txBody>
      </p:sp>
      <p:sp>
        <p:nvSpPr>
          <p:cNvPr id="18" name="Rectangle 17"/>
          <p:cNvSpPr/>
          <p:nvPr/>
        </p:nvSpPr>
        <p:spPr>
          <a:xfrm>
            <a:off x="6444208" y="5652864"/>
            <a:ext cx="23146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Package</a:t>
            </a:r>
            <a:endParaRPr lang="en-US" dirty="0">
              <a:solidFill>
                <a:schemeClr val="accent6">
                  <a:lumMod val="75000"/>
                </a:schemeClr>
              </a:solidFill>
            </a:endParaRPr>
          </a:p>
        </p:txBody>
      </p:sp>
      <p:sp>
        <p:nvSpPr>
          <p:cNvPr id="19" name="Rectangle 18"/>
          <p:cNvSpPr/>
          <p:nvPr/>
        </p:nvSpPr>
        <p:spPr>
          <a:xfrm>
            <a:off x="6444208" y="5117653"/>
            <a:ext cx="23146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Deployment</a:t>
            </a:r>
            <a:endParaRPr lang="en-US" dirty="0">
              <a:solidFill>
                <a:schemeClr val="accent6">
                  <a:lumMod val="75000"/>
                </a:schemeClr>
              </a:solidFill>
            </a:endParaRPr>
          </a:p>
        </p:txBody>
      </p:sp>
      <p:sp>
        <p:nvSpPr>
          <p:cNvPr id="20" name="Rectangle 19"/>
          <p:cNvSpPr/>
          <p:nvPr/>
        </p:nvSpPr>
        <p:spPr>
          <a:xfrm>
            <a:off x="6444208" y="4572744"/>
            <a:ext cx="23146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Composite</a:t>
            </a:r>
            <a:endParaRPr lang="en-US" dirty="0">
              <a:solidFill>
                <a:schemeClr val="accent6">
                  <a:lumMod val="75000"/>
                </a:schemeClr>
              </a:solidFill>
            </a:endParaRPr>
          </a:p>
        </p:txBody>
      </p:sp>
      <p:sp>
        <p:nvSpPr>
          <p:cNvPr id="21" name="Rectangle 20"/>
          <p:cNvSpPr/>
          <p:nvPr/>
        </p:nvSpPr>
        <p:spPr>
          <a:xfrm>
            <a:off x="6444208" y="4005064"/>
            <a:ext cx="23146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accent6">
                    <a:lumMod val="75000"/>
                  </a:schemeClr>
                </a:solidFill>
              </a:rPr>
              <a:t>Component</a:t>
            </a:r>
            <a:endParaRPr lang="en-US" dirty="0">
              <a:solidFill>
                <a:schemeClr val="accent6">
                  <a:lumMod val="75000"/>
                </a:schemeClr>
              </a:solidFill>
            </a:endParaRPr>
          </a:p>
        </p:txBody>
      </p:sp>
      <p:sp>
        <p:nvSpPr>
          <p:cNvPr id="22" name="Rectangle 21"/>
          <p:cNvSpPr/>
          <p:nvPr/>
        </p:nvSpPr>
        <p:spPr>
          <a:xfrm>
            <a:off x="6434757" y="3421459"/>
            <a:ext cx="2314600"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Object</a:t>
            </a:r>
            <a:endParaRPr lang="en-US" dirty="0">
              <a:solidFill>
                <a:schemeClr val="accent6">
                  <a:lumMod val="75000"/>
                </a:schemeClr>
              </a:solidFill>
            </a:endParaRPr>
          </a:p>
        </p:txBody>
      </p:sp>
      <p:sp>
        <p:nvSpPr>
          <p:cNvPr id="23" name="Rectangle 22"/>
          <p:cNvSpPr/>
          <p:nvPr/>
        </p:nvSpPr>
        <p:spPr>
          <a:xfrm>
            <a:off x="6435898" y="2852936"/>
            <a:ext cx="2314600"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6">
                    <a:lumMod val="75000"/>
                  </a:schemeClr>
                </a:solidFill>
              </a:rPr>
              <a:t>Class</a:t>
            </a:r>
            <a:endParaRPr lang="en-US" dirty="0">
              <a:solidFill>
                <a:schemeClr val="accent6">
                  <a:lumMod val="75000"/>
                </a:schemeClr>
              </a:solidFill>
            </a:endParaRPr>
          </a:p>
        </p:txBody>
      </p:sp>
    </p:spTree>
    <p:extLst>
      <p:ext uri="{BB962C8B-B14F-4D97-AF65-F5344CB8AC3E}">
        <p14:creationId xmlns:p14="http://schemas.microsoft.com/office/powerpoint/2010/main" val="5729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2929801535"/>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148064" y="5410200"/>
            <a:ext cx="3843536" cy="1323439"/>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Tree>
    <p:extLst>
      <p:ext uri="{BB962C8B-B14F-4D97-AF65-F5344CB8AC3E}">
        <p14:creationId xmlns:p14="http://schemas.microsoft.com/office/powerpoint/2010/main" val="4876869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4860</TotalTime>
  <Words>1964</Words>
  <Application>Microsoft Macintosh PowerPoint</Application>
  <PresentationFormat>On-screen Show (4:3)</PresentationFormat>
  <Paragraphs>359</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UML Class Diagrams</vt:lpstr>
      <vt:lpstr>Overview</vt:lpstr>
      <vt:lpstr>The Ecology of UML</vt:lpstr>
      <vt:lpstr>Unified Modeling Language</vt:lpstr>
      <vt:lpstr>What is UML? </vt:lpstr>
      <vt:lpstr>UML Defines Two Types of Diagram</vt:lpstr>
      <vt:lpstr>UML Defines Two Types of Diagram</vt:lpstr>
      <vt:lpstr>UML Defines Two Types of Diagram</vt:lpstr>
      <vt:lpstr>Software Engineering: Big Picture</vt:lpstr>
      <vt:lpstr>Software Engineering: Big Picture</vt:lpstr>
      <vt:lpstr>UML Class Diagrams</vt:lpstr>
      <vt:lpstr>UML Class Diagrams: Classes</vt:lpstr>
      <vt:lpstr>UML Class Diagrams: Classes</vt:lpstr>
      <vt:lpstr>UML Class Diagrams: Associations</vt:lpstr>
      <vt:lpstr>UML Class Diagrams: Associations</vt:lpstr>
      <vt:lpstr>UML Class Diagrams: Associations</vt:lpstr>
      <vt:lpstr>UML Class Diagrams: Generalization</vt:lpstr>
      <vt:lpstr>UML Class Diagrams: Generalization</vt:lpstr>
      <vt:lpstr>UML Class Diagrams: Composition</vt:lpstr>
      <vt:lpstr>UML Class Diagrams: Composition</vt:lpstr>
      <vt:lpstr>UML Class Diagrams: Aggregation</vt:lpstr>
      <vt:lpstr>UML Class Diagrams: Aggregation</vt:lpstr>
      <vt:lpstr>UML Class Diagrams</vt:lpstr>
      <vt:lpstr>How might we model…</vt:lpstr>
      <vt:lpstr>How might we model…</vt:lpstr>
      <vt:lpstr>How might we model…</vt:lpstr>
      <vt:lpstr>How might we model…</vt:lpstr>
      <vt:lpstr>How might we model…</vt:lpstr>
      <vt:lpstr>How might we model…</vt:lpstr>
      <vt:lpstr>When to use Class Diagrams</vt:lpstr>
      <vt:lpstr>Break…</vt:lpstr>
      <vt:lpstr>Modeling Structure</vt:lpstr>
      <vt:lpstr>Modeling Structure</vt:lpstr>
      <vt:lpstr>Modeling Structure</vt:lpstr>
      <vt:lpstr>Modeling Structure</vt:lpstr>
      <vt:lpstr>Overview</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in the Small: An Introduction to Algorithms</dc:title>
  <dc:creator>David Millard</dc:creator>
  <cp:lastModifiedBy>Yvonne Howard</cp:lastModifiedBy>
  <cp:revision>68</cp:revision>
  <dcterms:created xsi:type="dcterms:W3CDTF">2009-11-09T19:17:56Z</dcterms:created>
  <dcterms:modified xsi:type="dcterms:W3CDTF">2019-02-07T15:32:14Z</dcterms:modified>
</cp:coreProperties>
</file>