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57" r:id="rId4"/>
    <p:sldId id="259" r:id="rId5"/>
    <p:sldId id="261" r:id="rId6"/>
    <p:sldId id="262" r:id="rId7"/>
    <p:sldId id="264" r:id="rId8"/>
    <p:sldId id="266" r:id="rId9"/>
    <p:sldId id="267" r:id="rId10"/>
    <p:sldId id="268" r:id="rId11"/>
    <p:sldId id="271" r:id="rId12"/>
    <p:sldId id="273" r:id="rId13"/>
    <p:sldId id="274" r:id="rId14"/>
    <p:sldId id="270" r:id="rId15"/>
    <p:sldId id="269" r:id="rId16"/>
    <p:sldId id="272" r:id="rId17"/>
    <p:sldId id="275" r:id="rId18"/>
    <p:sldId id="276" r:id="rId19"/>
    <p:sldId id="277" r:id="rId20"/>
    <p:sldId id="280" r:id="rId21"/>
    <p:sldId id="279" r:id="rId22"/>
    <p:sldId id="278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679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4EE2-3D47-4E78-9CEA-9603F3FE9361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7039-4B22-4717-85FC-E02228CF9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79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4EE2-3D47-4E78-9CEA-9603F3FE9361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7039-4B22-4717-85FC-E02228CF9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31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4EE2-3D47-4E78-9CEA-9603F3FE9361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7039-4B22-4717-85FC-E02228CF9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47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4EE2-3D47-4E78-9CEA-9603F3FE9361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7039-4B22-4717-85FC-E02228CF9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21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4EE2-3D47-4E78-9CEA-9603F3FE9361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7039-4B22-4717-85FC-E02228CF9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52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4EE2-3D47-4E78-9CEA-9603F3FE9361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7039-4B22-4717-85FC-E02228CF9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50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4EE2-3D47-4E78-9CEA-9603F3FE9361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7039-4B22-4717-85FC-E02228CF9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97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4EE2-3D47-4E78-9CEA-9603F3FE9361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7039-4B22-4717-85FC-E02228CF9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4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4EE2-3D47-4E78-9CEA-9603F3FE9361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7039-4B22-4717-85FC-E02228CF9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54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4EE2-3D47-4E78-9CEA-9603F3FE9361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7039-4B22-4717-85FC-E02228CF9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74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4EE2-3D47-4E78-9CEA-9603F3FE9361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7039-4B22-4717-85FC-E02228CF9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66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C4EE2-3D47-4E78-9CEA-9603F3FE9361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7039-4B22-4717-85FC-E02228CF9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95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0221187/javafx-call-a-function-in-a-threa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3483457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Supplementary Slides on Multi-Threading</a:t>
            </a:r>
            <a:br>
              <a:rPr lang="en-GB" dirty="0" smtClean="0"/>
            </a:br>
            <a:r>
              <a:rPr lang="en-GB" sz="3200" dirty="0" smtClean="0"/>
              <a:t>for our Blackboard Collaborate</a:t>
            </a:r>
            <a:r>
              <a:rPr lang="en-GB" sz="2400" dirty="0" smtClean="0"/>
              <a:t> </a:t>
            </a:r>
            <a:r>
              <a:rPr lang="en-GB" sz="3200" dirty="0" smtClean="0"/>
              <a:t>sessions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85189"/>
            <a:ext cx="10515600" cy="169177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>
                <a:latin typeface="+mj-lt"/>
              </a:rPr>
              <a:t>comp1206 Programming II</a:t>
            </a:r>
          </a:p>
          <a:p>
            <a:pPr marL="0" indent="0" algn="ctr">
              <a:buNone/>
            </a:pPr>
            <a:r>
              <a:rPr lang="en-GB" dirty="0" smtClean="0">
                <a:latin typeface="+mj-lt"/>
              </a:rPr>
              <a:t>Andy </a:t>
            </a:r>
            <a:r>
              <a:rPr lang="en-GB" dirty="0" err="1" smtClean="0">
                <a:latin typeface="+mj-lt"/>
              </a:rPr>
              <a:t>Gravell</a:t>
            </a:r>
            <a:r>
              <a:rPr lang="en-GB" dirty="0" smtClean="0">
                <a:latin typeface="+mj-lt"/>
              </a:rPr>
              <a:t>, May 2020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554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Avoiding Update Anomalies / Data Corruption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5565" cy="4586750"/>
          </a:xfrm>
        </p:spPr>
        <p:txBody>
          <a:bodyPr>
            <a:normAutofit/>
          </a:bodyPr>
          <a:lstStyle/>
          <a:p>
            <a:r>
              <a:rPr lang="en-GB" dirty="0" smtClean="0"/>
              <a:t>Synchronise code that updates a shared object</a:t>
            </a:r>
          </a:p>
          <a:p>
            <a:pPr lvl="1"/>
            <a:r>
              <a:rPr lang="en-GB" dirty="0" smtClean="0"/>
              <a:t>e.g. to move a Point along the leading diagonal both x and y must be updated</a:t>
            </a:r>
          </a:p>
          <a:p>
            <a:r>
              <a:rPr lang="en-GB" dirty="0"/>
              <a:t>Synchronise code that updates </a:t>
            </a:r>
            <a:r>
              <a:rPr lang="en-GB" i="1" dirty="0"/>
              <a:t>or reads </a:t>
            </a:r>
            <a:r>
              <a:rPr lang="en-GB" dirty="0"/>
              <a:t>a shared </a:t>
            </a:r>
            <a:r>
              <a:rPr lang="en-GB" dirty="0" smtClean="0"/>
              <a:t>object</a:t>
            </a:r>
          </a:p>
          <a:p>
            <a:pPr lvl="1"/>
            <a:r>
              <a:rPr lang="en-GB" dirty="0" smtClean="0"/>
              <a:t>it should not be possible to read (get) different values for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dirty="0" smtClean="0"/>
              <a:t> and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  <a:p>
            <a:pPr lvl="1"/>
            <a:r>
              <a:rPr lang="en-GB" dirty="0" smtClean="0"/>
              <a:t>the code should preserve the invariant that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p.x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p.y</a:t>
            </a:r>
            <a:r>
              <a:rPr lang="en-GB" dirty="0" smtClean="0"/>
              <a:t> for each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Point p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smtClean="0"/>
              <a:t>Synchronise </a:t>
            </a:r>
            <a:r>
              <a:rPr lang="en-GB" dirty="0"/>
              <a:t>code that updates </a:t>
            </a:r>
            <a:r>
              <a:rPr lang="en-GB" dirty="0" smtClean="0"/>
              <a:t>or reads a </a:t>
            </a:r>
            <a:r>
              <a:rPr lang="en-GB" dirty="0"/>
              <a:t>shared </a:t>
            </a:r>
            <a:r>
              <a:rPr lang="en-GB" dirty="0" smtClean="0"/>
              <a:t>object </a:t>
            </a:r>
            <a:r>
              <a:rPr lang="en-GB" i="1" dirty="0" smtClean="0"/>
              <a:t>or objects</a:t>
            </a:r>
            <a:endParaRPr lang="en-GB" i="1" dirty="0"/>
          </a:p>
          <a:p>
            <a:pPr lvl="1"/>
            <a:r>
              <a:rPr lang="en-GB" dirty="0" smtClean="0"/>
              <a:t>if the objects are related and some invariant must be preserved</a:t>
            </a:r>
          </a:p>
          <a:p>
            <a:pPr lvl="1"/>
            <a:r>
              <a:rPr lang="en-GB" dirty="0" smtClean="0"/>
              <a:t>e.g. </a:t>
            </a:r>
            <a:r>
              <a:rPr lang="en-GB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mySavings.balance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GB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myCurrent.balance</a:t>
            </a:r>
            <a:r>
              <a:rPr lang="en-GB" dirty="0" smtClean="0"/>
              <a:t> is unchanged by moving between A/Cs</a:t>
            </a:r>
          </a:p>
          <a:p>
            <a:r>
              <a:rPr lang="en-GB" dirty="0" smtClean="0"/>
              <a:t>The scope of synchronisation must cover the scope of the invariant</a:t>
            </a:r>
          </a:p>
          <a:p>
            <a:pPr lvl="1"/>
            <a:r>
              <a:rPr lang="en-GB" dirty="0" smtClean="0"/>
              <a:t>just the variables that the </a:t>
            </a:r>
            <a:r>
              <a:rPr lang="en-GB" dirty="0"/>
              <a:t>invariant </a:t>
            </a:r>
            <a:r>
              <a:rPr lang="en-GB" dirty="0" smtClean="0"/>
              <a:t>mentions, or at most a few extra ones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4714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6922"/>
          </a:xfrm>
        </p:spPr>
        <p:txBody>
          <a:bodyPr/>
          <a:lstStyle/>
          <a:p>
            <a:r>
              <a:rPr lang="en-GB" dirty="0" smtClean="0"/>
              <a:t>Ensuring Progress / Responsiveness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035"/>
            <a:ext cx="10730696" cy="3427740"/>
          </a:xfrm>
        </p:spPr>
        <p:txBody>
          <a:bodyPr/>
          <a:lstStyle/>
          <a:p>
            <a:r>
              <a:rPr lang="en-GB" dirty="0" smtClean="0"/>
              <a:t>Suppose objects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o1, o2, o3,</a:t>
            </a:r>
            <a:r>
              <a:rPr lang="en-GB" dirty="0" smtClean="0"/>
              <a:t> … have a synchronised method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m()</a:t>
            </a:r>
          </a:p>
          <a:p>
            <a:r>
              <a:rPr lang="en-GB" dirty="0" smtClean="0"/>
              <a:t>If thread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dirty="0" smtClean="0"/>
              <a:t> calls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o1.m()</a:t>
            </a:r>
            <a:r>
              <a:rPr lang="en-GB" dirty="0" smtClean="0"/>
              <a:t>, and then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dirty="0" smtClean="0"/>
              <a:t> also does,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r>
              <a:rPr lang="en-GB" dirty="0" smtClean="0"/>
              <a:t> blocks &amp; must wait</a:t>
            </a:r>
          </a:p>
          <a:p>
            <a:r>
              <a:rPr lang="en-GB" dirty="0" smtClean="0"/>
              <a:t>Consider a graph showing which thread is blocked by another</a:t>
            </a:r>
          </a:p>
        </p:txBody>
      </p:sp>
    </p:spTree>
    <p:extLst>
      <p:ext uri="{BB962C8B-B14F-4D97-AF65-F5344CB8AC3E}">
        <p14:creationId xmlns:p14="http://schemas.microsoft.com/office/powerpoint/2010/main" val="3209526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6922"/>
          </a:xfrm>
        </p:spPr>
        <p:txBody>
          <a:bodyPr/>
          <a:lstStyle/>
          <a:p>
            <a:r>
              <a:rPr lang="en-GB" dirty="0" smtClean="0"/>
              <a:t>Ensuring Progress / Responsiveness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035"/>
            <a:ext cx="10730696" cy="3427740"/>
          </a:xfrm>
        </p:spPr>
        <p:txBody>
          <a:bodyPr/>
          <a:lstStyle/>
          <a:p>
            <a:r>
              <a:rPr lang="en-GB" dirty="0" smtClean="0"/>
              <a:t>Suppose objects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o1, o2, o3,</a:t>
            </a:r>
            <a:r>
              <a:rPr lang="en-GB" dirty="0" smtClean="0"/>
              <a:t> … have a synchronised method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m()</a:t>
            </a:r>
          </a:p>
          <a:p>
            <a:r>
              <a:rPr lang="en-GB" dirty="0" smtClean="0"/>
              <a:t>If thread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dirty="0" smtClean="0"/>
              <a:t> calls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o1.m()</a:t>
            </a:r>
            <a:r>
              <a:rPr lang="en-GB" dirty="0" smtClean="0"/>
              <a:t>, and then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dirty="0" smtClean="0"/>
              <a:t> also does,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r>
              <a:rPr lang="en-GB" dirty="0" smtClean="0"/>
              <a:t> blocks &amp; must wait</a:t>
            </a:r>
          </a:p>
          <a:p>
            <a:r>
              <a:rPr lang="en-GB" dirty="0" smtClean="0"/>
              <a:t>Consider a graph showing which thread is blocked by another</a:t>
            </a:r>
          </a:p>
        </p:txBody>
      </p:sp>
      <p:sp>
        <p:nvSpPr>
          <p:cNvPr id="4" name="Oval 3"/>
          <p:cNvSpPr/>
          <p:nvPr/>
        </p:nvSpPr>
        <p:spPr>
          <a:xfrm>
            <a:off x="2071407" y="5689326"/>
            <a:ext cx="989635" cy="92597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909284" y="5638264"/>
            <a:ext cx="989635" cy="92597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t5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37397" y="5120916"/>
            <a:ext cx="989635" cy="92597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704402" y="5331088"/>
            <a:ext cx="989635" cy="92597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78736" y="5331088"/>
            <a:ext cx="989635" cy="92597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>
            <a:stCxn id="4" idx="7"/>
          </p:cNvCxnSpPr>
          <p:nvPr/>
        </p:nvCxnSpPr>
        <p:spPr>
          <a:xfrm flipV="1">
            <a:off x="2916113" y="5689326"/>
            <a:ext cx="784790" cy="135606"/>
          </a:xfrm>
          <a:prstGeom prst="straightConnector1">
            <a:avLst/>
          </a:prstGeom>
          <a:ln w="28575"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7"/>
          </p:cNvCxnSpPr>
          <p:nvPr/>
        </p:nvCxnSpPr>
        <p:spPr>
          <a:xfrm flipV="1">
            <a:off x="4549108" y="5432075"/>
            <a:ext cx="788289" cy="34619"/>
          </a:xfrm>
          <a:prstGeom prst="straightConnector1">
            <a:avLst/>
          </a:prstGeom>
          <a:ln w="28575"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279297" y="5432076"/>
            <a:ext cx="899439" cy="102124"/>
          </a:xfrm>
          <a:prstGeom prst="straightConnector1">
            <a:avLst/>
          </a:prstGeom>
          <a:ln w="28575"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120636" y="5638264"/>
            <a:ext cx="899439" cy="102124"/>
          </a:xfrm>
          <a:prstGeom prst="straightConnector1">
            <a:avLst/>
          </a:prstGeom>
          <a:ln w="28575"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4" idx="5"/>
          </p:cNvCxnSpPr>
          <p:nvPr/>
        </p:nvCxnSpPr>
        <p:spPr>
          <a:xfrm flipH="1">
            <a:off x="2916113" y="6428632"/>
            <a:ext cx="6138100" cy="51062"/>
          </a:xfrm>
          <a:prstGeom prst="straightConnector1">
            <a:avLst/>
          </a:prstGeom>
          <a:ln w="28575"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58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6922"/>
          </a:xfrm>
        </p:spPr>
        <p:txBody>
          <a:bodyPr/>
          <a:lstStyle/>
          <a:p>
            <a:r>
              <a:rPr lang="en-GB" dirty="0" smtClean="0"/>
              <a:t>Ensuring Progress / Responsiveness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035"/>
            <a:ext cx="10730696" cy="3427740"/>
          </a:xfrm>
        </p:spPr>
        <p:txBody>
          <a:bodyPr/>
          <a:lstStyle/>
          <a:p>
            <a:r>
              <a:rPr lang="en-GB" dirty="0" smtClean="0"/>
              <a:t>Suppose objects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o1, o2, o3,</a:t>
            </a:r>
            <a:r>
              <a:rPr lang="en-GB" dirty="0" smtClean="0"/>
              <a:t> … have a synchronised method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m()</a:t>
            </a:r>
          </a:p>
          <a:p>
            <a:r>
              <a:rPr lang="en-GB" dirty="0" smtClean="0"/>
              <a:t>If thread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dirty="0" smtClean="0"/>
              <a:t> calls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o1.m()</a:t>
            </a:r>
            <a:r>
              <a:rPr lang="en-GB" dirty="0" smtClean="0"/>
              <a:t>, and then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dirty="0" smtClean="0"/>
              <a:t> also does,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r>
              <a:rPr lang="en-GB" dirty="0" smtClean="0"/>
              <a:t> blocks &amp; must wait</a:t>
            </a:r>
          </a:p>
          <a:p>
            <a:r>
              <a:rPr lang="en-GB" dirty="0" smtClean="0"/>
              <a:t>Consider a graph showing which thread is blocked by another</a:t>
            </a:r>
          </a:p>
          <a:p>
            <a:r>
              <a:rPr lang="en-GB" dirty="0" smtClean="0"/>
              <a:t>If there is a cycle, then the threads will deadlock</a:t>
            </a:r>
          </a:p>
          <a:p>
            <a:pPr lvl="1"/>
            <a:r>
              <a:rPr lang="en-GB" dirty="0" smtClean="0"/>
              <a:t>none of them can make progress, as each is waiting on the next</a:t>
            </a:r>
          </a:p>
          <a:p>
            <a:pPr lvl="1"/>
            <a:r>
              <a:rPr lang="en-GB" dirty="0" smtClean="0"/>
              <a:t>deadlock can be avoided by always acquiring locks in the same order, </a:t>
            </a:r>
            <a:r>
              <a:rPr lang="en-GB" dirty="0" err="1" smtClean="0"/>
              <a:t>eg</a:t>
            </a:r>
            <a:r>
              <a:rPr lang="en-GB" dirty="0" smtClean="0"/>
              <a:t> A, B, C</a:t>
            </a:r>
          </a:p>
          <a:p>
            <a:pPr lvl="1"/>
            <a:r>
              <a:rPr lang="en-GB" i="1" dirty="0" smtClean="0"/>
              <a:t>note that avoiding deadlock is only part of ensuring progress, however</a:t>
            </a:r>
            <a:endParaRPr lang="en-GB" i="1" dirty="0"/>
          </a:p>
        </p:txBody>
      </p:sp>
      <p:sp>
        <p:nvSpPr>
          <p:cNvPr id="4" name="Oval 3"/>
          <p:cNvSpPr/>
          <p:nvPr/>
        </p:nvSpPr>
        <p:spPr>
          <a:xfrm>
            <a:off x="2071407" y="5689326"/>
            <a:ext cx="989635" cy="92597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909284" y="5638264"/>
            <a:ext cx="989635" cy="92597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t5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37397" y="5120916"/>
            <a:ext cx="989635" cy="92597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704402" y="5331088"/>
            <a:ext cx="989635" cy="92597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78736" y="5331088"/>
            <a:ext cx="989635" cy="92597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>
            <a:stCxn id="4" idx="7"/>
          </p:cNvCxnSpPr>
          <p:nvPr/>
        </p:nvCxnSpPr>
        <p:spPr>
          <a:xfrm flipV="1">
            <a:off x="2916113" y="5689326"/>
            <a:ext cx="784790" cy="135606"/>
          </a:xfrm>
          <a:prstGeom prst="straightConnector1">
            <a:avLst/>
          </a:prstGeom>
          <a:ln w="28575"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7"/>
          </p:cNvCxnSpPr>
          <p:nvPr/>
        </p:nvCxnSpPr>
        <p:spPr>
          <a:xfrm flipV="1">
            <a:off x="4549108" y="5432075"/>
            <a:ext cx="788289" cy="34619"/>
          </a:xfrm>
          <a:prstGeom prst="straightConnector1">
            <a:avLst/>
          </a:prstGeom>
          <a:ln w="28575"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279297" y="5432076"/>
            <a:ext cx="899439" cy="102124"/>
          </a:xfrm>
          <a:prstGeom prst="straightConnector1">
            <a:avLst/>
          </a:prstGeom>
          <a:ln w="28575"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120636" y="5638264"/>
            <a:ext cx="899439" cy="102124"/>
          </a:xfrm>
          <a:prstGeom prst="straightConnector1">
            <a:avLst/>
          </a:prstGeom>
          <a:ln w="28575"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4" idx="5"/>
          </p:cNvCxnSpPr>
          <p:nvPr/>
        </p:nvCxnSpPr>
        <p:spPr>
          <a:xfrm flipH="1">
            <a:off x="2916113" y="6428632"/>
            <a:ext cx="6138100" cy="51062"/>
          </a:xfrm>
          <a:prstGeom prst="straightConnector1">
            <a:avLst/>
          </a:prstGeom>
          <a:ln w="28575"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88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34868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What would be the disadvantages of synchronising all methods?</a:t>
            </a:r>
          </a:p>
          <a:p>
            <a:r>
              <a:rPr lang="en-GB" dirty="0"/>
              <a:t>If a synchronised call is blocked, what then causes it to be unblocked?</a:t>
            </a:r>
          </a:p>
          <a:p>
            <a:r>
              <a:rPr lang="en-GB" dirty="0"/>
              <a:t>If more than one thread is blocked, which one is chosen to continue?</a:t>
            </a:r>
          </a:p>
          <a:p>
            <a:r>
              <a:rPr lang="en-GB" dirty="0" smtClean="0"/>
              <a:t>What is the smallest number of threads needed for deadlock to occur?</a:t>
            </a:r>
          </a:p>
          <a:p>
            <a:r>
              <a:rPr lang="en-GB" dirty="0" smtClean="0"/>
              <a:t>What is the smallest number of locks needed for deadlock to occur?</a:t>
            </a:r>
          </a:p>
          <a:p>
            <a:r>
              <a:rPr lang="en-GB" dirty="0" smtClean="0"/>
              <a:t>Other than locking in numeric order, how else can deadlock be avoided?</a:t>
            </a:r>
          </a:p>
          <a:p>
            <a:r>
              <a:rPr lang="en-GB" dirty="0" smtClean="0"/>
              <a:t>How </a:t>
            </a:r>
            <a:r>
              <a:rPr lang="en-GB" dirty="0"/>
              <a:t>else can you identify objects needing mutual synchronisation?</a:t>
            </a:r>
          </a:p>
          <a:p>
            <a:r>
              <a:rPr lang="en-GB" dirty="0" smtClean="0"/>
              <a:t>Can a constructor be synchronised?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643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Possible Answers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65420" cy="477773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What object does a synchronised instance method lock?</a:t>
            </a:r>
            <a:br>
              <a:rPr lang="en-GB" dirty="0" smtClean="0"/>
            </a:br>
            <a:r>
              <a:rPr lang="en-GB" i="1" dirty="0" smtClean="0"/>
              <a:t>The </a:t>
            </a:r>
            <a:r>
              <a:rPr lang="en-GB" dirty="0" smtClean="0"/>
              <a:t>this </a:t>
            </a:r>
            <a:r>
              <a:rPr lang="en-GB" i="1" dirty="0" smtClean="0"/>
              <a:t>object</a:t>
            </a:r>
            <a:endParaRPr lang="en-GB" dirty="0" smtClean="0"/>
          </a:p>
          <a:p>
            <a:r>
              <a:rPr lang="en-GB" dirty="0" smtClean="0"/>
              <a:t>What object does </a:t>
            </a:r>
            <a:r>
              <a:rPr lang="en-GB" dirty="0"/>
              <a:t>a synchronised </a:t>
            </a:r>
            <a:r>
              <a:rPr lang="en-GB" dirty="0" smtClean="0"/>
              <a:t>class </a:t>
            </a:r>
            <a:r>
              <a:rPr lang="en-GB" dirty="0"/>
              <a:t>method </a:t>
            </a:r>
            <a:r>
              <a:rPr lang="en-GB" dirty="0" smtClean="0"/>
              <a:t>lock?</a:t>
            </a:r>
            <a:br>
              <a:rPr lang="en-GB" dirty="0" smtClean="0"/>
            </a:br>
            <a:r>
              <a:rPr lang="en-GB" i="1" dirty="0"/>
              <a:t>T</a:t>
            </a:r>
            <a:r>
              <a:rPr lang="en-GB" i="1" dirty="0" smtClean="0"/>
              <a:t>he object representing the class itself</a:t>
            </a:r>
            <a:endParaRPr lang="en-GB" dirty="0" smtClean="0"/>
          </a:p>
          <a:p>
            <a:r>
              <a:rPr lang="en-GB" dirty="0" smtClean="0"/>
              <a:t>What occurs if there is another call to the same synchronised method?</a:t>
            </a:r>
            <a:br>
              <a:rPr lang="en-GB" dirty="0" smtClean="0"/>
            </a:br>
            <a:r>
              <a:rPr lang="en-GB" i="1" dirty="0"/>
              <a:t>S</a:t>
            </a:r>
            <a:r>
              <a:rPr lang="en-GB" i="1" dirty="0" smtClean="0"/>
              <a:t>econd / subsequent calls block the thread, and must wait for their turn</a:t>
            </a:r>
            <a:endParaRPr lang="en-GB" dirty="0" smtClean="0"/>
          </a:p>
          <a:p>
            <a:r>
              <a:rPr lang="en-GB" dirty="0" smtClean="0"/>
              <a:t>Which objects synchronise here, i.e. these objects agree the time?</a:t>
            </a:r>
            <a:br>
              <a:rPr lang="en-GB" dirty="0" smtClean="0"/>
            </a:br>
            <a:r>
              <a:rPr lang="en-GB" i="1" dirty="0"/>
              <a:t>T</a:t>
            </a:r>
            <a:r>
              <a:rPr lang="en-GB" i="1" dirty="0" smtClean="0"/>
              <a:t>he threads calling the synchronised method (or code block)</a:t>
            </a:r>
            <a:endParaRPr lang="en-GB" dirty="0" smtClean="0"/>
          </a:p>
          <a:p>
            <a:r>
              <a:rPr lang="en-GB" dirty="0" smtClean="0"/>
              <a:t>How can you tell if a library method is synchronised?</a:t>
            </a:r>
            <a:br>
              <a:rPr lang="en-GB" dirty="0" smtClean="0"/>
            </a:br>
            <a:r>
              <a:rPr lang="en-GB" i="1" dirty="0"/>
              <a:t>T</a:t>
            </a:r>
            <a:r>
              <a:rPr lang="en-GB" i="1" dirty="0" smtClean="0"/>
              <a:t>he documentation should state that it is thread safe if it is synchronised</a:t>
            </a:r>
            <a:endParaRPr lang="en-GB" dirty="0" smtClean="0"/>
          </a:p>
          <a:p>
            <a:r>
              <a:rPr lang="en-GB" dirty="0" smtClean="0"/>
              <a:t>Why is the Java keyword spelled that way?</a:t>
            </a:r>
            <a:br>
              <a:rPr lang="en-GB" dirty="0" smtClean="0"/>
            </a:br>
            <a:r>
              <a:rPr lang="en-GB" i="1" dirty="0" smtClean="0"/>
              <a:t>US spelling is different </a:t>
            </a:r>
            <a:r>
              <a:rPr lang="en-GB" i="1" dirty="0" err="1" smtClean="0"/>
              <a:t>cf</a:t>
            </a:r>
            <a:r>
              <a:rPr lang="en-GB" i="1" dirty="0" smtClean="0"/>
              <a:t> UK spelling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4296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413" y="272527"/>
            <a:ext cx="10515600" cy="792343"/>
          </a:xfrm>
        </p:spPr>
        <p:txBody>
          <a:bodyPr/>
          <a:lstStyle/>
          <a:p>
            <a:r>
              <a:rPr lang="en-GB" dirty="0" smtClean="0"/>
              <a:t>Some Possible Answers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861" y="1157468"/>
            <a:ext cx="10979552" cy="570053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What would be the disadvantages of synchronising all methods?</a:t>
            </a:r>
            <a:br>
              <a:rPr lang="en-GB" dirty="0" smtClean="0"/>
            </a:br>
            <a:r>
              <a:rPr lang="en-GB" i="1" dirty="0" smtClean="0"/>
              <a:t>Deadlock is more likely; reduced concurrency leads to slower progress</a:t>
            </a:r>
            <a:endParaRPr lang="en-GB" dirty="0" smtClean="0"/>
          </a:p>
          <a:p>
            <a:r>
              <a:rPr lang="en-GB" dirty="0"/>
              <a:t>If a synchronised call is blocked, what then causes it to be unblocked?</a:t>
            </a:r>
            <a:br>
              <a:rPr lang="en-GB" dirty="0"/>
            </a:br>
            <a:r>
              <a:rPr lang="en-GB" i="1" dirty="0"/>
              <a:t>The blocking thread finishes executing the synchronised code releasing the lock</a:t>
            </a:r>
            <a:endParaRPr lang="en-GB" dirty="0"/>
          </a:p>
          <a:p>
            <a:r>
              <a:rPr lang="en-GB" dirty="0"/>
              <a:t>If more than one thread is blocked, which one is chosen to continue?</a:t>
            </a:r>
            <a:br>
              <a:rPr lang="en-GB" dirty="0"/>
            </a:br>
            <a:r>
              <a:rPr lang="en-GB" i="1" dirty="0"/>
              <a:t>Assume that the selection is random: priorities are only hints to the scheduler</a:t>
            </a:r>
            <a:endParaRPr lang="en-GB" dirty="0"/>
          </a:p>
          <a:p>
            <a:r>
              <a:rPr lang="en-GB" dirty="0" smtClean="0"/>
              <a:t>What is the smallest number of threads needed for deadlock to occur?</a:t>
            </a:r>
          </a:p>
          <a:p>
            <a:r>
              <a:rPr lang="en-GB" dirty="0" smtClean="0"/>
              <a:t>What is the smallest number of locks needed for deadlock to occur?</a:t>
            </a:r>
            <a:br>
              <a:rPr lang="en-GB" dirty="0" smtClean="0"/>
            </a:br>
            <a:r>
              <a:rPr lang="en-GB" i="1" dirty="0" smtClean="0"/>
              <a:t>Two threads with two locks can form a cycle, leading to deadlock</a:t>
            </a:r>
            <a:endParaRPr lang="en-GB" dirty="0" smtClean="0"/>
          </a:p>
          <a:p>
            <a:r>
              <a:rPr lang="en-GB" dirty="0" smtClean="0"/>
              <a:t>Other than locking in numeric order, how else can deadlock be avoided?</a:t>
            </a:r>
            <a:br>
              <a:rPr lang="en-GB" dirty="0" smtClean="0"/>
            </a:br>
            <a:r>
              <a:rPr lang="en-GB" i="1" dirty="0" smtClean="0"/>
              <a:t>Ensure each thread only locks at most one object at any given time</a:t>
            </a:r>
            <a:endParaRPr lang="en-GB" dirty="0" smtClean="0"/>
          </a:p>
          <a:p>
            <a:r>
              <a:rPr lang="en-GB" dirty="0" smtClean="0"/>
              <a:t>How </a:t>
            </a:r>
            <a:r>
              <a:rPr lang="en-GB" dirty="0"/>
              <a:t>else can you identify objects needing mutual synchronisation?</a:t>
            </a:r>
            <a:br>
              <a:rPr lang="en-GB" dirty="0"/>
            </a:br>
            <a:r>
              <a:rPr lang="en-GB" i="1" dirty="0" smtClean="0"/>
              <a:t>The objects all read </a:t>
            </a:r>
            <a:r>
              <a:rPr lang="en-GB" i="1" dirty="0"/>
              <a:t>by a single method probably need </a:t>
            </a:r>
            <a:r>
              <a:rPr lang="en-GB" i="1" dirty="0" smtClean="0"/>
              <a:t>mutual protection</a:t>
            </a:r>
            <a:endParaRPr lang="en-GB" dirty="0"/>
          </a:p>
          <a:p>
            <a:r>
              <a:rPr lang="en-GB" dirty="0" smtClean="0"/>
              <a:t>Can a constructor be synchronised?  </a:t>
            </a:r>
            <a:r>
              <a:rPr lang="en-GB" i="1" dirty="0"/>
              <a:t>No: </a:t>
            </a:r>
            <a:r>
              <a:rPr lang="en-GB" sz="2200" i="1" dirty="0"/>
              <a:t>https://cse.iitkgp.ac.in/~dsamanta/java/ch6.htm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6817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Session </a:t>
            </a:r>
            <a:r>
              <a:rPr lang="en-GB" dirty="0" smtClean="0">
                <a:solidFill>
                  <a:prstClr val="black"/>
                </a:solidFill>
              </a:rPr>
              <a:t>3: Thread Progress &amp; Responsiveness</a:t>
            </a:r>
            <a:r>
              <a:rPr lang="en-GB" dirty="0">
                <a:solidFill>
                  <a:prstClr val="black"/>
                </a:solidFill>
              </a:rPr>
              <a:t/>
            </a:r>
            <a:br>
              <a:rPr lang="en-GB" dirty="0">
                <a:solidFill>
                  <a:prstClr val="black"/>
                </a:solidFill>
              </a:rPr>
            </a:br>
            <a:r>
              <a:rPr lang="en-GB" dirty="0">
                <a:solidFill>
                  <a:prstClr val="black"/>
                </a:solidFill>
              </a:rPr>
              <a:t>	</a:t>
            </a:r>
            <a:r>
              <a:rPr lang="en-GB" sz="2600" dirty="0">
                <a:solidFill>
                  <a:prstClr val="black"/>
                </a:solidFill>
                <a:latin typeface="Calibri" panose="020F0502020204030204"/>
              </a:rPr>
              <a:t>this session supplements the lecture </a:t>
            </a:r>
            <a:r>
              <a:rPr lang="en-GB" sz="2600" dirty="0" smtClean="0">
                <a:solidFill>
                  <a:prstClr val="black"/>
                </a:solidFill>
                <a:latin typeface="Calibri" panose="020F0502020204030204"/>
              </a:rPr>
              <a:t>3 </a:t>
            </a:r>
            <a:r>
              <a:rPr lang="en-GB" sz="2600" dirty="0">
                <a:solidFill>
                  <a:prstClr val="black"/>
                </a:solidFill>
                <a:latin typeface="Calibri" panose="020F0502020204030204"/>
              </a:rPr>
              <a:t>recording and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Ensuring progress requires more than avoiding deadlock</a:t>
            </a:r>
          </a:p>
          <a:p>
            <a:pPr lvl="1"/>
            <a:r>
              <a:rPr lang="en-GB" dirty="0" smtClean="0"/>
              <a:t>problems such as </a:t>
            </a:r>
            <a:r>
              <a:rPr lang="en-GB" dirty="0" err="1" smtClean="0"/>
              <a:t>livelock</a:t>
            </a:r>
            <a:r>
              <a:rPr lang="en-GB" dirty="0"/>
              <a:t> </a:t>
            </a:r>
            <a:r>
              <a:rPr lang="en-GB" dirty="0" smtClean="0"/>
              <a:t>or (resource) starvation can occur</a:t>
            </a:r>
          </a:p>
          <a:p>
            <a:r>
              <a:rPr lang="en-GB" dirty="0" smtClean="0"/>
              <a:t>The standard GUI architecture gives a standard solution</a:t>
            </a:r>
          </a:p>
          <a:p>
            <a:pPr lvl="1"/>
            <a:r>
              <a:rPr lang="en-GB" dirty="0" smtClean="0"/>
              <a:t>a main thread, one or more helper threads, shared event/message queues</a:t>
            </a:r>
          </a:p>
          <a:p>
            <a:pPr lvl="1"/>
            <a:r>
              <a:rPr lang="en-GB" dirty="0" smtClean="0"/>
              <a:t>this is well supported by standard java library classes and methods</a:t>
            </a:r>
          </a:p>
          <a:p>
            <a:pPr lvl="1"/>
            <a:r>
              <a:rPr lang="en-GB" dirty="0" smtClean="0"/>
              <a:t>for example,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java.util.concurrent</a:t>
            </a:r>
            <a:r>
              <a:rPr lang="en-GB" dirty="0" smtClean="0"/>
              <a:t> and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javaFX.concurrent</a:t>
            </a:r>
            <a:r>
              <a:rPr lang="en-GB" dirty="0" smtClean="0"/>
              <a:t> </a:t>
            </a:r>
          </a:p>
          <a:p>
            <a:r>
              <a:rPr lang="en-GB" dirty="0"/>
              <a:t>But progress may be application </a:t>
            </a:r>
            <a:r>
              <a:rPr lang="en-GB" dirty="0" smtClean="0"/>
              <a:t>and thread specific</a:t>
            </a:r>
            <a:endParaRPr lang="en-GB" dirty="0"/>
          </a:p>
          <a:p>
            <a:pPr lvl="1"/>
            <a:r>
              <a:rPr lang="en-GB" dirty="0" smtClean="0"/>
              <a:t>the </a:t>
            </a:r>
            <a:r>
              <a:rPr lang="en-GB" i="1" dirty="0" smtClean="0"/>
              <a:t>kitchen </a:t>
            </a:r>
            <a:r>
              <a:rPr lang="en-GB" dirty="0" smtClean="0"/>
              <a:t>will be happy if only one dining philosopher is regularly eating</a:t>
            </a:r>
            <a:endParaRPr lang="en-GB" dirty="0"/>
          </a:p>
          <a:p>
            <a:pPr lvl="1"/>
            <a:r>
              <a:rPr lang="en-GB" dirty="0" smtClean="0"/>
              <a:t>but each </a:t>
            </a:r>
            <a:r>
              <a:rPr lang="en-GB" i="1" dirty="0" smtClean="0"/>
              <a:t>philosopher </a:t>
            </a:r>
            <a:r>
              <a:rPr lang="en-GB" dirty="0" smtClean="0"/>
              <a:t>will</a:t>
            </a:r>
            <a:r>
              <a:rPr lang="en-GB" i="1" dirty="0" smtClean="0"/>
              <a:t> </a:t>
            </a:r>
            <a:r>
              <a:rPr lang="en-GB" dirty="0" smtClean="0"/>
              <a:t>no doubt expect to eat from time to time</a:t>
            </a:r>
          </a:p>
          <a:p>
            <a:pPr lvl="1"/>
            <a:r>
              <a:rPr lang="en-GB" dirty="0" smtClean="0"/>
              <a:t>to solve such a problem, you may need a special-purpose solution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2822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Monitors </a:t>
            </a:r>
            <a:r>
              <a:rPr lang="en-GB" sz="2400" dirty="0" smtClean="0"/>
              <a:t>(source: Wikipedia)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599" y="651062"/>
            <a:ext cx="3810000" cy="60579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9198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Each object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GB" dirty="0" smtClean="0"/>
              <a:t> can be used as a monitor</a:t>
            </a:r>
          </a:p>
          <a:p>
            <a:pPr lvl="1"/>
            <a:r>
              <a:rPr lang="en-GB" dirty="0" smtClean="0"/>
              <a:t>a queue of waiting threads, plus its lock</a:t>
            </a:r>
          </a:p>
          <a:p>
            <a:r>
              <a:rPr lang="en-GB" dirty="0" smtClean="0"/>
              <a:t>Only call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o.wait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GB" dirty="0" smtClean="0"/>
              <a:t> in synchronized code</a:t>
            </a:r>
          </a:p>
          <a:p>
            <a:pPr lvl="1"/>
            <a:r>
              <a:rPr lang="en-GB" dirty="0" smtClean="0"/>
              <a:t>to join the queue of waiting threads</a:t>
            </a:r>
          </a:p>
          <a:p>
            <a:pPr lvl="1"/>
            <a:r>
              <a:rPr lang="en-GB" dirty="0"/>
              <a:t>t</a:t>
            </a:r>
            <a:r>
              <a:rPr lang="en-GB" dirty="0" smtClean="0"/>
              <a:t>he wait queue is really a waiting </a:t>
            </a:r>
            <a:r>
              <a:rPr lang="en-GB" i="1" dirty="0" smtClean="0"/>
              <a:t>set</a:t>
            </a:r>
          </a:p>
          <a:p>
            <a:r>
              <a:rPr lang="en-GB" dirty="0" smtClean="0"/>
              <a:t>Likewise for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o.notify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o.notifyAll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GB" dirty="0" smtClean="0">
                <a:cs typeface="Arial" panose="020B0604020202020204" pitchFamily="34" charset="0"/>
              </a:rPr>
              <a:t>the notified object(s) may now progress</a:t>
            </a:r>
          </a:p>
          <a:p>
            <a:pPr lvl="1"/>
            <a:r>
              <a:rPr lang="en-GB" dirty="0" smtClean="0">
                <a:cs typeface="Arial" panose="020B0604020202020204" pitchFamily="34" charset="0"/>
              </a:rPr>
              <a:t>though only one can acquire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GB" dirty="0" smtClean="0">
                <a:cs typeface="Arial" panose="020B0604020202020204" pitchFamily="34" charset="0"/>
              </a:rPr>
              <a:t>’s lock </a:t>
            </a:r>
          </a:p>
          <a:p>
            <a:pPr lvl="1"/>
            <a:r>
              <a:rPr lang="en-GB" dirty="0" smtClean="0">
                <a:cs typeface="Arial" panose="020B0604020202020204" pitchFamily="34" charset="0"/>
              </a:rPr>
              <a:t>once the notifying thread has released it</a:t>
            </a: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o.notify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GB" i="1" dirty="0" smtClean="0">
                <a:cs typeface="Arial" panose="020B0604020202020204" pitchFamily="34" charset="0"/>
              </a:rPr>
              <a:t>returns </a:t>
            </a:r>
            <a:r>
              <a:rPr lang="en-GB" dirty="0" smtClean="0">
                <a:cs typeface="Arial" panose="020B0604020202020204" pitchFamily="34" charset="0"/>
              </a:rPr>
              <a:t>if no thread is waiting</a:t>
            </a:r>
          </a:p>
          <a:p>
            <a:pPr lvl="1"/>
            <a:r>
              <a:rPr lang="en-GB" dirty="0" smtClean="0">
                <a:cs typeface="Arial" panose="020B0604020202020204" pitchFamily="34" charset="0"/>
              </a:rPr>
              <a:t>which may lead to deadlock later </a:t>
            </a:r>
            <a:r>
              <a:rPr lang="en-GB" dirty="0" smtClean="0"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lang="en-GB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926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does this diagram have two waiting rooms,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GB" dirty="0" smtClean="0"/>
              <a:t> and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dirty="0" smtClean="0">
                <a:cs typeface="Arial" panose="020B0604020202020204" pitchFamily="34" charset="0"/>
              </a:rPr>
              <a:t>?</a:t>
            </a:r>
          </a:p>
          <a:p>
            <a:r>
              <a:rPr lang="en-GB" dirty="0" smtClean="0"/>
              <a:t>What happens if you call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o.wait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GB" dirty="0" smtClean="0"/>
              <a:t> without first synchronising on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GB" dirty="0" smtClean="0"/>
              <a:t>?</a:t>
            </a:r>
          </a:p>
          <a:p>
            <a:r>
              <a:rPr lang="en-GB" dirty="0" smtClean="0"/>
              <a:t>Why doesn’t this lead to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GB" dirty="0" smtClean="0"/>
              <a:t> being permanently unavailable?</a:t>
            </a:r>
          </a:p>
          <a:p>
            <a:r>
              <a:rPr lang="en-GB" dirty="0" smtClean="0"/>
              <a:t>Can a thread acquire a lock it has already obtained?</a:t>
            </a:r>
          </a:p>
          <a:p>
            <a:r>
              <a:rPr lang="en-GB" dirty="0" smtClean="0"/>
              <a:t>How can an application progress even if one of its threads is blocked?</a:t>
            </a:r>
          </a:p>
          <a:p>
            <a:r>
              <a:rPr lang="en-GB" dirty="0" smtClean="0"/>
              <a:t>How can an application avoid deadlock by calling </a:t>
            </a:r>
            <a:r>
              <a:rPr lang="en-GB" dirty="0" err="1" smtClean="0"/>
              <a:t>o.notify</a:t>
            </a:r>
            <a:r>
              <a:rPr lang="en-GB" dirty="0" smtClean="0"/>
              <a:t>() too early?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48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Multi-Threading </a:t>
            </a:r>
            <a:r>
              <a:rPr lang="en-GB" dirty="0" smtClean="0"/>
              <a:t>Session </a:t>
            </a:r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 expect you have viewed the lecture 1 slides and/or recording</a:t>
            </a:r>
          </a:p>
          <a:p>
            <a:r>
              <a:rPr lang="en-GB" dirty="0" smtClean="0"/>
              <a:t>You should understand why multi-threading is now standard</a:t>
            </a:r>
          </a:p>
          <a:p>
            <a:r>
              <a:rPr lang="en-GB" dirty="0" smtClean="0"/>
              <a:t>And also the programming challenges such as</a:t>
            </a:r>
          </a:p>
          <a:p>
            <a:pPr lvl="1"/>
            <a:r>
              <a:rPr lang="en-GB" dirty="0" smtClean="0"/>
              <a:t>non-determinism, update anomalies, deadlock, </a:t>
            </a:r>
            <a:r>
              <a:rPr lang="en-GB" dirty="0" err="1" smtClean="0"/>
              <a:t>livelock</a:t>
            </a:r>
            <a:r>
              <a:rPr lang="en-GB" dirty="0" smtClean="0"/>
              <a:t> / starvation</a:t>
            </a:r>
          </a:p>
          <a:p>
            <a:r>
              <a:rPr lang="en-GB" dirty="0" smtClean="0"/>
              <a:t>The recommended solutions are: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confinement </a:t>
            </a:r>
            <a:r>
              <a:rPr lang="en-GB" dirty="0" smtClean="0"/>
              <a:t>(or thread </a:t>
            </a:r>
            <a:r>
              <a:rPr lang="en-GB" dirty="0"/>
              <a:t>local data</a:t>
            </a:r>
            <a:r>
              <a:rPr lang="en-GB" dirty="0" smtClean="0"/>
              <a:t>)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immutable objects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library classes with thread </a:t>
            </a:r>
            <a:r>
              <a:rPr lang="en-GB" dirty="0"/>
              <a:t>safe methods </a:t>
            </a:r>
            <a:endParaRPr lang="en-GB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safe synchronisation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1336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Monitors as Building Blocks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802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Monitors can be used to build useful concurrent data structures</a:t>
            </a:r>
          </a:p>
          <a:p>
            <a:r>
              <a:rPr lang="en-GB" dirty="0" smtClean="0"/>
              <a:t>They are a building block, not a complete solution </a:t>
            </a:r>
          </a:p>
          <a:p>
            <a:r>
              <a:rPr lang="en-GB" dirty="0" smtClean="0"/>
              <a:t>For example, a shared message box might have code such as</a:t>
            </a:r>
          </a:p>
          <a:p>
            <a:pPr marL="0" indent="0">
              <a:buNone/>
            </a:pPr>
            <a:endParaRPr lang="en-GB" sz="1700" dirty="0" smtClean="0"/>
          </a:p>
          <a:p>
            <a:pPr marL="457200" lvl="1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synchronized void put(String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   while (!empty) {		// </a:t>
            </a:r>
            <a:r>
              <a:rPr lang="en-GB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loop until this condition is satisfied</a:t>
            </a:r>
          </a:p>
          <a:p>
            <a:pPr marL="457200" lvl="1" indent="0"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       try { wait(); 		// </a:t>
            </a:r>
            <a:r>
              <a:rPr lang="en-GB" i="1" dirty="0" smtClean="0">
                <a:latin typeface="Arial" panose="020B0604020202020204" pitchFamily="34" charset="0"/>
                <a:cs typeface="Arial" panose="020B0604020202020204" pitchFamily="34" charset="0"/>
              </a:rPr>
              <a:t>relinquish control while waiting </a:t>
            </a:r>
          </a:p>
          <a:p>
            <a:pPr marL="457200" lvl="1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      }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catch (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InterruptedException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e)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{ }	// </a:t>
            </a:r>
            <a:r>
              <a:rPr lang="en-GB" i="1" dirty="0" smtClean="0">
                <a:latin typeface="Arial" panose="020B0604020202020204" pitchFamily="34" charset="0"/>
                <a:cs typeface="Arial" panose="020B0604020202020204" pitchFamily="34" charset="0"/>
              </a:rPr>
              <a:t>we don’t expect this to happen</a:t>
            </a:r>
            <a:endParaRPr lang="en-GB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}				// </a:t>
            </a:r>
            <a:r>
              <a:rPr lang="en-GB" i="1" dirty="0" smtClean="0">
                <a:latin typeface="Arial" panose="020B0604020202020204" pitchFamily="34" charset="0"/>
                <a:cs typeface="Arial" panose="020B0604020202020204" pitchFamily="34" charset="0"/>
              </a:rPr>
              <a:t>we have now entered the monitor’s “main room”</a:t>
            </a:r>
            <a:endParaRPr lang="en-GB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   empty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= false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;		// </a:t>
            </a:r>
            <a:r>
              <a:rPr lang="en-GB" i="1" dirty="0" smtClean="0">
                <a:latin typeface="Arial" panose="020B0604020202020204" pitchFamily="34" charset="0"/>
                <a:cs typeface="Arial" panose="020B0604020202020204" pitchFamily="34" charset="0"/>
              </a:rPr>
              <a:t>get() can proceed when there is a new message</a:t>
            </a:r>
            <a:endParaRPr lang="en-GB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   this.msg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;		// </a:t>
            </a:r>
            <a:r>
              <a:rPr lang="en-GB" i="1" dirty="0" smtClean="0">
                <a:latin typeface="Arial" panose="020B0604020202020204" pitchFamily="34" charset="0"/>
                <a:cs typeface="Arial" panose="020B0604020202020204" pitchFamily="34" charset="0"/>
              </a:rPr>
              <a:t>which is available via this instance variable</a:t>
            </a:r>
            <a:endParaRPr lang="en-GB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notifyAll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();		// </a:t>
            </a:r>
            <a:r>
              <a:rPr lang="en-GB" i="1" dirty="0" smtClean="0">
                <a:latin typeface="Arial" panose="020B0604020202020204" pitchFamily="34" charset="0"/>
                <a:cs typeface="Arial" panose="020B0604020202020204" pitchFamily="34" charset="0"/>
              </a:rPr>
              <a:t>finally, wake up any thread that may be waiting</a:t>
            </a:r>
            <a:endParaRPr lang="en-GB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282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365" y="1825625"/>
            <a:ext cx="10996706" cy="4351338"/>
          </a:xfrm>
        </p:spPr>
        <p:txBody>
          <a:bodyPr/>
          <a:lstStyle/>
          <a:p>
            <a:r>
              <a:rPr lang="en-GB" dirty="0" smtClean="0"/>
              <a:t>In the previous example, is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GB" dirty="0" smtClean="0"/>
              <a:t>still locked after the call to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wait()</a:t>
            </a:r>
            <a:r>
              <a:rPr lang="en-GB" dirty="0" smtClean="0">
                <a:cs typeface="Arial" panose="020B0604020202020204" pitchFamily="34" charset="0"/>
              </a:rPr>
              <a:t>?</a:t>
            </a:r>
            <a:r>
              <a:rPr lang="en-GB" dirty="0" smtClean="0"/>
              <a:t> </a:t>
            </a:r>
          </a:p>
          <a:p>
            <a:r>
              <a:rPr lang="en-GB" dirty="0" smtClean="0"/>
              <a:t>In the previous example, what condition will the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get()</a:t>
            </a:r>
            <a:r>
              <a:rPr lang="en-GB" dirty="0" smtClean="0"/>
              <a:t> method test?</a:t>
            </a:r>
          </a:p>
          <a:p>
            <a:r>
              <a:rPr lang="en-GB" dirty="0" smtClean="0"/>
              <a:t>What use is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o.notify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GB" dirty="0" smtClean="0">
                <a:cs typeface="Arial" panose="020B0604020202020204" pitchFamily="34" charset="0"/>
              </a:rPr>
              <a:t>when we don’t know which thread wakes up?</a:t>
            </a:r>
          </a:p>
          <a:p>
            <a:r>
              <a:rPr lang="en-GB" dirty="0" smtClean="0"/>
              <a:t>What are the disadvantages of calling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o.notifyAll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()?</a:t>
            </a:r>
          </a:p>
          <a:p>
            <a:r>
              <a:rPr lang="en-GB" dirty="0" smtClean="0">
                <a:cs typeface="Arial" panose="020B0604020202020204" pitchFamily="34" charset="0"/>
              </a:rPr>
              <a:t>What </a:t>
            </a:r>
            <a:r>
              <a:rPr lang="en-GB" dirty="0">
                <a:cs typeface="Arial" panose="020B0604020202020204" pitchFamily="34" charset="0"/>
              </a:rPr>
              <a:t>is it called if </a:t>
            </a:r>
            <a:r>
              <a:rPr lang="en-GB" dirty="0" smtClean="0">
                <a:cs typeface="Arial" panose="020B0604020202020204" pitchFamily="34" charset="0"/>
              </a:rPr>
              <a:t>you loop without waiting after </a:t>
            </a:r>
            <a:r>
              <a:rPr lang="en-GB" dirty="0">
                <a:cs typeface="Arial" panose="020B0604020202020204" pitchFamily="34" charset="0"/>
              </a:rPr>
              <a:t>testing a condition?</a:t>
            </a:r>
          </a:p>
          <a:p>
            <a:r>
              <a:rPr lang="en-GB" dirty="0" smtClean="0">
                <a:cs typeface="Arial" panose="020B0604020202020204" pitchFamily="34" charset="0"/>
              </a:rPr>
              <a:t>Which famous computer scientists invented the monitor?</a:t>
            </a:r>
          </a:p>
          <a:p>
            <a:r>
              <a:rPr lang="en-GB" dirty="0">
                <a:cs typeface="Arial" panose="020B0604020202020204" pitchFamily="34" charset="0"/>
              </a:rPr>
              <a:t>What is the usual CS word for absence of deadlock, </a:t>
            </a:r>
            <a:r>
              <a:rPr lang="en-GB" dirty="0" err="1">
                <a:cs typeface="Arial" panose="020B0604020202020204" pitchFamily="34" charset="0"/>
              </a:rPr>
              <a:t>livelock</a:t>
            </a:r>
            <a:r>
              <a:rPr lang="en-GB" dirty="0">
                <a:cs typeface="Arial" panose="020B0604020202020204" pitchFamily="34" charset="0"/>
              </a:rPr>
              <a:t> &amp; starvation?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3421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Possible Answers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Why does this diagram have two waiting rooms,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GB" dirty="0" smtClean="0"/>
              <a:t> and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dirty="0" smtClean="0">
                <a:cs typeface="Arial" panose="020B0604020202020204" pitchFamily="34" charset="0"/>
              </a:rPr>
              <a:t>?</a:t>
            </a:r>
            <a:br>
              <a:rPr lang="en-GB" dirty="0" smtClean="0">
                <a:cs typeface="Arial" panose="020B0604020202020204" pitchFamily="34" charset="0"/>
              </a:rPr>
            </a:br>
            <a:r>
              <a:rPr lang="en-GB" i="1" dirty="0" smtClean="0">
                <a:cs typeface="Arial" panose="020B0604020202020204" pitchFamily="34" charset="0"/>
              </a:rPr>
              <a:t>One is for the wait set, the other for threads about to synchronise</a:t>
            </a:r>
            <a:endParaRPr lang="en-GB" dirty="0" smtClean="0">
              <a:cs typeface="Arial" panose="020B0604020202020204" pitchFamily="34" charset="0"/>
            </a:endParaRPr>
          </a:p>
          <a:p>
            <a:r>
              <a:rPr lang="en-GB" dirty="0" smtClean="0"/>
              <a:t>What happens if you call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o.wait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GB" dirty="0" smtClean="0"/>
              <a:t> without first synchronising on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GB" dirty="0" smtClean="0"/>
              <a:t>?</a:t>
            </a:r>
            <a:r>
              <a:rPr lang="en-GB" i="1" dirty="0" smtClean="0"/>
              <a:t/>
            </a:r>
            <a:br>
              <a:rPr lang="en-GB" i="1" dirty="0" smtClean="0"/>
            </a:br>
            <a:r>
              <a:rPr lang="en-GB" i="1" dirty="0"/>
              <a:t>An </a:t>
            </a:r>
            <a:r>
              <a:rPr lang="en-GB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IllegalMonitorStateException</a:t>
            </a:r>
            <a:endParaRPr lang="en-GB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smtClean="0"/>
              <a:t>Why doesn’t this lead to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GB" dirty="0" smtClean="0"/>
              <a:t> being permanently unavailable?</a:t>
            </a:r>
            <a:br>
              <a:rPr lang="en-GB" dirty="0" smtClean="0"/>
            </a:br>
            <a:r>
              <a:rPr lang="en-GB" i="1" dirty="0" smtClean="0"/>
              <a:t>Waiting also implicitly released </a:t>
            </a:r>
            <a:r>
              <a:rPr lang="en-GB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GB" i="1" dirty="0" smtClean="0"/>
              <a:t>’s synchronisation lock</a:t>
            </a:r>
            <a:endParaRPr lang="en-GB" dirty="0" smtClean="0"/>
          </a:p>
          <a:p>
            <a:r>
              <a:rPr lang="en-GB" dirty="0" smtClean="0"/>
              <a:t>Can a thread acquire a lock it has already obtained?</a:t>
            </a:r>
            <a:br>
              <a:rPr lang="en-GB" dirty="0" smtClean="0"/>
            </a:br>
            <a:r>
              <a:rPr lang="en-GB" i="1" dirty="0"/>
              <a:t>Yes: </a:t>
            </a:r>
            <a:r>
              <a:rPr lang="en-GB" sz="2200" i="1" dirty="0"/>
              <a:t>https://docs.oracle.com/javase/tutorial/essential/concurrency/locksync.html</a:t>
            </a:r>
            <a:endParaRPr lang="en-GB" dirty="0" smtClean="0"/>
          </a:p>
          <a:p>
            <a:r>
              <a:rPr lang="en-GB" dirty="0" smtClean="0"/>
              <a:t>How can an application progress even if one of its threads is blocked?</a:t>
            </a:r>
            <a:br>
              <a:rPr lang="en-GB" dirty="0" smtClean="0"/>
            </a:br>
            <a:r>
              <a:rPr lang="en-GB" i="1" dirty="0" smtClean="0"/>
              <a:t>A different thread may find the required solution, </a:t>
            </a:r>
            <a:r>
              <a:rPr lang="en-GB" i="1" dirty="0" err="1" smtClean="0"/>
              <a:t>eg</a:t>
            </a:r>
            <a:r>
              <a:rPr lang="en-GB" i="1" dirty="0" smtClean="0"/>
              <a:t> if using a thread pool</a:t>
            </a:r>
          </a:p>
          <a:p>
            <a:r>
              <a:rPr lang="en-GB" dirty="0" smtClean="0"/>
              <a:t>How can an application avoid deadlock by calling </a:t>
            </a:r>
            <a:r>
              <a:rPr lang="en-GB" dirty="0" err="1" smtClean="0"/>
              <a:t>o.notify</a:t>
            </a:r>
            <a:r>
              <a:rPr lang="en-GB" dirty="0" smtClean="0"/>
              <a:t>() too early?</a:t>
            </a:r>
            <a:br>
              <a:rPr lang="en-GB" dirty="0" smtClean="0"/>
            </a:br>
            <a:r>
              <a:rPr lang="en-GB" i="1" dirty="0" smtClean="0"/>
              <a:t>Main method initialises objects before starting threads</a:t>
            </a:r>
            <a:r>
              <a:rPr lang="en-GB" dirty="0"/>
              <a:t/>
            </a:r>
            <a:br>
              <a:rPr lang="en-GB" dirty="0"/>
            </a:br>
            <a:r>
              <a:rPr lang="en-GB" i="1" dirty="0" smtClean="0"/>
              <a:t>Add extra state to the object so the situation can be tested for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04277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569"/>
          </a:xfrm>
        </p:spPr>
        <p:txBody>
          <a:bodyPr/>
          <a:lstStyle/>
          <a:p>
            <a:r>
              <a:rPr lang="en-GB" dirty="0" smtClean="0"/>
              <a:t>Some Possible Answers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341" y="1386542"/>
            <a:ext cx="10996706" cy="5085976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In the previous example, is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GB" dirty="0" smtClean="0"/>
              <a:t>still locked after the call to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wait()</a:t>
            </a:r>
            <a:r>
              <a:rPr lang="en-GB" dirty="0" smtClean="0">
                <a:cs typeface="Arial" panose="020B0604020202020204" pitchFamily="34" charset="0"/>
              </a:rPr>
              <a:t>?</a:t>
            </a:r>
            <a:br>
              <a:rPr lang="en-GB" dirty="0" smtClean="0">
                <a:cs typeface="Arial" panose="020B0604020202020204" pitchFamily="34" charset="0"/>
              </a:rPr>
            </a:br>
            <a:r>
              <a:rPr lang="en-GB" i="1" dirty="0" smtClean="0">
                <a:cs typeface="Arial" panose="020B0604020202020204" pitchFamily="34" charset="0"/>
              </a:rPr>
              <a:t>Yes, it is released during the wait, and then the lock is re-acquired</a:t>
            </a:r>
            <a:r>
              <a:rPr lang="en-GB" dirty="0" smtClean="0"/>
              <a:t> </a:t>
            </a:r>
          </a:p>
          <a:p>
            <a:r>
              <a:rPr lang="en-GB" dirty="0" smtClean="0"/>
              <a:t>In the previous example, what condition will the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get()</a:t>
            </a:r>
            <a:r>
              <a:rPr lang="en-GB" dirty="0" smtClean="0"/>
              <a:t> method test?</a:t>
            </a:r>
            <a:br>
              <a:rPr lang="en-GB" dirty="0" smtClean="0"/>
            </a:br>
            <a:r>
              <a:rPr lang="en-GB" i="1" dirty="0" smtClean="0"/>
              <a:t>The opposite of put(), i.e.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</a:p>
          <a:p>
            <a:r>
              <a:rPr lang="en-GB" dirty="0" smtClean="0"/>
              <a:t>What use is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o.notify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GB" dirty="0" smtClean="0">
                <a:cs typeface="Arial" panose="020B0604020202020204" pitchFamily="34" charset="0"/>
              </a:rPr>
              <a:t>when we don’t know which thread wakes up?</a:t>
            </a:r>
            <a:br>
              <a:rPr lang="en-GB" dirty="0" smtClean="0">
                <a:cs typeface="Arial" panose="020B0604020202020204" pitchFamily="34" charset="0"/>
              </a:rPr>
            </a:br>
            <a:r>
              <a:rPr lang="en-GB" i="1" dirty="0" smtClean="0">
                <a:cs typeface="Arial" panose="020B0604020202020204" pitchFamily="34" charset="0"/>
              </a:rPr>
              <a:t>It is useful when using a pool of identical threads </a:t>
            </a:r>
            <a:endParaRPr lang="en-GB" dirty="0" smtClean="0">
              <a:cs typeface="Arial" panose="020B0604020202020204" pitchFamily="34" charset="0"/>
            </a:endParaRPr>
          </a:p>
          <a:p>
            <a:r>
              <a:rPr lang="en-GB" dirty="0" smtClean="0"/>
              <a:t>What are the disadvantages of calling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o.notifyAll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()?</a:t>
            </a:r>
            <a:b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i="1" dirty="0" smtClean="0">
                <a:cs typeface="Arial" panose="020B0604020202020204" pitchFamily="34" charset="0"/>
              </a:rPr>
              <a:t>Time-consuming to wake up all threads if only one can proceed</a:t>
            </a:r>
            <a:endParaRPr lang="en-GB" dirty="0" smtClean="0">
              <a:cs typeface="Arial" panose="020B0604020202020204" pitchFamily="34" charset="0"/>
            </a:endParaRPr>
          </a:p>
          <a:p>
            <a:r>
              <a:rPr lang="en-GB" dirty="0" smtClean="0">
                <a:cs typeface="Arial" panose="020B0604020202020204" pitchFamily="34" charset="0"/>
              </a:rPr>
              <a:t>What </a:t>
            </a:r>
            <a:r>
              <a:rPr lang="en-GB" dirty="0">
                <a:cs typeface="Arial" panose="020B0604020202020204" pitchFamily="34" charset="0"/>
              </a:rPr>
              <a:t>is it called if </a:t>
            </a:r>
            <a:r>
              <a:rPr lang="en-GB" dirty="0" smtClean="0">
                <a:cs typeface="Arial" panose="020B0604020202020204" pitchFamily="34" charset="0"/>
              </a:rPr>
              <a:t>you loop without waiting after </a:t>
            </a:r>
            <a:r>
              <a:rPr lang="en-GB" dirty="0">
                <a:cs typeface="Arial" panose="020B0604020202020204" pitchFamily="34" charset="0"/>
              </a:rPr>
              <a:t>testing a condition</a:t>
            </a:r>
            <a:r>
              <a:rPr lang="en-GB" dirty="0" smtClean="0">
                <a:cs typeface="Arial" panose="020B0604020202020204" pitchFamily="34" charset="0"/>
              </a:rPr>
              <a:t>?</a:t>
            </a:r>
            <a:br>
              <a:rPr lang="en-GB" dirty="0" smtClean="0">
                <a:cs typeface="Arial" panose="020B0604020202020204" pitchFamily="34" charset="0"/>
              </a:rPr>
            </a:br>
            <a:r>
              <a:rPr lang="en-GB" i="1" dirty="0" smtClean="0">
                <a:cs typeface="Arial" panose="020B0604020202020204" pitchFamily="34" charset="0"/>
              </a:rPr>
              <a:t>Busy wait</a:t>
            </a:r>
            <a:endParaRPr lang="en-GB" dirty="0">
              <a:cs typeface="Arial" panose="020B0604020202020204" pitchFamily="34" charset="0"/>
            </a:endParaRPr>
          </a:p>
          <a:p>
            <a:r>
              <a:rPr lang="en-GB" dirty="0" smtClean="0">
                <a:cs typeface="Arial" panose="020B0604020202020204" pitchFamily="34" charset="0"/>
              </a:rPr>
              <a:t>Which famous computer scientists invented the monitor?</a:t>
            </a:r>
            <a:br>
              <a:rPr lang="en-GB" dirty="0" smtClean="0">
                <a:cs typeface="Arial" panose="020B0604020202020204" pitchFamily="34" charset="0"/>
              </a:rPr>
            </a:br>
            <a:r>
              <a:rPr lang="en-GB" i="1" dirty="0" smtClean="0">
                <a:cs typeface="Arial" panose="020B0604020202020204" pitchFamily="34" charset="0"/>
              </a:rPr>
              <a:t>Tony Hoare and Per </a:t>
            </a:r>
            <a:r>
              <a:rPr lang="en-GB" i="1" dirty="0" err="1" smtClean="0">
                <a:cs typeface="Arial" panose="020B0604020202020204" pitchFamily="34" charset="0"/>
              </a:rPr>
              <a:t>Brinch</a:t>
            </a:r>
            <a:r>
              <a:rPr lang="en-GB" i="1" dirty="0" smtClean="0">
                <a:cs typeface="Arial" panose="020B0604020202020204" pitchFamily="34" charset="0"/>
              </a:rPr>
              <a:t> Hansen</a:t>
            </a:r>
            <a:endParaRPr lang="en-GB" dirty="0" smtClean="0">
              <a:cs typeface="Arial" panose="020B0604020202020204" pitchFamily="34" charset="0"/>
            </a:endParaRPr>
          </a:p>
          <a:p>
            <a:r>
              <a:rPr lang="en-GB" dirty="0">
                <a:cs typeface="Arial" panose="020B0604020202020204" pitchFamily="34" charset="0"/>
              </a:rPr>
              <a:t>What is the usual CS word for absence of deadlock, </a:t>
            </a:r>
            <a:r>
              <a:rPr lang="en-GB" dirty="0" err="1">
                <a:cs typeface="Arial" panose="020B0604020202020204" pitchFamily="34" charset="0"/>
              </a:rPr>
              <a:t>livelock</a:t>
            </a:r>
            <a:r>
              <a:rPr lang="en-GB" dirty="0">
                <a:cs typeface="Arial" panose="020B0604020202020204" pitchFamily="34" charset="0"/>
              </a:rPr>
              <a:t> &amp; starvation</a:t>
            </a:r>
            <a:r>
              <a:rPr lang="en-GB" dirty="0" smtClean="0">
                <a:cs typeface="Arial" panose="020B0604020202020204" pitchFamily="34" charset="0"/>
              </a:rPr>
              <a:t>?</a:t>
            </a:r>
            <a:br>
              <a:rPr lang="en-GB" dirty="0" smtClean="0">
                <a:cs typeface="Arial" panose="020B0604020202020204" pitchFamily="34" charset="0"/>
              </a:rPr>
            </a:br>
            <a:r>
              <a:rPr lang="en-GB" i="1" dirty="0" smtClean="0">
                <a:cs typeface="Arial" panose="020B0604020202020204" pitchFamily="34" charset="0"/>
              </a:rPr>
              <a:t>Liveness</a:t>
            </a:r>
            <a:r>
              <a:rPr lang="en-GB" dirty="0" smtClean="0"/>
              <a:t> </a:t>
            </a:r>
            <a:r>
              <a:rPr lang="en-GB" i="1" dirty="0" smtClean="0"/>
              <a:t>(which I have called progress and responsiveness here)</a:t>
            </a:r>
            <a:endParaRPr lang="en-GB" i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59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461" y="897037"/>
            <a:ext cx="9085978" cy="570066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32972" y="81023"/>
            <a:ext cx="9120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err="1" smtClean="0"/>
              <a:t>Therac</a:t>
            </a:r>
            <a:r>
              <a:rPr lang="en-GB" sz="4400" dirty="0" smtClean="0"/>
              <a:t> 25 </a:t>
            </a:r>
            <a:r>
              <a:rPr lang="en-GB" dirty="0" smtClean="0"/>
              <a:t>[from: David </a:t>
            </a:r>
            <a:r>
              <a:rPr lang="en-GB" dirty="0" err="1" smtClean="0"/>
              <a:t>Stotts</a:t>
            </a:r>
            <a:r>
              <a:rPr lang="en-GB" dirty="0" smtClean="0"/>
              <a:t>, UNC, Epic Software Failure on slideplayer.com]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4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could this happen?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623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 tray, like any physical object, takes time to move</a:t>
            </a:r>
          </a:p>
          <a:p>
            <a:pPr lvl="1"/>
            <a:r>
              <a:rPr lang="en-GB" dirty="0" smtClean="0"/>
              <a:t>so it has to be controlled by its own thread</a:t>
            </a:r>
          </a:p>
          <a:p>
            <a:r>
              <a:rPr lang="en-GB" dirty="0" smtClean="0"/>
              <a:t>The user input is processed on a different thread</a:t>
            </a:r>
          </a:p>
          <a:p>
            <a:r>
              <a:rPr lang="en-GB" dirty="0" smtClean="0"/>
              <a:t>Setting the beam mode and moving the tray occur concurrently</a:t>
            </a:r>
          </a:p>
          <a:p>
            <a:r>
              <a:rPr lang="en-GB" dirty="0" smtClean="0"/>
              <a:t>So the design must ensure safe synchronisation</a:t>
            </a:r>
          </a:p>
          <a:p>
            <a:r>
              <a:rPr lang="en-GB" dirty="0" smtClean="0"/>
              <a:t>It is not clear the designers and programmers understood this</a:t>
            </a:r>
          </a:p>
          <a:p>
            <a:r>
              <a:rPr lang="en-GB" dirty="0" smtClean="0"/>
              <a:t>Errors occurred only infrequently, and not during testing</a:t>
            </a:r>
          </a:p>
          <a:p>
            <a:pPr lvl="1"/>
            <a:r>
              <a:rPr lang="en-GB" dirty="0" smtClean="0"/>
              <a:t>perhaps because the live operators could enter data more quickly</a:t>
            </a:r>
          </a:p>
          <a:p>
            <a:r>
              <a:rPr lang="en-GB" dirty="0" smtClean="0"/>
              <a:t>Debugging such problems is not easy</a:t>
            </a:r>
          </a:p>
          <a:p>
            <a:r>
              <a:rPr lang="en-GB" dirty="0" smtClean="0"/>
              <a:t>Multiple incidents occurred before the issue was understood</a:t>
            </a:r>
          </a:p>
        </p:txBody>
      </p:sp>
    </p:spTree>
    <p:extLst>
      <p:ext uri="{BB962C8B-B14F-4D97-AF65-F5344CB8AC3E}">
        <p14:creationId xmlns:p14="http://schemas.microsoft.com/office/powerpoint/2010/main" val="319367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arallel.auckland.ac.nz/ParallelIT/src_images/gui_app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494" y="260032"/>
            <a:ext cx="9018905" cy="547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20494" y="5989319"/>
            <a:ext cx="9018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Parallel and Reconfigurable Computing Lab, The University of Auckland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130236" y="3476847"/>
            <a:ext cx="1148316" cy="41467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97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 to Ponder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18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Which object on this diagram is shared?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How is this object protected from update anomalies?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Which objects on this diagram are thread local?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rule protects these from update anomalies?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How does JavaFX police this rule?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 a GUI system, what triggers thread switching?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 reminder: Blackboard has test questions for all topic 3 material</a:t>
            </a:r>
          </a:p>
          <a:p>
            <a:pPr lvl="1"/>
            <a:r>
              <a:rPr lang="en-GB" dirty="0" smtClean="0"/>
              <a:t>you can attempt these multiple times to prepare for the end of module test</a:t>
            </a:r>
          </a:p>
        </p:txBody>
      </p:sp>
    </p:spTree>
    <p:extLst>
      <p:ext uri="{BB962C8B-B14F-4D97-AF65-F5344CB8AC3E}">
        <p14:creationId xmlns:p14="http://schemas.microsoft.com/office/powerpoint/2010/main" val="215891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17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Some Possible Answers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5343"/>
            <a:ext cx="10515600" cy="556742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Which object on this diagram is shared</a:t>
            </a:r>
            <a:r>
              <a:rPr lang="en-GB" dirty="0" smtClean="0"/>
              <a:t>?</a:t>
            </a:r>
            <a:br>
              <a:rPr lang="en-GB" dirty="0" smtClean="0"/>
            </a:br>
            <a:r>
              <a:rPr lang="en-GB" i="1" dirty="0" smtClean="0"/>
              <a:t>The event queue		</a:t>
            </a:r>
            <a:endParaRPr lang="en-GB" i="1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How is this object protected from update anomalies</a:t>
            </a:r>
            <a:r>
              <a:rPr lang="en-GB" dirty="0" smtClean="0"/>
              <a:t>?</a:t>
            </a:r>
            <a:br>
              <a:rPr lang="en-GB" dirty="0" smtClean="0"/>
            </a:br>
            <a:r>
              <a:rPr lang="en-GB" i="1" dirty="0" smtClean="0"/>
              <a:t>Synchronised put and get methods</a:t>
            </a:r>
            <a:br>
              <a:rPr lang="en-GB" i="1" dirty="0" smtClean="0"/>
            </a:br>
            <a:r>
              <a:rPr lang="en-GB" sz="2200" i="1" dirty="0" smtClean="0"/>
              <a:t>Inter-thread </a:t>
            </a:r>
            <a:r>
              <a:rPr lang="en-GB" sz="2200" i="1" dirty="0"/>
              <a:t>method arguments </a:t>
            </a:r>
            <a:r>
              <a:rPr lang="en-GB" sz="2200" i="1" dirty="0" smtClean="0"/>
              <a:t>are also shared, so these should </a:t>
            </a:r>
            <a:r>
              <a:rPr lang="en-GB" sz="2200" i="1" dirty="0"/>
              <a:t>be </a:t>
            </a:r>
            <a:r>
              <a:rPr lang="en-GB" sz="2200" i="1" dirty="0" smtClean="0"/>
              <a:t>immutable or read-only</a:t>
            </a:r>
            <a:endParaRPr lang="en-GB" sz="2200" i="1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Which objects on this diagram are thread local</a:t>
            </a:r>
            <a:r>
              <a:rPr lang="en-GB" dirty="0" smtClean="0"/>
              <a:t>?</a:t>
            </a:r>
            <a:br>
              <a:rPr lang="en-GB" dirty="0" smtClean="0"/>
            </a:br>
            <a:r>
              <a:rPr lang="en-GB" dirty="0" smtClean="0"/>
              <a:t>The </a:t>
            </a:r>
            <a:r>
              <a:rPr lang="en-GB" i="1" dirty="0" smtClean="0"/>
              <a:t>GUI components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rule protects these from update anomalies</a:t>
            </a:r>
            <a:r>
              <a:rPr lang="en-GB" dirty="0" smtClean="0"/>
              <a:t>?</a:t>
            </a:r>
            <a:br>
              <a:rPr lang="en-GB" dirty="0" smtClean="0"/>
            </a:br>
            <a:r>
              <a:rPr lang="en-GB" i="1" dirty="0" smtClean="0"/>
              <a:t>Thread local means on</a:t>
            </a:r>
            <a:r>
              <a:rPr lang="en-GB" i="1" dirty="0" smtClean="0"/>
              <a:t>ly one thread can set (write) and get (read) </a:t>
            </a:r>
            <a:r>
              <a:rPr lang="en-GB" i="1" dirty="0" smtClean="0"/>
              <a:t>them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How does JavaFX police this rule</a:t>
            </a:r>
            <a:r>
              <a:rPr lang="en-GB" dirty="0" smtClean="0"/>
              <a:t>?</a:t>
            </a:r>
            <a:br>
              <a:rPr lang="en-GB" dirty="0" smtClean="0"/>
            </a:br>
            <a:r>
              <a:rPr lang="en-GB" i="1" dirty="0" smtClean="0"/>
              <a:t>Check the thread ID, raise an exception if violated, see </a:t>
            </a:r>
            <a:r>
              <a:rPr lang="en-GB" i="1" dirty="0" err="1" smtClean="0"/>
              <a:t>eg</a:t>
            </a:r>
            <a:r>
              <a:rPr lang="en-GB" i="1" dirty="0" smtClean="0"/>
              <a:t/>
            </a:r>
            <a:br>
              <a:rPr lang="en-GB" i="1" dirty="0" smtClean="0"/>
            </a:br>
            <a:r>
              <a:rPr lang="en-GB" sz="2200" i="1" dirty="0" smtClean="0">
                <a:hlinkClick r:id="rId2"/>
              </a:rPr>
              <a:t>https</a:t>
            </a:r>
            <a:r>
              <a:rPr lang="en-GB" sz="2200" i="1" dirty="0">
                <a:hlinkClick r:id="rId2"/>
              </a:rPr>
              <a:t>://</a:t>
            </a:r>
            <a:r>
              <a:rPr lang="en-GB" sz="2200" i="1" dirty="0" smtClean="0">
                <a:hlinkClick r:id="rId2"/>
              </a:rPr>
              <a:t>stackoverflow.com/questions/50221187/javafx-call-a-function-in-a-thread</a:t>
            </a:r>
            <a:endParaRPr lang="en-GB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 a GUI system, what triggers thread switching</a:t>
            </a:r>
            <a:r>
              <a:rPr lang="en-GB" dirty="0" smtClean="0"/>
              <a:t>?</a:t>
            </a:r>
            <a:br>
              <a:rPr lang="en-GB" dirty="0" smtClean="0"/>
            </a:br>
            <a:r>
              <a:rPr lang="en-GB" i="1" dirty="0" smtClean="0"/>
              <a:t>User input (keyboard, mouse, …) generates hardware interrupts </a:t>
            </a:r>
            <a:br>
              <a:rPr lang="en-GB" i="1" dirty="0" smtClean="0"/>
            </a:br>
            <a:r>
              <a:rPr lang="en-GB" i="1" dirty="0" smtClean="0"/>
              <a:t>The kernel/OS/JVM then force a thread switch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9600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919"/>
            <a:ext cx="10515600" cy="1415770"/>
          </a:xfrm>
        </p:spPr>
        <p:txBody>
          <a:bodyPr/>
          <a:lstStyle/>
          <a:p>
            <a:r>
              <a:rPr lang="en-GB" dirty="0" smtClean="0"/>
              <a:t>Session 2: Safe Synchronisation</a:t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sz="26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this session supplements </a:t>
            </a:r>
            <a:r>
              <a:rPr lang="en-GB" sz="26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 lecture 2 recording and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0282"/>
            <a:ext cx="10515600" cy="4542117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Our multi-threaded code must be predictable and responsive</a:t>
            </a:r>
          </a:p>
          <a:p>
            <a:r>
              <a:rPr lang="en-GB" dirty="0" smtClean="0"/>
              <a:t>Synchronisation enables us to avoid update anomalies</a:t>
            </a:r>
          </a:p>
          <a:p>
            <a:pPr lvl="1"/>
            <a:r>
              <a:rPr lang="en-GB" dirty="0" smtClean="0"/>
              <a:t>these anomalies are a major cause of non-deterministic behaviour</a:t>
            </a:r>
          </a:p>
          <a:p>
            <a:r>
              <a:rPr lang="en-GB" dirty="0"/>
              <a:t>T</a:t>
            </a:r>
            <a:r>
              <a:rPr lang="en-GB" dirty="0" smtClean="0"/>
              <a:t>o use a synchronised library method, call it in the usual way</a:t>
            </a:r>
          </a:p>
          <a:p>
            <a:r>
              <a:rPr lang="en-GB" dirty="0" smtClean="0"/>
              <a:t>Making your own methods synchronised, just add one keyword</a:t>
            </a:r>
          </a:p>
          <a:p>
            <a:pPr marL="457200" lvl="1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synchronized (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object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 {  code 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}		// a synchronised block</a:t>
            </a:r>
          </a:p>
          <a:p>
            <a:pPr marL="457200" lvl="1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synchronized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MyClass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foo()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code }		// a synchronised method</a:t>
            </a:r>
          </a:p>
          <a:p>
            <a:r>
              <a:rPr lang="en-GB" dirty="0" smtClean="0"/>
              <a:t>We need to understand how this technique works to use it correctly</a:t>
            </a:r>
          </a:p>
          <a:p>
            <a:r>
              <a:rPr lang="en-GB" dirty="0" smtClean="0"/>
              <a:t>Synchronisation locks the object </a:t>
            </a:r>
          </a:p>
          <a:p>
            <a:pPr lvl="1"/>
            <a:r>
              <a:rPr lang="en-GB" dirty="0" smtClean="0"/>
              <a:t>two threads cannot both execute the code / method body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40612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65420" cy="4351338"/>
          </a:xfrm>
        </p:spPr>
        <p:txBody>
          <a:bodyPr/>
          <a:lstStyle/>
          <a:p>
            <a:r>
              <a:rPr lang="en-GB" dirty="0" smtClean="0"/>
              <a:t>What object does a synchronised instance method lock?</a:t>
            </a:r>
          </a:p>
          <a:p>
            <a:r>
              <a:rPr lang="en-GB" dirty="0" smtClean="0"/>
              <a:t>What object does </a:t>
            </a:r>
            <a:r>
              <a:rPr lang="en-GB" dirty="0"/>
              <a:t>a synchronised </a:t>
            </a:r>
            <a:r>
              <a:rPr lang="en-GB" dirty="0" smtClean="0"/>
              <a:t>class </a:t>
            </a:r>
            <a:r>
              <a:rPr lang="en-GB" dirty="0"/>
              <a:t>method </a:t>
            </a:r>
            <a:r>
              <a:rPr lang="en-GB" dirty="0" smtClean="0"/>
              <a:t>lock?</a:t>
            </a:r>
          </a:p>
          <a:p>
            <a:r>
              <a:rPr lang="en-GB" dirty="0" smtClean="0"/>
              <a:t>What occurs if there is another call to the same synchronised method?</a:t>
            </a:r>
          </a:p>
          <a:p>
            <a:r>
              <a:rPr lang="en-GB" dirty="0" smtClean="0"/>
              <a:t>Which objects synchronise here, i.e. these objects agree the time?</a:t>
            </a:r>
          </a:p>
          <a:p>
            <a:r>
              <a:rPr lang="en-GB" dirty="0" smtClean="0"/>
              <a:t>How can you tell if a library method is synchronised?</a:t>
            </a:r>
          </a:p>
          <a:p>
            <a:r>
              <a:rPr lang="en-GB" dirty="0" smtClean="0"/>
              <a:t>Why is the Java keyword spelled that way?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372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1313</Words>
  <Application>Microsoft Office PowerPoint</Application>
  <PresentationFormat>Widescreen</PresentationFormat>
  <Paragraphs>191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Supplementary Slides on Multi-Threading for our Blackboard Collaborate sessions</vt:lpstr>
      <vt:lpstr>Multi-Threading Session 1</vt:lpstr>
      <vt:lpstr>PowerPoint Presentation</vt:lpstr>
      <vt:lpstr>How could this happen?</vt:lpstr>
      <vt:lpstr>PowerPoint Presentation</vt:lpstr>
      <vt:lpstr>Questions to Ponder</vt:lpstr>
      <vt:lpstr>Some Possible Answers</vt:lpstr>
      <vt:lpstr>Session 2: Safe Synchronisation  this session supplements the lecture 2 recording and slides</vt:lpstr>
      <vt:lpstr>Some Questions</vt:lpstr>
      <vt:lpstr>Avoiding Update Anomalies / Data Corruption</vt:lpstr>
      <vt:lpstr>Ensuring Progress / Responsiveness</vt:lpstr>
      <vt:lpstr>Ensuring Progress / Responsiveness</vt:lpstr>
      <vt:lpstr>Ensuring Progress / Responsiveness</vt:lpstr>
      <vt:lpstr>Some Questions</vt:lpstr>
      <vt:lpstr>Some Possible Answers</vt:lpstr>
      <vt:lpstr>Some Possible Answers</vt:lpstr>
      <vt:lpstr>Session 3: Thread Progress &amp; Responsiveness  this session supplements the lecture 3 recording and slides</vt:lpstr>
      <vt:lpstr>Java Monitors (source: Wikipedia)</vt:lpstr>
      <vt:lpstr>Some Questions</vt:lpstr>
      <vt:lpstr>Monitors as Building Blocks</vt:lpstr>
      <vt:lpstr>Some Questions</vt:lpstr>
      <vt:lpstr>Some Possible Answers</vt:lpstr>
      <vt:lpstr>Some Possible Answers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Gravell</dc:creator>
  <cp:lastModifiedBy>Andy Gravell</cp:lastModifiedBy>
  <cp:revision>32</cp:revision>
  <dcterms:created xsi:type="dcterms:W3CDTF">2020-04-28T12:10:19Z</dcterms:created>
  <dcterms:modified xsi:type="dcterms:W3CDTF">2020-05-01T13:10:47Z</dcterms:modified>
</cp:coreProperties>
</file>