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3"/>
  </p:notesMasterIdLst>
  <p:handoutMasterIdLst>
    <p:handoutMasterId r:id="rId94"/>
  </p:handoutMasterIdLst>
  <p:sldIdLst>
    <p:sldId id="256" r:id="rId2"/>
    <p:sldId id="258" r:id="rId3"/>
    <p:sldId id="277" r:id="rId4"/>
    <p:sldId id="401" r:id="rId5"/>
    <p:sldId id="260" r:id="rId6"/>
    <p:sldId id="402" r:id="rId7"/>
    <p:sldId id="270" r:id="rId8"/>
    <p:sldId id="403" r:id="rId9"/>
    <p:sldId id="296" r:id="rId10"/>
    <p:sldId id="404" r:id="rId11"/>
    <p:sldId id="320" r:id="rId12"/>
    <p:sldId id="321" r:id="rId13"/>
    <p:sldId id="322" r:id="rId14"/>
    <p:sldId id="324" r:id="rId15"/>
    <p:sldId id="325" r:id="rId16"/>
    <p:sldId id="326" r:id="rId17"/>
    <p:sldId id="327" r:id="rId18"/>
    <p:sldId id="348" r:id="rId19"/>
    <p:sldId id="349" r:id="rId20"/>
    <p:sldId id="350" r:id="rId21"/>
    <p:sldId id="329" r:id="rId22"/>
    <p:sldId id="330" r:id="rId23"/>
    <p:sldId id="345" r:id="rId24"/>
    <p:sldId id="346" r:id="rId25"/>
    <p:sldId id="331" r:id="rId26"/>
    <p:sldId id="332" r:id="rId27"/>
    <p:sldId id="351" r:id="rId28"/>
    <p:sldId id="352" r:id="rId29"/>
    <p:sldId id="353" r:id="rId30"/>
    <p:sldId id="407" r:id="rId31"/>
    <p:sldId id="408" r:id="rId32"/>
    <p:sldId id="410" r:id="rId33"/>
    <p:sldId id="333" r:id="rId34"/>
    <p:sldId id="409" r:id="rId35"/>
    <p:sldId id="364" r:id="rId36"/>
    <p:sldId id="365" r:id="rId37"/>
    <p:sldId id="354" r:id="rId38"/>
    <p:sldId id="334" r:id="rId39"/>
    <p:sldId id="355" r:id="rId40"/>
    <p:sldId id="356" r:id="rId41"/>
    <p:sldId id="357" r:id="rId42"/>
    <p:sldId id="358" r:id="rId43"/>
    <p:sldId id="359" r:id="rId44"/>
    <p:sldId id="361" r:id="rId45"/>
    <p:sldId id="363" r:id="rId46"/>
    <p:sldId id="385" r:id="rId47"/>
    <p:sldId id="386" r:id="rId48"/>
    <p:sldId id="335" r:id="rId49"/>
    <p:sldId id="336" r:id="rId50"/>
    <p:sldId id="374" r:id="rId51"/>
    <p:sldId id="371" r:id="rId52"/>
    <p:sldId id="373" r:id="rId53"/>
    <p:sldId id="375" r:id="rId54"/>
    <p:sldId id="370" r:id="rId55"/>
    <p:sldId id="338" r:id="rId56"/>
    <p:sldId id="376" r:id="rId57"/>
    <p:sldId id="423" r:id="rId58"/>
    <p:sldId id="378" r:id="rId59"/>
    <p:sldId id="379" r:id="rId60"/>
    <p:sldId id="381" r:id="rId61"/>
    <p:sldId id="383" r:id="rId62"/>
    <p:sldId id="380" r:id="rId63"/>
    <p:sldId id="384" r:id="rId64"/>
    <p:sldId id="411" r:id="rId65"/>
    <p:sldId id="339" r:id="rId66"/>
    <p:sldId id="340" r:id="rId67"/>
    <p:sldId id="341" r:id="rId68"/>
    <p:sldId id="342" r:id="rId69"/>
    <p:sldId id="343" r:id="rId70"/>
    <p:sldId id="387" r:id="rId71"/>
    <p:sldId id="297" r:id="rId72"/>
    <p:sldId id="388" r:id="rId73"/>
    <p:sldId id="391" r:id="rId74"/>
    <p:sldId id="392" r:id="rId75"/>
    <p:sldId id="393" r:id="rId76"/>
    <p:sldId id="390" r:id="rId77"/>
    <p:sldId id="397" r:id="rId78"/>
    <p:sldId id="394" r:id="rId79"/>
    <p:sldId id="395" r:id="rId80"/>
    <p:sldId id="396" r:id="rId81"/>
    <p:sldId id="399" r:id="rId82"/>
    <p:sldId id="400" r:id="rId83"/>
    <p:sldId id="412" r:id="rId84"/>
    <p:sldId id="413" r:id="rId85"/>
    <p:sldId id="414" r:id="rId86"/>
    <p:sldId id="415" r:id="rId87"/>
    <p:sldId id="416" r:id="rId88"/>
    <p:sldId id="417" r:id="rId89"/>
    <p:sldId id="418" r:id="rId90"/>
    <p:sldId id="419" r:id="rId91"/>
    <p:sldId id="421" r:id="rId92"/>
  </p:sldIdLst>
  <p:sldSz cx="9144000" cy="6858000" type="screen4x3"/>
  <p:notesSz cx="6858000" cy="9144000"/>
  <p:defaultTextStyle>
    <a:defPPr>
      <a:defRPr lang="en-US"/>
    </a:defPPr>
    <a:lvl1pPr marL="0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6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0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3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6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20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72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6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9"/>
    <p:restoredTop sz="91595"/>
  </p:normalViewPr>
  <p:slideViewPr>
    <p:cSldViewPr snapToGrid="0" snapToObjects="1">
      <p:cViewPr varScale="1">
        <p:scale>
          <a:sx n="129" d="100"/>
          <a:sy n="129" d="100"/>
        </p:scale>
        <p:origin x="157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A2D37-3EC1-B847-AD14-5D17B847DDFD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597BF-3194-B743-85B7-CBD3A4A80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908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D2362-F9AE-AC4D-A826-C97BB47CB73D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76767-E4BC-DB40-93DE-A2CF89A1E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678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6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60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3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6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0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72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6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76767-E4BC-DB40-93DE-A2CF89A1EC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46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76767-E4BC-DB40-93DE-A2CF89A1EC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56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76767-E4BC-DB40-93DE-A2CF89A1ECF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02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8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2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3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COMP1204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8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8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6" indent="0">
              <a:buNone/>
              <a:defRPr sz="1600" b="1"/>
            </a:lvl6pPr>
            <a:lvl7pPr marL="2742920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6" indent="0">
              <a:buNone/>
              <a:defRPr sz="1600" b="1"/>
            </a:lvl6pPr>
            <a:lvl7pPr marL="2742920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6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2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8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3" indent="0">
              <a:buNone/>
              <a:defRPr sz="900"/>
            </a:lvl5pPr>
            <a:lvl6pPr marL="2285766" indent="0">
              <a:buNone/>
              <a:defRPr sz="900"/>
            </a:lvl6pPr>
            <a:lvl7pPr marL="2742920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1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3" indent="0">
              <a:buNone/>
              <a:defRPr sz="2000"/>
            </a:lvl5pPr>
            <a:lvl6pPr marL="2285766" indent="0">
              <a:buNone/>
              <a:defRPr sz="2000"/>
            </a:lvl6pPr>
            <a:lvl7pPr marL="2742920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3" indent="0">
              <a:buNone/>
              <a:defRPr sz="900"/>
            </a:lvl5pPr>
            <a:lvl6pPr marL="2285766" indent="0">
              <a:buNone/>
              <a:defRPr sz="900"/>
            </a:lvl6pPr>
            <a:lvl7pPr marL="2742920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9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0" tIns="45716" rIns="91430" bIns="4571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30" tIns="45716" rIns="91430" bIns="4571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30" tIns="45716" rIns="91430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30" tIns="45716" rIns="91430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COMP1204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30" tIns="45716" rIns="91430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348E1-B5BE-404F-96F5-9D8523EA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7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1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5" indent="-342865" algn="l" defTabSz="45715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74" indent="-285722" algn="l" defTabSz="457154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3" indent="-228576" algn="l" defTabSz="45715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36" indent="-228576" algn="l" defTabSz="457154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0" indent="-228576" algn="l" defTabSz="457154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3" indent="-228576" algn="l" defTabSz="4571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6" indent="-228576" algn="l" defTabSz="4571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0" indent="-228576" algn="l" defTabSz="4571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02" indent="-228576" algn="l" defTabSz="4571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Relational Algebra</a:t>
            </a:r>
            <a:br>
              <a:rPr lang="en-US" dirty="0"/>
            </a:br>
            <a:r>
              <a:rPr lang="en-US" dirty="0"/>
              <a:t>Vs</a:t>
            </a:r>
            <a:br>
              <a:rPr lang="en-US" dirty="0"/>
            </a:br>
            <a:r>
              <a:rPr lang="en-US" dirty="0"/>
              <a:t>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pc="-25" dirty="0"/>
              <a:t>COMP1204: </a:t>
            </a:r>
            <a:r>
              <a:rPr lang="en-US" spc="-5" dirty="0"/>
              <a:t>Data</a:t>
            </a:r>
            <a:r>
              <a:rPr lang="en-US" spc="20" dirty="0"/>
              <a:t> </a:t>
            </a:r>
            <a:r>
              <a:rPr lang="en-US" spc="15" dirty="0"/>
              <a:t>Management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</p:spPr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1" y="6356352"/>
            <a:ext cx="2895600" cy="365125"/>
          </a:xfrm>
        </p:spPr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22A348E1-B5BE-404F-96F5-9D8523EA71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06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Projection Operation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/>
          </p:nvPr>
        </p:nvGraphicFramePr>
        <p:xfrm>
          <a:off x="1566734" y="3440209"/>
          <a:ext cx="2580680" cy="2362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541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89946" y="2799713"/>
            <a:ext cx="534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R</a:t>
            </a:r>
            <a:endParaRPr lang="en-US" sz="2800" dirty="0"/>
          </a:p>
        </p:txBody>
      </p:sp>
      <p:graphicFrame>
        <p:nvGraphicFramePr>
          <p:cNvPr id="9" name="object 8"/>
          <p:cNvGraphicFramePr>
            <a:graphicFrameLocks noGrp="1"/>
          </p:cNvGraphicFramePr>
          <p:nvPr>
            <p:extLst/>
          </p:nvPr>
        </p:nvGraphicFramePr>
        <p:xfrm>
          <a:off x="5886855" y="3440208"/>
          <a:ext cx="1935510" cy="1687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541"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886855" y="2799713"/>
            <a:ext cx="2076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π</a:t>
            </a:r>
            <a:r>
              <a:rPr lang="en-US" sz="2800" baseline="-25000" dirty="0"/>
              <a:t>C,B,D</a:t>
            </a:r>
            <a:r>
              <a:rPr lang="en-US" sz="2800" dirty="0"/>
              <a:t>(R)</a:t>
            </a:r>
          </a:p>
        </p:txBody>
      </p:sp>
      <p:sp>
        <p:nvSpPr>
          <p:cNvPr id="7" name="Rectangle 6"/>
          <p:cNvSpPr/>
          <p:nvPr/>
        </p:nvSpPr>
        <p:spPr>
          <a:xfrm>
            <a:off x="979714" y="1292250"/>
            <a:ext cx="75546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Projection Operation</a:t>
            </a:r>
          </a:p>
          <a:p>
            <a:pPr marL="742904" lvl="1" indent="-285750">
              <a:buFont typeface="Arial" charset="0"/>
              <a:buChar char="•"/>
            </a:pPr>
            <a:r>
              <a:rPr lang="en-US" b="1" dirty="0"/>
              <a:t>Input: </a:t>
            </a:r>
            <a:r>
              <a:rPr lang="en-US" dirty="0">
                <a:solidFill>
                  <a:prstClr val="black"/>
                </a:solidFill>
              </a:rPr>
              <a:t>An n-</a:t>
            </a:r>
            <a:r>
              <a:rPr lang="en-US" dirty="0" err="1">
                <a:solidFill>
                  <a:prstClr val="black"/>
                </a:solidFill>
              </a:rPr>
              <a:t>ary</a:t>
            </a:r>
            <a:r>
              <a:rPr lang="en-US" dirty="0">
                <a:solidFill>
                  <a:prstClr val="black"/>
                </a:solidFill>
              </a:rPr>
              <a:t> relation R and </a:t>
            </a:r>
            <a:endParaRPr lang="en-US" b="1" dirty="0"/>
          </a:p>
          <a:p>
            <a:pPr marL="742904" lvl="1" indent="-285750">
              <a:buFont typeface="Arial" charset="0"/>
              <a:buChar char="•"/>
            </a:pPr>
            <a:r>
              <a:rPr lang="en-US" b="1" dirty="0"/>
              <a:t>Output: </a:t>
            </a:r>
            <a:r>
              <a:rPr lang="en-US" dirty="0"/>
              <a:t>An m-</a:t>
            </a:r>
            <a:r>
              <a:rPr lang="en-US" dirty="0" err="1"/>
              <a:t>ary</a:t>
            </a:r>
            <a:r>
              <a:rPr lang="en-US" dirty="0"/>
              <a:t> relation </a:t>
            </a:r>
            <a:r>
              <a:rPr lang="en-US" b="1" dirty="0"/>
              <a:t> </a:t>
            </a:r>
            <a:r>
              <a:rPr lang="en-US" dirty="0"/>
              <a:t>(using positions)</a:t>
            </a:r>
            <a:r>
              <a:rPr lang="en-US" b="1" dirty="0"/>
              <a:t> </a:t>
            </a:r>
            <a:r>
              <a:rPr lang="en-US" dirty="0"/>
              <a:t>π</a:t>
            </a:r>
            <a:r>
              <a:rPr lang="en-US" baseline="-25000" dirty="0"/>
              <a:t>i1</a:t>
            </a:r>
            <a:r>
              <a:rPr lang="en-US" dirty="0"/>
              <a:t>,…,</a:t>
            </a:r>
            <a:r>
              <a:rPr lang="en-US" baseline="-25000" dirty="0" err="1"/>
              <a:t>im</a:t>
            </a:r>
            <a:r>
              <a:rPr lang="en-US" baseline="-25000" dirty="0"/>
              <a:t> </a:t>
            </a:r>
            <a:r>
              <a:rPr lang="en-US" dirty="0"/>
              <a:t>(R)  where </a:t>
            </a:r>
          </a:p>
          <a:p>
            <a:pPr lvl="1"/>
            <a:r>
              <a:rPr lang="en-US" dirty="0"/>
              <a:t>π</a:t>
            </a:r>
            <a:r>
              <a:rPr lang="en-US" baseline="-25000" dirty="0"/>
              <a:t>i1</a:t>
            </a:r>
            <a:r>
              <a:rPr lang="en-US" dirty="0"/>
              <a:t>,…,</a:t>
            </a:r>
            <a:r>
              <a:rPr lang="en-US" baseline="-25000" dirty="0" err="1"/>
              <a:t>im</a:t>
            </a:r>
            <a:r>
              <a:rPr lang="en-US" baseline="-25000" dirty="0"/>
              <a:t> </a:t>
            </a:r>
            <a:r>
              <a:rPr lang="en-US" dirty="0"/>
              <a:t>(R)= {(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,…,a</a:t>
            </a:r>
            <a:r>
              <a:rPr lang="en-US" baseline="-25000" dirty="0">
                <a:solidFill>
                  <a:srgbClr val="FF0000"/>
                </a:solidFill>
              </a:rPr>
              <a:t>m</a:t>
            </a:r>
            <a:r>
              <a:rPr lang="en-US" dirty="0"/>
              <a:t>): there is a tuple (</a:t>
            </a:r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en-US" baseline="-25000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rgbClr val="0070C0"/>
                </a:solidFill>
              </a:rPr>
              <a:t>,…,</a:t>
            </a:r>
            <a:r>
              <a:rPr lang="en-US" dirty="0" err="1">
                <a:solidFill>
                  <a:srgbClr val="0070C0"/>
                </a:solidFill>
              </a:rPr>
              <a:t>b</a:t>
            </a:r>
            <a:r>
              <a:rPr lang="en-US" baseline="-25000" dirty="0" err="1">
                <a:solidFill>
                  <a:srgbClr val="0070C0"/>
                </a:solidFill>
              </a:rPr>
              <a:t>k</a:t>
            </a:r>
            <a:r>
              <a:rPr lang="en-US" dirty="0"/>
              <a:t>) in </a:t>
            </a:r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/>
              <a:t> such that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/>
              <a:t> = </a:t>
            </a:r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en-US" baseline="-25000" dirty="0">
                <a:solidFill>
                  <a:srgbClr val="0070C0"/>
                </a:solidFill>
              </a:rPr>
              <a:t>i1</a:t>
            </a:r>
            <a:r>
              <a:rPr lang="de-DE" dirty="0"/>
              <a:t>, …, </a:t>
            </a:r>
            <a:r>
              <a:rPr lang="de-DE" dirty="0">
                <a:solidFill>
                  <a:srgbClr val="FF0000"/>
                </a:solidFill>
              </a:rPr>
              <a:t>a</a:t>
            </a:r>
            <a:r>
              <a:rPr lang="de-DE" baseline="-25000" dirty="0">
                <a:solidFill>
                  <a:srgbClr val="FF0000"/>
                </a:solidFill>
              </a:rPr>
              <a:t>m</a:t>
            </a:r>
            <a:r>
              <a:rPr lang="de-DE" dirty="0"/>
              <a:t> = </a:t>
            </a:r>
            <a:r>
              <a:rPr lang="de-DE" dirty="0">
                <a:solidFill>
                  <a:srgbClr val="0070C0"/>
                </a:solidFill>
              </a:rPr>
              <a:t>b</a:t>
            </a:r>
            <a:r>
              <a:rPr lang="de-DE" baseline="-25000" dirty="0">
                <a:solidFill>
                  <a:srgbClr val="0070C0"/>
                </a:solidFill>
              </a:rPr>
              <a:t>im</a:t>
            </a:r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6059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Projection Operation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/>
          </p:nvPr>
        </p:nvGraphicFramePr>
        <p:xfrm>
          <a:off x="1566734" y="3440209"/>
          <a:ext cx="2580680" cy="2362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541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89946" y="2799713"/>
            <a:ext cx="534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R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979714" y="1292250"/>
            <a:ext cx="75546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Projection Operation</a:t>
            </a:r>
          </a:p>
          <a:p>
            <a:pPr marL="742904" lvl="1" indent="-285750">
              <a:buFont typeface="Arial" charset="0"/>
              <a:buChar char="•"/>
            </a:pPr>
            <a:r>
              <a:rPr lang="en-US" b="1" dirty="0"/>
              <a:t>Input: </a:t>
            </a:r>
            <a:r>
              <a:rPr lang="en-US" dirty="0">
                <a:solidFill>
                  <a:prstClr val="black"/>
                </a:solidFill>
              </a:rPr>
              <a:t>An n-</a:t>
            </a:r>
            <a:r>
              <a:rPr lang="en-US" dirty="0" err="1">
                <a:solidFill>
                  <a:prstClr val="black"/>
                </a:solidFill>
              </a:rPr>
              <a:t>ary</a:t>
            </a:r>
            <a:r>
              <a:rPr lang="en-US" dirty="0">
                <a:solidFill>
                  <a:prstClr val="black"/>
                </a:solidFill>
              </a:rPr>
              <a:t> relation R and </a:t>
            </a:r>
            <a:endParaRPr lang="en-US" b="1" dirty="0"/>
          </a:p>
          <a:p>
            <a:pPr marL="742904" lvl="1" indent="-285750">
              <a:buFont typeface="Arial" charset="0"/>
              <a:buChar char="•"/>
            </a:pPr>
            <a:r>
              <a:rPr lang="en-US" b="1" dirty="0"/>
              <a:t>Output: </a:t>
            </a:r>
            <a:r>
              <a:rPr lang="en-US" dirty="0"/>
              <a:t>An m-</a:t>
            </a:r>
            <a:r>
              <a:rPr lang="en-US" dirty="0" err="1"/>
              <a:t>ary</a:t>
            </a:r>
            <a:r>
              <a:rPr lang="en-US" dirty="0"/>
              <a:t> relation </a:t>
            </a:r>
            <a:r>
              <a:rPr lang="en-US" b="1" dirty="0"/>
              <a:t> </a:t>
            </a:r>
            <a:r>
              <a:rPr lang="en-US" dirty="0"/>
              <a:t>(using positions)</a:t>
            </a:r>
            <a:r>
              <a:rPr lang="en-US" b="1" dirty="0"/>
              <a:t> </a:t>
            </a:r>
            <a:r>
              <a:rPr lang="en-US" dirty="0"/>
              <a:t>π</a:t>
            </a:r>
            <a:r>
              <a:rPr lang="en-US" baseline="-25000" dirty="0"/>
              <a:t>i1</a:t>
            </a:r>
            <a:r>
              <a:rPr lang="en-US" dirty="0"/>
              <a:t>,…,</a:t>
            </a:r>
            <a:r>
              <a:rPr lang="en-US" baseline="-25000" dirty="0" err="1"/>
              <a:t>im</a:t>
            </a:r>
            <a:r>
              <a:rPr lang="en-US" baseline="-25000" dirty="0"/>
              <a:t> </a:t>
            </a:r>
            <a:r>
              <a:rPr lang="en-US" dirty="0"/>
              <a:t>(R)  where </a:t>
            </a:r>
          </a:p>
          <a:p>
            <a:pPr lvl="1"/>
            <a:r>
              <a:rPr lang="en-US" dirty="0"/>
              <a:t>π</a:t>
            </a:r>
            <a:r>
              <a:rPr lang="en-US" baseline="-25000" dirty="0"/>
              <a:t>i1</a:t>
            </a:r>
            <a:r>
              <a:rPr lang="en-US" dirty="0"/>
              <a:t>,…,</a:t>
            </a:r>
            <a:r>
              <a:rPr lang="en-US" baseline="-25000" dirty="0" err="1"/>
              <a:t>im</a:t>
            </a:r>
            <a:r>
              <a:rPr lang="en-US" baseline="-25000" dirty="0"/>
              <a:t> </a:t>
            </a:r>
            <a:r>
              <a:rPr lang="en-US" dirty="0"/>
              <a:t>(R)= {(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,…,a</a:t>
            </a:r>
            <a:r>
              <a:rPr lang="en-US" baseline="-25000" dirty="0">
                <a:solidFill>
                  <a:srgbClr val="FF0000"/>
                </a:solidFill>
              </a:rPr>
              <a:t>m</a:t>
            </a:r>
            <a:r>
              <a:rPr lang="en-US" dirty="0"/>
              <a:t>): there is a tuple (</a:t>
            </a:r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en-US" baseline="-25000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rgbClr val="0070C0"/>
                </a:solidFill>
              </a:rPr>
              <a:t>,…,</a:t>
            </a:r>
            <a:r>
              <a:rPr lang="en-US" dirty="0" err="1">
                <a:solidFill>
                  <a:srgbClr val="0070C0"/>
                </a:solidFill>
              </a:rPr>
              <a:t>b</a:t>
            </a:r>
            <a:r>
              <a:rPr lang="en-US" baseline="-25000" dirty="0" err="1">
                <a:solidFill>
                  <a:srgbClr val="0070C0"/>
                </a:solidFill>
              </a:rPr>
              <a:t>k</a:t>
            </a:r>
            <a:r>
              <a:rPr lang="en-US" dirty="0"/>
              <a:t>) in </a:t>
            </a:r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/>
              <a:t> such that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/>
              <a:t> = </a:t>
            </a:r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en-US" baseline="-25000" dirty="0">
                <a:solidFill>
                  <a:srgbClr val="0070C0"/>
                </a:solidFill>
              </a:rPr>
              <a:t>i1</a:t>
            </a:r>
            <a:r>
              <a:rPr lang="de-DE" dirty="0"/>
              <a:t>, …, </a:t>
            </a:r>
            <a:r>
              <a:rPr lang="de-DE" dirty="0">
                <a:solidFill>
                  <a:srgbClr val="FF0000"/>
                </a:solidFill>
              </a:rPr>
              <a:t>a</a:t>
            </a:r>
            <a:r>
              <a:rPr lang="de-DE" baseline="-25000" dirty="0">
                <a:solidFill>
                  <a:srgbClr val="FF0000"/>
                </a:solidFill>
              </a:rPr>
              <a:t>m</a:t>
            </a:r>
            <a:r>
              <a:rPr lang="de-DE" dirty="0"/>
              <a:t> = </a:t>
            </a:r>
            <a:r>
              <a:rPr lang="de-DE" dirty="0">
                <a:solidFill>
                  <a:srgbClr val="0070C0"/>
                </a:solidFill>
              </a:rPr>
              <a:t>b</a:t>
            </a:r>
            <a:r>
              <a:rPr lang="de-DE" baseline="-25000" dirty="0">
                <a:solidFill>
                  <a:srgbClr val="0070C0"/>
                </a:solidFill>
              </a:rPr>
              <a:t>im</a:t>
            </a:r>
            <a:r>
              <a:rPr lang="de-DE" dirty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01364" y="2799713"/>
            <a:ext cx="128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π</a:t>
            </a:r>
            <a:r>
              <a:rPr lang="en-US" sz="2800" baseline="-25000" dirty="0">
                <a:solidFill>
                  <a:srgbClr val="FF0000"/>
                </a:solidFill>
              </a:rPr>
              <a:t>3,2,4</a:t>
            </a:r>
            <a:r>
              <a:rPr lang="en-US" sz="2800" dirty="0"/>
              <a:t>(R)</a:t>
            </a:r>
          </a:p>
        </p:txBody>
      </p:sp>
      <p:graphicFrame>
        <p:nvGraphicFramePr>
          <p:cNvPr id="12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242072"/>
              </p:ext>
            </p:extLst>
          </p:nvPr>
        </p:nvGraphicFramePr>
        <p:xfrm>
          <a:off x="5901364" y="3440208"/>
          <a:ext cx="1935510" cy="1687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541"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680815" y="5338585"/>
            <a:ext cx="431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</a:t>
            </a:r>
            <a:r>
              <a:rPr lang="en-US" dirty="0">
                <a:solidFill>
                  <a:srgbClr val="0070C0"/>
                </a:solidFill>
              </a:rPr>
              <a:t>attribute names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positions</a:t>
            </a:r>
          </a:p>
        </p:txBody>
      </p:sp>
    </p:spTree>
    <p:extLst>
      <p:ext uri="{BB962C8B-B14F-4D97-AF65-F5344CB8AC3E}">
        <p14:creationId xmlns:p14="http://schemas.microsoft.com/office/powerpoint/2010/main" val="578772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Projection Operation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/>
          </p:nvPr>
        </p:nvGraphicFramePr>
        <p:xfrm>
          <a:off x="1566734" y="3440209"/>
          <a:ext cx="2580680" cy="2362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541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89946" y="2799713"/>
            <a:ext cx="534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R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979714" y="1292250"/>
            <a:ext cx="75546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Projection Operation</a:t>
            </a:r>
          </a:p>
          <a:p>
            <a:pPr marL="742904" lvl="1" indent="-285750">
              <a:buFont typeface="Arial" charset="0"/>
              <a:buChar char="•"/>
            </a:pPr>
            <a:r>
              <a:rPr lang="en-US" b="1" dirty="0"/>
              <a:t>Input: </a:t>
            </a:r>
            <a:r>
              <a:rPr lang="en-US" dirty="0">
                <a:solidFill>
                  <a:prstClr val="black"/>
                </a:solidFill>
              </a:rPr>
              <a:t>An n-</a:t>
            </a:r>
            <a:r>
              <a:rPr lang="en-US" dirty="0" err="1">
                <a:solidFill>
                  <a:prstClr val="black"/>
                </a:solidFill>
              </a:rPr>
              <a:t>ary</a:t>
            </a:r>
            <a:r>
              <a:rPr lang="en-US" dirty="0">
                <a:solidFill>
                  <a:prstClr val="black"/>
                </a:solidFill>
              </a:rPr>
              <a:t> relation R and </a:t>
            </a:r>
            <a:endParaRPr lang="en-US" b="1" dirty="0"/>
          </a:p>
          <a:p>
            <a:pPr marL="742904" lvl="1" indent="-285750">
              <a:buFont typeface="Arial" charset="0"/>
              <a:buChar char="•"/>
            </a:pPr>
            <a:r>
              <a:rPr lang="en-US" b="1" dirty="0"/>
              <a:t>Output: </a:t>
            </a:r>
            <a:r>
              <a:rPr lang="en-US" dirty="0"/>
              <a:t>An m-</a:t>
            </a:r>
            <a:r>
              <a:rPr lang="en-US" dirty="0" err="1"/>
              <a:t>ary</a:t>
            </a:r>
            <a:r>
              <a:rPr lang="en-US" dirty="0"/>
              <a:t> relation </a:t>
            </a:r>
            <a:r>
              <a:rPr lang="en-US" b="1" dirty="0"/>
              <a:t> </a:t>
            </a:r>
            <a:r>
              <a:rPr lang="en-US" dirty="0"/>
              <a:t>(using positions)</a:t>
            </a:r>
            <a:r>
              <a:rPr lang="en-US" b="1" dirty="0"/>
              <a:t> </a:t>
            </a:r>
            <a:r>
              <a:rPr lang="en-US" dirty="0"/>
              <a:t>π</a:t>
            </a:r>
            <a:r>
              <a:rPr lang="en-US" baseline="-25000" dirty="0"/>
              <a:t>i1</a:t>
            </a:r>
            <a:r>
              <a:rPr lang="en-US" dirty="0"/>
              <a:t>,…,</a:t>
            </a:r>
            <a:r>
              <a:rPr lang="en-US" baseline="-25000" dirty="0" err="1"/>
              <a:t>im</a:t>
            </a:r>
            <a:r>
              <a:rPr lang="en-US" baseline="-25000" dirty="0"/>
              <a:t> </a:t>
            </a:r>
            <a:r>
              <a:rPr lang="en-US" dirty="0"/>
              <a:t>(R)  where </a:t>
            </a:r>
          </a:p>
          <a:p>
            <a:pPr lvl="1"/>
            <a:r>
              <a:rPr lang="en-US" dirty="0"/>
              <a:t>π</a:t>
            </a:r>
            <a:r>
              <a:rPr lang="en-US" baseline="-25000" dirty="0"/>
              <a:t>i1</a:t>
            </a:r>
            <a:r>
              <a:rPr lang="en-US" dirty="0"/>
              <a:t>,…,</a:t>
            </a:r>
            <a:r>
              <a:rPr lang="en-US" baseline="-25000" dirty="0" err="1"/>
              <a:t>im</a:t>
            </a:r>
            <a:r>
              <a:rPr lang="en-US" baseline="-25000" dirty="0"/>
              <a:t> </a:t>
            </a:r>
            <a:r>
              <a:rPr lang="en-US" dirty="0"/>
              <a:t>(R)= {(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,…,a</a:t>
            </a:r>
            <a:r>
              <a:rPr lang="en-US" baseline="-25000" dirty="0">
                <a:solidFill>
                  <a:srgbClr val="FF0000"/>
                </a:solidFill>
              </a:rPr>
              <a:t>m</a:t>
            </a:r>
            <a:r>
              <a:rPr lang="en-US" dirty="0"/>
              <a:t>): there is a tuple (</a:t>
            </a:r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en-US" baseline="-25000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rgbClr val="0070C0"/>
                </a:solidFill>
              </a:rPr>
              <a:t>,…,</a:t>
            </a:r>
            <a:r>
              <a:rPr lang="en-US" dirty="0" err="1">
                <a:solidFill>
                  <a:srgbClr val="0070C0"/>
                </a:solidFill>
              </a:rPr>
              <a:t>b</a:t>
            </a:r>
            <a:r>
              <a:rPr lang="en-US" baseline="-25000" dirty="0" err="1">
                <a:solidFill>
                  <a:srgbClr val="0070C0"/>
                </a:solidFill>
              </a:rPr>
              <a:t>k</a:t>
            </a:r>
            <a:r>
              <a:rPr lang="en-US" dirty="0"/>
              <a:t>) in </a:t>
            </a:r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/>
              <a:t> such that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/>
              <a:t> = </a:t>
            </a:r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en-US" baseline="-25000" dirty="0">
                <a:solidFill>
                  <a:srgbClr val="0070C0"/>
                </a:solidFill>
              </a:rPr>
              <a:t>i1</a:t>
            </a:r>
            <a:r>
              <a:rPr lang="de-DE" dirty="0"/>
              <a:t>, …, </a:t>
            </a:r>
            <a:r>
              <a:rPr lang="de-DE" dirty="0">
                <a:solidFill>
                  <a:srgbClr val="FF0000"/>
                </a:solidFill>
              </a:rPr>
              <a:t>a</a:t>
            </a:r>
            <a:r>
              <a:rPr lang="de-DE" baseline="-25000" dirty="0">
                <a:solidFill>
                  <a:srgbClr val="FF0000"/>
                </a:solidFill>
              </a:rPr>
              <a:t>m</a:t>
            </a:r>
            <a:r>
              <a:rPr lang="de-DE" dirty="0"/>
              <a:t> = </a:t>
            </a:r>
            <a:r>
              <a:rPr lang="de-DE" dirty="0">
                <a:solidFill>
                  <a:srgbClr val="0070C0"/>
                </a:solidFill>
              </a:rPr>
              <a:t>b</a:t>
            </a:r>
            <a:r>
              <a:rPr lang="de-DE" baseline="-25000" dirty="0">
                <a:solidFill>
                  <a:srgbClr val="0070C0"/>
                </a:solidFill>
              </a:rPr>
              <a:t>im</a:t>
            </a:r>
            <a:r>
              <a:rPr lang="de-DE" dirty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01364" y="2799713"/>
            <a:ext cx="1672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π</a:t>
            </a:r>
            <a:r>
              <a:rPr lang="en-US" sz="2800" baseline="-25000" dirty="0">
                <a:solidFill>
                  <a:srgbClr val="FF0000"/>
                </a:solidFill>
              </a:rPr>
              <a:t>$3,$2,$4</a:t>
            </a:r>
            <a:r>
              <a:rPr lang="en-US" sz="2800" dirty="0"/>
              <a:t>(R)</a:t>
            </a:r>
          </a:p>
        </p:txBody>
      </p:sp>
      <p:graphicFrame>
        <p:nvGraphicFramePr>
          <p:cNvPr id="12" name="object 8"/>
          <p:cNvGraphicFramePr>
            <a:graphicFrameLocks noGrp="1"/>
          </p:cNvGraphicFramePr>
          <p:nvPr>
            <p:extLst/>
          </p:nvPr>
        </p:nvGraphicFramePr>
        <p:xfrm>
          <a:off x="5901364" y="3440208"/>
          <a:ext cx="1935510" cy="1687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541"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80815" y="5338585"/>
            <a:ext cx="4096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</a:t>
            </a:r>
            <a:r>
              <a:rPr lang="en-US" dirty="0">
                <a:solidFill>
                  <a:srgbClr val="0070C0"/>
                </a:solidFill>
              </a:rPr>
              <a:t>attribute names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positions</a:t>
            </a:r>
          </a:p>
          <a:p>
            <a:r>
              <a:rPr lang="en-US" dirty="0"/>
              <a:t>(we can use symbol </a:t>
            </a:r>
            <a:r>
              <a:rPr lang="en-US" dirty="0">
                <a:solidFill>
                  <a:srgbClr val="FF0000"/>
                </a:solidFill>
              </a:rPr>
              <a:t>$ in front </a:t>
            </a:r>
            <a:r>
              <a:rPr lang="en-US" dirty="0"/>
              <a:t>of positions to avoid </a:t>
            </a:r>
            <a:r>
              <a:rPr lang="en-US" dirty="0">
                <a:solidFill>
                  <a:srgbClr val="FF0000"/>
                </a:solidFill>
              </a:rPr>
              <a:t>confusion)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288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078" y="1624013"/>
            <a:ext cx="848478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Selection is </a:t>
            </a:r>
            <a:r>
              <a:rPr lang="en-US" dirty="0">
                <a:solidFill>
                  <a:srgbClr val="FF0000"/>
                </a:solidFill>
              </a:rPr>
              <a:t>unary</a:t>
            </a:r>
            <a:r>
              <a:rPr lang="en-US" dirty="0"/>
              <a:t> operation of the form</a:t>
            </a:r>
          </a:p>
          <a:p>
            <a:pPr lvl="1"/>
            <a:r>
              <a:rPr lang="el-GR" dirty="0"/>
              <a:t>σ</a:t>
            </a:r>
            <a:r>
              <a:rPr lang="el-GR" baseline="-25000" dirty="0"/>
              <a:t>Θ</a:t>
            </a:r>
            <a:r>
              <a:rPr lang="el-GR" dirty="0"/>
              <a:t>(R),</a:t>
            </a:r>
            <a:endParaRPr lang="en-US" dirty="0"/>
          </a:p>
          <a:p>
            <a:pPr lvl="2"/>
            <a:r>
              <a:rPr lang="en-US" dirty="0"/>
              <a:t>R is a </a:t>
            </a:r>
            <a:r>
              <a:rPr lang="en-US" dirty="0">
                <a:solidFill>
                  <a:srgbClr val="FF0000"/>
                </a:solidFill>
              </a:rPr>
              <a:t>relation</a:t>
            </a:r>
            <a:r>
              <a:rPr lang="en-US" dirty="0"/>
              <a:t> and </a:t>
            </a:r>
            <a:r>
              <a:rPr lang="en-US" dirty="0" err="1"/>
              <a:t>Θ</a:t>
            </a:r>
            <a:r>
              <a:rPr lang="en-US" dirty="0"/>
              <a:t> is a </a:t>
            </a:r>
            <a:r>
              <a:rPr lang="en-US" dirty="0">
                <a:solidFill>
                  <a:srgbClr val="0000FF"/>
                </a:solidFill>
              </a:rPr>
              <a:t>condition</a:t>
            </a:r>
            <a:r>
              <a:rPr lang="en-US" dirty="0"/>
              <a:t> that can be applied as a test to each row of R</a:t>
            </a:r>
          </a:p>
          <a:p>
            <a:pPr lvl="2"/>
            <a:r>
              <a:rPr lang="en-US" dirty="0"/>
              <a:t>Selection </a:t>
            </a:r>
            <a:r>
              <a:rPr lang="en-US" b="1" dirty="0"/>
              <a:t>returns the subset of R</a:t>
            </a:r>
            <a:r>
              <a:rPr lang="el-GR" b="1" dirty="0"/>
              <a:t> </a:t>
            </a:r>
            <a:r>
              <a:rPr lang="en-US" b="1" dirty="0"/>
              <a:t>consisting of all rows that satisfy </a:t>
            </a:r>
            <a:r>
              <a:rPr lang="en-US" b="1" dirty="0" err="1"/>
              <a:t>Θ</a:t>
            </a:r>
            <a:endParaRPr lang="en-US" b="1" dirty="0"/>
          </a:p>
          <a:p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condition </a:t>
            </a:r>
            <a:r>
              <a:rPr lang="en-US" dirty="0"/>
              <a:t>in the selection operation is an </a:t>
            </a:r>
            <a:r>
              <a:rPr lang="en-US" dirty="0">
                <a:solidFill>
                  <a:srgbClr val="0000FF"/>
                </a:solidFill>
              </a:rPr>
              <a:t>expression </a:t>
            </a:r>
            <a:r>
              <a:rPr lang="en-US" dirty="0"/>
              <a:t>built up from:</a:t>
            </a:r>
            <a:endParaRPr lang="el-GR" dirty="0"/>
          </a:p>
          <a:p>
            <a:pPr lvl="2"/>
            <a:r>
              <a:rPr lang="en-US" dirty="0"/>
              <a:t>comparison operators =, &lt;, &gt;, ≠, ≤, ≥ applied to operands</a:t>
            </a:r>
            <a:r>
              <a:rPr lang="el-GR" dirty="0"/>
              <a:t> </a:t>
            </a:r>
            <a:r>
              <a:rPr lang="en-US" dirty="0"/>
              <a:t>that are </a:t>
            </a:r>
            <a:r>
              <a:rPr lang="en-US" dirty="0">
                <a:solidFill>
                  <a:srgbClr val="FF0000"/>
                </a:solidFill>
              </a:rPr>
              <a:t>constants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attribute names</a:t>
            </a:r>
            <a:r>
              <a:rPr lang="el-GR" dirty="0">
                <a:solidFill>
                  <a:srgbClr val="FF0000"/>
                </a:solidFill>
              </a:rPr>
              <a:t> (</a:t>
            </a:r>
            <a:r>
              <a:rPr lang="en-US" dirty="0">
                <a:solidFill>
                  <a:srgbClr val="FF0000"/>
                </a:solidFill>
              </a:rPr>
              <a:t>or positions</a:t>
            </a:r>
            <a:r>
              <a:rPr lang="el-GR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or numbers</a:t>
            </a:r>
          </a:p>
          <a:p>
            <a:pPr lvl="3"/>
            <a:r>
              <a:rPr lang="en-US" dirty="0"/>
              <a:t>these are the basic (atomic) clauses of the conditions</a:t>
            </a:r>
          </a:p>
          <a:p>
            <a:pPr lvl="2"/>
            <a:r>
              <a:rPr lang="en-US" dirty="0"/>
              <a:t>The Boolean logic operators ⋀, ⋁, ¬ applied to basic clauses.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24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Operator -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754457" y="2058135"/>
          <a:ext cx="2225048" cy="214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67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9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46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80169" y="1417638"/>
            <a:ext cx="904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01818" y="1465806"/>
            <a:ext cx="1164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err="1"/>
              <a:t>σ</a:t>
            </a:r>
            <a:r>
              <a:rPr lang="el-GR" sz="2800" baseline="-25000" dirty="0" err="1"/>
              <a:t>Β</a:t>
            </a:r>
            <a:r>
              <a:rPr lang="el-GR" sz="2800" baseline="-25000" dirty="0"/>
              <a:t>&gt;2</a:t>
            </a:r>
            <a:r>
              <a:rPr lang="en-US" sz="2800" dirty="0"/>
              <a:t>(R)</a:t>
            </a:r>
          </a:p>
        </p:txBody>
      </p:sp>
    </p:spTree>
    <p:extLst>
      <p:ext uri="{BB962C8B-B14F-4D97-AF65-F5344CB8AC3E}">
        <p14:creationId xmlns:p14="http://schemas.microsoft.com/office/powerpoint/2010/main" val="2078005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Operator -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754457" y="2058135"/>
          <a:ext cx="2225048" cy="214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67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9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46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80169" y="1417638"/>
            <a:ext cx="904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graphicFrame>
        <p:nvGraphicFramePr>
          <p:cNvPr id="9" name="object 8"/>
          <p:cNvGraphicFramePr>
            <a:graphicFrameLocks noGrp="1"/>
          </p:cNvGraphicFramePr>
          <p:nvPr>
            <p:extLst/>
          </p:nvPr>
        </p:nvGraphicFramePr>
        <p:xfrm>
          <a:off x="4789123" y="2058135"/>
          <a:ext cx="2225048" cy="1534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9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46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801818" y="1465806"/>
            <a:ext cx="1164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err="1"/>
              <a:t>σ</a:t>
            </a:r>
            <a:r>
              <a:rPr lang="el-GR" sz="2800" baseline="-25000" dirty="0" err="1"/>
              <a:t>Β</a:t>
            </a:r>
            <a:r>
              <a:rPr lang="el-GR" sz="2800" baseline="-25000" dirty="0"/>
              <a:t>&gt;2</a:t>
            </a:r>
            <a:r>
              <a:rPr lang="en-US" sz="2800" dirty="0"/>
              <a:t>(R)</a:t>
            </a:r>
          </a:p>
        </p:txBody>
      </p:sp>
    </p:spTree>
    <p:extLst>
      <p:ext uri="{BB962C8B-B14F-4D97-AF65-F5344CB8AC3E}">
        <p14:creationId xmlns:p14="http://schemas.microsoft.com/office/powerpoint/2010/main" val="509181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Operator -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754457" y="2058135"/>
          <a:ext cx="2225048" cy="214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67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9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46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80169" y="1417638"/>
            <a:ext cx="904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18575" y="1465806"/>
            <a:ext cx="3002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σ</a:t>
            </a:r>
            <a:r>
              <a:rPr lang="en-US" sz="2800" baseline="-25000" dirty="0"/>
              <a:t> C = “</a:t>
            </a:r>
            <a:r>
              <a:rPr lang="en-US" sz="2800" baseline="-25000" dirty="0" err="1"/>
              <a:t>sda</a:t>
            </a:r>
            <a:r>
              <a:rPr lang="en-US" sz="2800" baseline="-25000" dirty="0"/>
              <a:t>”</a:t>
            </a:r>
            <a:r>
              <a:rPr lang="el-GR" sz="2800" baseline="-25000" dirty="0"/>
              <a:t> </a:t>
            </a:r>
            <a:r>
              <a:rPr lang="el-GR" sz="2800" dirty="0"/>
              <a:t>(</a:t>
            </a:r>
            <a:r>
              <a:rPr lang="el-GR" sz="2800" dirty="0" err="1"/>
              <a:t>σ</a:t>
            </a:r>
            <a:r>
              <a:rPr lang="el-GR" sz="2800" baseline="-25000" dirty="0" err="1"/>
              <a:t>Β</a:t>
            </a:r>
            <a:r>
              <a:rPr lang="el-GR" sz="2800" baseline="-25000" dirty="0"/>
              <a:t>&gt;2 </a:t>
            </a:r>
            <a:r>
              <a:rPr lang="en-US" sz="2800" dirty="0"/>
              <a:t>(R)</a:t>
            </a:r>
            <a:r>
              <a:rPr lang="el-GR" sz="2800" dirty="0"/>
              <a:t>)</a:t>
            </a:r>
            <a:endParaRPr lang="en-US" sz="2800" dirty="0"/>
          </a:p>
        </p:txBody>
      </p:sp>
      <p:graphicFrame>
        <p:nvGraphicFramePr>
          <p:cNvPr id="11" name="object 8"/>
          <p:cNvGraphicFramePr>
            <a:graphicFrameLocks noGrp="1"/>
          </p:cNvGraphicFramePr>
          <p:nvPr>
            <p:extLst/>
          </p:nvPr>
        </p:nvGraphicFramePr>
        <p:xfrm>
          <a:off x="4789123" y="2058135"/>
          <a:ext cx="2225048" cy="1534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9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46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58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Operator -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754457" y="2058135"/>
          <a:ext cx="2225048" cy="214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67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9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46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80169" y="1417638"/>
            <a:ext cx="904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graphicFrame>
        <p:nvGraphicFramePr>
          <p:cNvPr id="9" name="object 8"/>
          <p:cNvGraphicFramePr>
            <a:graphicFrameLocks noGrp="1"/>
          </p:cNvGraphicFramePr>
          <p:nvPr>
            <p:extLst/>
          </p:nvPr>
        </p:nvGraphicFramePr>
        <p:xfrm>
          <a:off x="4789123" y="2058135"/>
          <a:ext cx="2225048" cy="920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18575" y="1465806"/>
            <a:ext cx="3002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σ</a:t>
            </a:r>
            <a:r>
              <a:rPr lang="en-US" sz="2800" baseline="-25000" dirty="0"/>
              <a:t> C = “</a:t>
            </a:r>
            <a:r>
              <a:rPr lang="en-US" sz="2800" baseline="-25000" dirty="0" err="1"/>
              <a:t>sda</a:t>
            </a:r>
            <a:r>
              <a:rPr lang="en-US" sz="2800" baseline="-25000" dirty="0"/>
              <a:t>”</a:t>
            </a:r>
            <a:r>
              <a:rPr lang="el-GR" sz="2800" baseline="-25000" dirty="0"/>
              <a:t> </a:t>
            </a:r>
            <a:r>
              <a:rPr lang="el-GR" sz="2800" dirty="0"/>
              <a:t>(</a:t>
            </a:r>
            <a:r>
              <a:rPr lang="el-GR" sz="2800" dirty="0" err="1"/>
              <a:t>σ</a:t>
            </a:r>
            <a:r>
              <a:rPr lang="el-GR" sz="2800" baseline="-25000" dirty="0" err="1"/>
              <a:t>Β</a:t>
            </a:r>
            <a:r>
              <a:rPr lang="el-GR" sz="2800" baseline="-25000" dirty="0"/>
              <a:t>&gt;2 </a:t>
            </a:r>
            <a:r>
              <a:rPr lang="en-US" sz="2800" dirty="0"/>
              <a:t>(R)</a:t>
            </a:r>
            <a:r>
              <a:rPr lang="el-GR" sz="2800" dirty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9145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81" y="1439132"/>
            <a:ext cx="8318805" cy="223901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l-GR" dirty="0"/>
              <a:t>     </a:t>
            </a: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Renaming</a:t>
            </a:r>
            <a:r>
              <a:rPr lang="en-US" dirty="0"/>
              <a:t> operator</a:t>
            </a:r>
          </a:p>
          <a:p>
            <a:pPr lvl="1"/>
            <a:r>
              <a:rPr lang="el-GR" dirty="0"/>
              <a:t>ρ</a:t>
            </a:r>
            <a:r>
              <a:rPr lang="en-US" baseline="-25000" dirty="0"/>
              <a:t>A</a:t>
            </a:r>
            <a:r>
              <a:rPr lang="el-GR" baseline="-25000" dirty="0"/>
              <a:t> </a:t>
            </a:r>
            <a:r>
              <a:rPr lang="el-GR" baseline="-25000" dirty="0">
                <a:sym typeface="Wingdings"/>
              </a:rPr>
              <a:t> </a:t>
            </a:r>
            <a:r>
              <a:rPr lang="en-US" baseline="-25000" dirty="0">
                <a:sym typeface="Wingdings"/>
              </a:rPr>
              <a:t>B </a:t>
            </a:r>
            <a:r>
              <a:rPr lang="en-US" dirty="0">
                <a:sym typeface="Wingdings"/>
              </a:rPr>
              <a:t>(S) is a relation with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schema identical </a:t>
            </a:r>
            <a:r>
              <a:rPr lang="en-US" dirty="0">
                <a:sym typeface="Wingdings"/>
              </a:rPr>
              <a:t>to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S </a:t>
            </a:r>
            <a:r>
              <a:rPr lang="en-US" dirty="0">
                <a:sym typeface="Wingdings"/>
              </a:rPr>
              <a:t>but the attribute name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A</a:t>
            </a:r>
            <a:r>
              <a:rPr lang="en-US" baseline="-25000" dirty="0">
                <a:solidFill>
                  <a:srgbClr val="FF0000"/>
                </a:solidFill>
                <a:sym typeface="Wingdings"/>
              </a:rPr>
              <a:t> </a:t>
            </a:r>
            <a:r>
              <a:rPr lang="en-US" dirty="0">
                <a:sym typeface="Wingdings"/>
              </a:rPr>
              <a:t>has been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replaced </a:t>
            </a:r>
            <a:r>
              <a:rPr lang="en-US" dirty="0">
                <a:sym typeface="Wingdings"/>
              </a:rPr>
              <a:t>by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B</a:t>
            </a:r>
            <a:endParaRPr lang="en-US" baseline="-25000" dirty="0">
              <a:solidFill>
                <a:srgbClr val="FF0000"/>
              </a:solidFill>
              <a:sym typeface="Wingdings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sym typeface="Wingdings"/>
              </a:rPr>
              <a:t>Rename</a:t>
            </a:r>
            <a:r>
              <a:rPr lang="en-US" dirty="0">
                <a:sym typeface="Wingdings"/>
              </a:rPr>
              <a:t> </a:t>
            </a:r>
            <a:r>
              <a:rPr lang="en-US" dirty="0">
                <a:solidFill>
                  <a:srgbClr val="0070C0"/>
                </a:solidFill>
                <a:sym typeface="Wingdings"/>
              </a:rPr>
              <a:t>more</a:t>
            </a:r>
            <a:r>
              <a:rPr lang="en-US" dirty="0">
                <a:sym typeface="Wingdings"/>
              </a:rPr>
              <a:t> than one attributes using ‘,’ in the subscript</a:t>
            </a:r>
            <a:endParaRPr lang="el-GR" dirty="0"/>
          </a:p>
          <a:p>
            <a:pPr lvl="3"/>
            <a:r>
              <a:rPr lang="en-US" dirty="0"/>
              <a:t>E.g. let S with schema S(A</a:t>
            </a:r>
            <a:r>
              <a:rPr lang="en-US" baseline="-25000" dirty="0"/>
              <a:t>1</a:t>
            </a:r>
            <a:r>
              <a:rPr lang="en-US" dirty="0"/>
              <a:t>,A</a:t>
            </a:r>
            <a:r>
              <a:rPr lang="en-US" baseline="-25000" dirty="0"/>
              <a:t>2</a:t>
            </a:r>
            <a:r>
              <a:rPr lang="en-US" dirty="0"/>
              <a:t>,A</a:t>
            </a:r>
            <a:r>
              <a:rPr lang="en-US" baseline="-25000" dirty="0"/>
              <a:t>3</a:t>
            </a:r>
            <a:r>
              <a:rPr lang="en-US" dirty="0"/>
              <a:t>,A</a:t>
            </a:r>
            <a:r>
              <a:rPr lang="en-US" baseline="-25000" dirty="0"/>
              <a:t>4</a:t>
            </a:r>
            <a:r>
              <a:rPr lang="en-US" dirty="0"/>
              <a:t>,A</a:t>
            </a:r>
            <a:r>
              <a:rPr lang="en-US" baseline="-25000" dirty="0"/>
              <a:t>5</a:t>
            </a:r>
            <a:r>
              <a:rPr lang="en-US" dirty="0"/>
              <a:t>)</a:t>
            </a:r>
          </a:p>
          <a:p>
            <a:pPr lvl="3"/>
            <a:r>
              <a:rPr lang="el-GR" dirty="0"/>
              <a:t>ρ</a:t>
            </a:r>
            <a:r>
              <a:rPr lang="en-US" baseline="-25000" dirty="0"/>
              <a:t>A</a:t>
            </a:r>
            <a:r>
              <a:rPr lang="el-GR" baseline="-25000" dirty="0"/>
              <a:t>1 </a:t>
            </a:r>
            <a:r>
              <a:rPr lang="el-GR" baseline="-25000" dirty="0">
                <a:sym typeface="Wingdings"/>
              </a:rPr>
              <a:t> </a:t>
            </a:r>
            <a:r>
              <a:rPr lang="en-US" baseline="-25000" dirty="0">
                <a:sym typeface="Wingdings"/>
              </a:rPr>
              <a:t>B</a:t>
            </a:r>
            <a:r>
              <a:rPr lang="el-GR" baseline="-25000" dirty="0">
                <a:sym typeface="Wingdings"/>
              </a:rPr>
              <a:t>1, Α3Β3</a:t>
            </a:r>
            <a:r>
              <a:rPr lang="en-US" baseline="-25000" dirty="0">
                <a:sym typeface="Wingdings"/>
              </a:rPr>
              <a:t> </a:t>
            </a:r>
            <a:r>
              <a:rPr lang="en-US" dirty="0">
                <a:sym typeface="Wingdings"/>
              </a:rPr>
              <a:t>(S) creates a relation with schema S(B</a:t>
            </a:r>
            <a:r>
              <a:rPr lang="en-US" baseline="-25000" dirty="0"/>
              <a:t>1</a:t>
            </a:r>
            <a:r>
              <a:rPr lang="en-US" dirty="0"/>
              <a:t>,A</a:t>
            </a:r>
            <a:r>
              <a:rPr lang="en-US" baseline="-25000" dirty="0"/>
              <a:t>2</a:t>
            </a:r>
            <a:r>
              <a:rPr lang="en-US" dirty="0"/>
              <a:t>,B</a:t>
            </a:r>
            <a:r>
              <a:rPr lang="en-US" baseline="-25000" dirty="0"/>
              <a:t>3</a:t>
            </a:r>
            <a:r>
              <a:rPr lang="en-US" dirty="0"/>
              <a:t>,A</a:t>
            </a:r>
            <a:r>
              <a:rPr lang="en-US" baseline="-25000" dirty="0"/>
              <a:t>4</a:t>
            </a:r>
            <a:r>
              <a:rPr lang="en-US" dirty="0"/>
              <a:t>,A</a:t>
            </a:r>
            <a:r>
              <a:rPr lang="en-US" baseline="-25000" dirty="0"/>
              <a:t>5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COMP1204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7" name="object 5"/>
          <p:cNvGraphicFramePr>
            <a:graphicFrameLocks noGrp="1"/>
          </p:cNvGraphicFramePr>
          <p:nvPr>
            <p:extLst/>
          </p:nvPr>
        </p:nvGraphicFramePr>
        <p:xfrm>
          <a:off x="1165383" y="4364808"/>
          <a:ext cx="1595736" cy="1005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7"/>
          <p:cNvSpPr txBox="1"/>
          <p:nvPr/>
        </p:nvSpPr>
        <p:spPr>
          <a:xfrm>
            <a:off x="1875293" y="3949577"/>
            <a:ext cx="374777" cy="3937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500" spc="-141" dirty="0">
                <a:latin typeface="Arial"/>
                <a:cs typeface="Arial"/>
              </a:rPr>
              <a:t>R</a:t>
            </a:r>
            <a:endParaRPr sz="2500" baseline="-250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0158" y="461571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∪</a:t>
            </a:r>
          </a:p>
        </p:txBody>
      </p:sp>
      <p:graphicFrame>
        <p:nvGraphicFramePr>
          <p:cNvPr id="10" name="object 5"/>
          <p:cNvGraphicFramePr>
            <a:graphicFrameLocks noGrp="1"/>
          </p:cNvGraphicFramePr>
          <p:nvPr>
            <p:extLst/>
          </p:nvPr>
        </p:nvGraphicFramePr>
        <p:xfrm>
          <a:off x="3662936" y="4372076"/>
          <a:ext cx="1595736" cy="1005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8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5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6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7"/>
          <p:cNvSpPr txBox="1"/>
          <p:nvPr/>
        </p:nvSpPr>
        <p:spPr>
          <a:xfrm>
            <a:off x="4097630" y="3898974"/>
            <a:ext cx="374777" cy="3937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500" spc="-141" dirty="0">
                <a:latin typeface="Arial"/>
                <a:cs typeface="Arial"/>
              </a:rPr>
              <a:t>S</a:t>
            </a:r>
            <a:endParaRPr sz="2500" baseline="-25000" dirty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8849" y="5560736"/>
            <a:ext cx="5250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are working with the relational algebra variant that needs </a:t>
            </a:r>
            <a:r>
              <a:rPr lang="en-US" dirty="0">
                <a:solidFill>
                  <a:srgbClr val="FF0000"/>
                </a:solidFill>
              </a:rPr>
              <a:t>same</a:t>
            </a:r>
            <a:r>
              <a:rPr lang="en-US" dirty="0"/>
              <a:t> attribute </a:t>
            </a:r>
            <a:r>
              <a:rPr lang="en-US" dirty="0">
                <a:solidFill>
                  <a:srgbClr val="FF0000"/>
                </a:solidFill>
              </a:rPr>
              <a:t>names</a:t>
            </a:r>
            <a:r>
              <a:rPr lang="en-US" dirty="0"/>
              <a:t> for union </a:t>
            </a:r>
          </a:p>
          <a:p>
            <a:r>
              <a:rPr lang="en-US" dirty="0"/>
              <a:t>	use the </a:t>
            </a:r>
            <a:r>
              <a:rPr lang="en-US" dirty="0">
                <a:solidFill>
                  <a:srgbClr val="FF0000"/>
                </a:solidFill>
              </a:rPr>
              <a:t>renaming</a:t>
            </a:r>
            <a:r>
              <a:rPr lang="en-US" dirty="0"/>
              <a:t> operator</a:t>
            </a:r>
          </a:p>
        </p:txBody>
      </p:sp>
    </p:spTree>
    <p:extLst>
      <p:ext uri="{BB962C8B-B14F-4D97-AF65-F5344CB8AC3E}">
        <p14:creationId xmlns:p14="http://schemas.microsoft.com/office/powerpoint/2010/main" val="1364539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81" y="1439132"/>
            <a:ext cx="8318805" cy="223901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l-GR" dirty="0"/>
              <a:t>     </a:t>
            </a: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Renaming</a:t>
            </a:r>
            <a:r>
              <a:rPr lang="en-US" dirty="0"/>
              <a:t> operator</a:t>
            </a:r>
          </a:p>
          <a:p>
            <a:pPr lvl="1"/>
            <a:r>
              <a:rPr lang="el-GR" dirty="0"/>
              <a:t>ρ</a:t>
            </a:r>
            <a:r>
              <a:rPr lang="en-US" baseline="-25000" dirty="0"/>
              <a:t>A</a:t>
            </a:r>
            <a:r>
              <a:rPr lang="el-GR" baseline="-25000" dirty="0"/>
              <a:t> </a:t>
            </a:r>
            <a:r>
              <a:rPr lang="el-GR" baseline="-25000" dirty="0">
                <a:sym typeface="Wingdings"/>
              </a:rPr>
              <a:t> </a:t>
            </a:r>
            <a:r>
              <a:rPr lang="en-US" baseline="-25000" dirty="0">
                <a:sym typeface="Wingdings"/>
              </a:rPr>
              <a:t>B </a:t>
            </a:r>
            <a:r>
              <a:rPr lang="en-US" dirty="0">
                <a:sym typeface="Wingdings"/>
              </a:rPr>
              <a:t>(S) is a relation with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schema identical </a:t>
            </a:r>
            <a:r>
              <a:rPr lang="en-US" dirty="0">
                <a:sym typeface="Wingdings"/>
              </a:rPr>
              <a:t>to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S </a:t>
            </a:r>
            <a:r>
              <a:rPr lang="en-US" dirty="0">
                <a:sym typeface="Wingdings"/>
              </a:rPr>
              <a:t>but the attribute name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A</a:t>
            </a:r>
            <a:r>
              <a:rPr lang="en-US" baseline="-25000" dirty="0">
                <a:solidFill>
                  <a:srgbClr val="FF0000"/>
                </a:solidFill>
                <a:sym typeface="Wingdings"/>
              </a:rPr>
              <a:t>i </a:t>
            </a:r>
            <a:r>
              <a:rPr lang="en-US" dirty="0">
                <a:sym typeface="Wingdings"/>
              </a:rPr>
              <a:t>has been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replaced </a:t>
            </a:r>
            <a:r>
              <a:rPr lang="en-US" dirty="0">
                <a:sym typeface="Wingdings"/>
              </a:rPr>
              <a:t>by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B</a:t>
            </a:r>
            <a:r>
              <a:rPr lang="en-US" baseline="-25000" dirty="0">
                <a:solidFill>
                  <a:srgbClr val="FF0000"/>
                </a:solidFill>
                <a:sym typeface="Wingdings"/>
              </a:rPr>
              <a:t>i</a:t>
            </a:r>
          </a:p>
          <a:p>
            <a:pPr lvl="1"/>
            <a:r>
              <a:rPr lang="en-US" dirty="0">
                <a:solidFill>
                  <a:srgbClr val="0070C0"/>
                </a:solidFill>
                <a:sym typeface="Wingdings"/>
              </a:rPr>
              <a:t>Rename</a:t>
            </a:r>
            <a:r>
              <a:rPr lang="en-US" dirty="0">
                <a:sym typeface="Wingdings"/>
              </a:rPr>
              <a:t> </a:t>
            </a:r>
            <a:r>
              <a:rPr lang="en-US" dirty="0">
                <a:solidFill>
                  <a:srgbClr val="0070C0"/>
                </a:solidFill>
                <a:sym typeface="Wingdings"/>
              </a:rPr>
              <a:t>more </a:t>
            </a:r>
            <a:r>
              <a:rPr lang="en-US" dirty="0">
                <a:sym typeface="Wingdings"/>
              </a:rPr>
              <a:t>than one attributes using ‘,’ in the subscript</a:t>
            </a:r>
            <a:endParaRPr lang="el-GR" dirty="0"/>
          </a:p>
          <a:p>
            <a:pPr lvl="3"/>
            <a:r>
              <a:rPr lang="en-US" dirty="0"/>
              <a:t>E.g. let S with schema S(A</a:t>
            </a:r>
            <a:r>
              <a:rPr lang="en-US" baseline="-25000" dirty="0"/>
              <a:t>1</a:t>
            </a:r>
            <a:r>
              <a:rPr lang="en-US" dirty="0"/>
              <a:t>,A</a:t>
            </a:r>
            <a:r>
              <a:rPr lang="en-US" baseline="-25000" dirty="0"/>
              <a:t>2</a:t>
            </a:r>
            <a:r>
              <a:rPr lang="en-US" dirty="0"/>
              <a:t>,A</a:t>
            </a:r>
            <a:r>
              <a:rPr lang="en-US" baseline="-25000" dirty="0"/>
              <a:t>3</a:t>
            </a:r>
            <a:r>
              <a:rPr lang="en-US" dirty="0"/>
              <a:t>,A</a:t>
            </a:r>
            <a:r>
              <a:rPr lang="en-US" baseline="-25000" dirty="0"/>
              <a:t>4</a:t>
            </a:r>
            <a:r>
              <a:rPr lang="en-US" dirty="0"/>
              <a:t>,A</a:t>
            </a:r>
            <a:r>
              <a:rPr lang="en-US" baseline="-25000" dirty="0"/>
              <a:t>5</a:t>
            </a:r>
            <a:r>
              <a:rPr lang="en-US" dirty="0"/>
              <a:t>)</a:t>
            </a:r>
          </a:p>
          <a:p>
            <a:pPr lvl="3"/>
            <a:r>
              <a:rPr lang="el-GR" dirty="0"/>
              <a:t>ρ</a:t>
            </a:r>
            <a:r>
              <a:rPr lang="en-US" baseline="-25000" dirty="0"/>
              <a:t>A</a:t>
            </a:r>
            <a:r>
              <a:rPr lang="el-GR" baseline="-25000" dirty="0"/>
              <a:t>1 </a:t>
            </a:r>
            <a:r>
              <a:rPr lang="el-GR" baseline="-25000" dirty="0">
                <a:sym typeface="Wingdings"/>
              </a:rPr>
              <a:t> </a:t>
            </a:r>
            <a:r>
              <a:rPr lang="en-US" baseline="-25000" dirty="0">
                <a:sym typeface="Wingdings"/>
              </a:rPr>
              <a:t>B</a:t>
            </a:r>
            <a:r>
              <a:rPr lang="el-GR" baseline="-25000" dirty="0">
                <a:sym typeface="Wingdings"/>
              </a:rPr>
              <a:t>1, Α3Β3</a:t>
            </a:r>
            <a:r>
              <a:rPr lang="en-US" baseline="-25000" dirty="0">
                <a:sym typeface="Wingdings"/>
              </a:rPr>
              <a:t> </a:t>
            </a:r>
            <a:r>
              <a:rPr lang="en-US" dirty="0">
                <a:sym typeface="Wingdings"/>
              </a:rPr>
              <a:t>(S) creates a relation with schema S(B</a:t>
            </a:r>
            <a:r>
              <a:rPr lang="en-US" baseline="-25000" dirty="0"/>
              <a:t>1</a:t>
            </a:r>
            <a:r>
              <a:rPr lang="en-US" dirty="0"/>
              <a:t>,A</a:t>
            </a:r>
            <a:r>
              <a:rPr lang="en-US" baseline="-25000" dirty="0"/>
              <a:t>2</a:t>
            </a:r>
            <a:r>
              <a:rPr lang="en-US" dirty="0"/>
              <a:t>,B</a:t>
            </a:r>
            <a:r>
              <a:rPr lang="en-US" baseline="-25000" dirty="0"/>
              <a:t>3</a:t>
            </a:r>
            <a:r>
              <a:rPr lang="en-US" dirty="0"/>
              <a:t>,A</a:t>
            </a:r>
            <a:r>
              <a:rPr lang="en-US" baseline="-25000" dirty="0"/>
              <a:t>4</a:t>
            </a:r>
            <a:r>
              <a:rPr lang="en-US" dirty="0"/>
              <a:t>,A</a:t>
            </a:r>
            <a:r>
              <a:rPr lang="en-US" baseline="-25000" dirty="0"/>
              <a:t>5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COMP1204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object 5"/>
          <p:cNvGraphicFramePr>
            <a:graphicFrameLocks noGrp="1"/>
          </p:cNvGraphicFramePr>
          <p:nvPr/>
        </p:nvGraphicFramePr>
        <p:xfrm>
          <a:off x="1165383" y="4364808"/>
          <a:ext cx="1595736" cy="1005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7"/>
          <p:cNvSpPr txBox="1"/>
          <p:nvPr/>
        </p:nvSpPr>
        <p:spPr>
          <a:xfrm>
            <a:off x="1875293" y="3949577"/>
            <a:ext cx="374777" cy="3937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500" spc="-141" dirty="0">
                <a:latin typeface="Arial"/>
                <a:cs typeface="Arial"/>
              </a:rPr>
              <a:t>R</a:t>
            </a:r>
            <a:endParaRPr sz="2500" baseline="-250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0158" y="461571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∪</a:t>
            </a:r>
          </a:p>
        </p:txBody>
      </p:sp>
      <p:graphicFrame>
        <p:nvGraphicFramePr>
          <p:cNvPr id="10" name="object 5"/>
          <p:cNvGraphicFramePr>
            <a:graphicFrameLocks noGrp="1"/>
          </p:cNvGraphicFramePr>
          <p:nvPr>
            <p:extLst/>
          </p:nvPr>
        </p:nvGraphicFramePr>
        <p:xfrm>
          <a:off x="3662936" y="4372076"/>
          <a:ext cx="1595736" cy="1005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5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6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7"/>
          <p:cNvSpPr txBox="1"/>
          <p:nvPr/>
        </p:nvSpPr>
        <p:spPr>
          <a:xfrm>
            <a:off x="3662936" y="3898974"/>
            <a:ext cx="2598421" cy="3937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l-GR" sz="2500" spc="-141" dirty="0">
                <a:latin typeface="Arial"/>
                <a:cs typeface="Arial"/>
              </a:rPr>
              <a:t>ρ</a:t>
            </a:r>
            <a:r>
              <a:rPr lang="en-US" sz="2500" spc="-141" baseline="-25000" dirty="0">
                <a:latin typeface="Arial"/>
                <a:cs typeface="Arial"/>
              </a:rPr>
              <a:t>D</a:t>
            </a:r>
            <a:r>
              <a:rPr lang="en-US" sz="2500" spc="-141" baseline="-25000" dirty="0">
                <a:latin typeface="Arial"/>
                <a:cs typeface="Arial"/>
                <a:sym typeface="Wingdings"/>
              </a:rPr>
              <a:t>B, EC</a:t>
            </a:r>
            <a:r>
              <a:rPr lang="en-US" sz="2500" spc="-141" dirty="0">
                <a:latin typeface="Arial"/>
                <a:cs typeface="Arial"/>
                <a:sym typeface="Wingdings"/>
              </a:rPr>
              <a:t>(S)</a:t>
            </a:r>
            <a:endParaRPr sz="2500" baseline="-25000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8849" y="5560736"/>
            <a:ext cx="5250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are working with the relational algebra variant that needs </a:t>
            </a:r>
            <a:r>
              <a:rPr lang="en-US" dirty="0">
                <a:solidFill>
                  <a:srgbClr val="FF0000"/>
                </a:solidFill>
              </a:rPr>
              <a:t>same</a:t>
            </a:r>
            <a:r>
              <a:rPr lang="en-US" dirty="0"/>
              <a:t> attribute </a:t>
            </a:r>
            <a:r>
              <a:rPr lang="en-US" dirty="0">
                <a:solidFill>
                  <a:srgbClr val="FF0000"/>
                </a:solidFill>
              </a:rPr>
              <a:t>names</a:t>
            </a:r>
            <a:r>
              <a:rPr lang="en-US" dirty="0"/>
              <a:t> for union </a:t>
            </a:r>
          </a:p>
          <a:p>
            <a:r>
              <a:rPr lang="en-US" dirty="0"/>
              <a:t>	use the </a:t>
            </a:r>
            <a:r>
              <a:rPr lang="en-US" dirty="0">
                <a:solidFill>
                  <a:srgbClr val="FF0000"/>
                </a:solidFill>
              </a:rPr>
              <a:t>renaming</a:t>
            </a:r>
            <a:r>
              <a:rPr lang="en-US" dirty="0"/>
              <a:t> operator</a:t>
            </a:r>
          </a:p>
        </p:txBody>
      </p:sp>
    </p:spTree>
    <p:extLst>
      <p:ext uri="{BB962C8B-B14F-4D97-AF65-F5344CB8AC3E}">
        <p14:creationId xmlns:p14="http://schemas.microsoft.com/office/powerpoint/2010/main" val="84413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Relational Algebra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Reminder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An algebra </a:t>
            </a:r>
          </a:p>
          <a:p>
            <a:pPr lvl="1"/>
            <a:r>
              <a:rPr lang="en-US" spc="55" dirty="0">
                <a:latin typeface="Calibri" charset="0"/>
                <a:ea typeface="Calibri" charset="0"/>
                <a:cs typeface="Calibri" charset="0"/>
              </a:rPr>
              <a:t>With </a:t>
            </a:r>
            <a:r>
              <a:rPr lang="en-US" spc="55" dirty="0">
                <a:solidFill>
                  <a:srgbClr val="0070C0"/>
                </a:solidFill>
                <a:latin typeface="Calibri" charset="0"/>
                <a:ea typeface="Calibri" charset="0"/>
                <a:cs typeface="Calibri" charset="0"/>
              </a:rPr>
              <a:t>operands</a:t>
            </a:r>
            <a:r>
              <a:rPr lang="en-US" dirty="0">
                <a:solidFill>
                  <a:srgbClr val="0070C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pc="5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relations</a:t>
            </a:r>
            <a:r>
              <a:rPr lang="en-US" spc="5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pc="15" dirty="0">
                <a:latin typeface="Calibri" charset="0"/>
                <a:ea typeface="Calibri" charset="0"/>
                <a:cs typeface="Calibri" charset="0"/>
              </a:rPr>
              <a:t>or </a:t>
            </a:r>
            <a:r>
              <a:rPr lang="en-US" spc="30" dirty="0">
                <a:latin typeface="Calibri" charset="0"/>
                <a:ea typeface="Calibri" charset="0"/>
                <a:cs typeface="Calibri" charset="0"/>
              </a:rPr>
              <a:t>variables </a:t>
            </a:r>
            <a:r>
              <a:rPr lang="en-US" spc="15" dirty="0">
                <a:latin typeface="Calibri" charset="0"/>
                <a:ea typeface="Calibri" charset="0"/>
                <a:cs typeface="Calibri" charset="0"/>
              </a:rPr>
              <a:t>that </a:t>
            </a:r>
            <a:r>
              <a:rPr lang="en-US" spc="20" dirty="0">
                <a:latin typeface="Calibri" charset="0"/>
                <a:ea typeface="Calibri" charset="0"/>
                <a:cs typeface="Calibri" charset="0"/>
              </a:rPr>
              <a:t>represent</a:t>
            </a:r>
            <a:r>
              <a:rPr lang="en-US" spc="-5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pc="5" dirty="0">
                <a:latin typeface="Calibri" charset="0"/>
                <a:ea typeface="Calibri" charset="0"/>
                <a:cs typeface="Calibri" charset="0"/>
              </a:rPr>
              <a:t>relations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Five basic </a:t>
            </a:r>
            <a:r>
              <a:rPr lang="en-US" dirty="0">
                <a:solidFill>
                  <a:srgbClr val="0070C0"/>
                </a:solidFill>
                <a:latin typeface="Calibri" charset="0"/>
                <a:ea typeface="Calibri" charset="0"/>
                <a:cs typeface="Calibri" charset="0"/>
              </a:rPr>
              <a:t>operators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∪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−, ⨉, π,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σ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lvl="1"/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Results in a procedural query language</a:t>
            </a: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355600" marR="127000" indent="-342900">
              <a:lnSpc>
                <a:spcPct val="108000"/>
              </a:lnSpc>
              <a:buSzPct val="75925"/>
              <a:tabLst>
                <a:tab pos="452120" algn="l"/>
                <a:tab pos="452755" algn="l"/>
              </a:tabLst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93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81" y="1439132"/>
            <a:ext cx="8318805" cy="223901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l-GR" dirty="0"/>
              <a:t>     </a:t>
            </a: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Renaming</a:t>
            </a:r>
            <a:r>
              <a:rPr lang="en-US" dirty="0"/>
              <a:t> operator</a:t>
            </a:r>
          </a:p>
          <a:p>
            <a:pPr lvl="1"/>
            <a:r>
              <a:rPr lang="el-GR" dirty="0"/>
              <a:t>ρ</a:t>
            </a:r>
            <a:r>
              <a:rPr lang="en-US" baseline="-25000" dirty="0"/>
              <a:t>A</a:t>
            </a:r>
            <a:r>
              <a:rPr lang="el-GR" baseline="-25000" dirty="0"/>
              <a:t> </a:t>
            </a:r>
            <a:r>
              <a:rPr lang="el-GR" baseline="-25000" dirty="0">
                <a:sym typeface="Wingdings"/>
              </a:rPr>
              <a:t> </a:t>
            </a:r>
            <a:r>
              <a:rPr lang="en-US" baseline="-25000" dirty="0">
                <a:sym typeface="Wingdings"/>
              </a:rPr>
              <a:t>B </a:t>
            </a:r>
            <a:r>
              <a:rPr lang="en-US" dirty="0">
                <a:sym typeface="Wingdings"/>
              </a:rPr>
              <a:t>(S) is a relation with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schema identical </a:t>
            </a:r>
            <a:r>
              <a:rPr lang="en-US" dirty="0">
                <a:sym typeface="Wingdings"/>
              </a:rPr>
              <a:t>to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S </a:t>
            </a:r>
            <a:r>
              <a:rPr lang="en-US" dirty="0">
                <a:sym typeface="Wingdings"/>
              </a:rPr>
              <a:t>but the attribute name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A</a:t>
            </a:r>
            <a:r>
              <a:rPr lang="en-US" baseline="-25000" dirty="0">
                <a:solidFill>
                  <a:srgbClr val="FF0000"/>
                </a:solidFill>
                <a:sym typeface="Wingdings"/>
              </a:rPr>
              <a:t>i </a:t>
            </a:r>
            <a:r>
              <a:rPr lang="en-US" dirty="0">
                <a:sym typeface="Wingdings"/>
              </a:rPr>
              <a:t>has been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replaced </a:t>
            </a:r>
            <a:r>
              <a:rPr lang="en-US" dirty="0">
                <a:sym typeface="Wingdings"/>
              </a:rPr>
              <a:t>by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B</a:t>
            </a:r>
            <a:r>
              <a:rPr lang="en-US" baseline="-25000" dirty="0">
                <a:solidFill>
                  <a:srgbClr val="FF0000"/>
                </a:solidFill>
                <a:sym typeface="Wingdings"/>
              </a:rPr>
              <a:t>i</a:t>
            </a:r>
          </a:p>
          <a:p>
            <a:pPr lvl="1"/>
            <a:r>
              <a:rPr lang="en-US" dirty="0">
                <a:solidFill>
                  <a:srgbClr val="0070C0"/>
                </a:solidFill>
                <a:sym typeface="Wingdings"/>
              </a:rPr>
              <a:t>Rename</a:t>
            </a:r>
            <a:r>
              <a:rPr lang="en-US" dirty="0">
                <a:sym typeface="Wingdings"/>
              </a:rPr>
              <a:t> </a:t>
            </a:r>
            <a:r>
              <a:rPr lang="en-US" dirty="0">
                <a:solidFill>
                  <a:srgbClr val="0070C0"/>
                </a:solidFill>
                <a:sym typeface="Wingdings"/>
              </a:rPr>
              <a:t>more</a:t>
            </a:r>
            <a:r>
              <a:rPr lang="en-US" dirty="0">
                <a:sym typeface="Wingdings"/>
              </a:rPr>
              <a:t> than one attributes using ‘,’ in the subscript</a:t>
            </a:r>
            <a:endParaRPr lang="el-GR" dirty="0"/>
          </a:p>
          <a:p>
            <a:pPr lvl="3"/>
            <a:r>
              <a:rPr lang="en-US" dirty="0"/>
              <a:t>E.g. let S with schema S(A</a:t>
            </a:r>
            <a:r>
              <a:rPr lang="en-US" baseline="-25000" dirty="0"/>
              <a:t>1</a:t>
            </a:r>
            <a:r>
              <a:rPr lang="en-US" dirty="0"/>
              <a:t>,A</a:t>
            </a:r>
            <a:r>
              <a:rPr lang="en-US" baseline="-25000" dirty="0"/>
              <a:t>2</a:t>
            </a:r>
            <a:r>
              <a:rPr lang="en-US" dirty="0"/>
              <a:t>,A</a:t>
            </a:r>
            <a:r>
              <a:rPr lang="en-US" baseline="-25000" dirty="0"/>
              <a:t>3</a:t>
            </a:r>
            <a:r>
              <a:rPr lang="en-US" dirty="0"/>
              <a:t>,A</a:t>
            </a:r>
            <a:r>
              <a:rPr lang="en-US" baseline="-25000" dirty="0"/>
              <a:t>4</a:t>
            </a:r>
            <a:r>
              <a:rPr lang="en-US" dirty="0"/>
              <a:t>,A</a:t>
            </a:r>
            <a:r>
              <a:rPr lang="en-US" baseline="-25000" dirty="0"/>
              <a:t>5</a:t>
            </a:r>
            <a:r>
              <a:rPr lang="en-US" dirty="0"/>
              <a:t>)</a:t>
            </a:r>
          </a:p>
          <a:p>
            <a:pPr lvl="3"/>
            <a:r>
              <a:rPr lang="el-GR" dirty="0"/>
              <a:t>ρ</a:t>
            </a:r>
            <a:r>
              <a:rPr lang="en-US" baseline="-25000" dirty="0"/>
              <a:t>A</a:t>
            </a:r>
            <a:r>
              <a:rPr lang="el-GR" baseline="-25000" dirty="0"/>
              <a:t>1 </a:t>
            </a:r>
            <a:r>
              <a:rPr lang="el-GR" baseline="-25000" dirty="0">
                <a:sym typeface="Wingdings"/>
              </a:rPr>
              <a:t> </a:t>
            </a:r>
            <a:r>
              <a:rPr lang="en-US" baseline="-25000" dirty="0">
                <a:sym typeface="Wingdings"/>
              </a:rPr>
              <a:t>B</a:t>
            </a:r>
            <a:r>
              <a:rPr lang="el-GR" baseline="-25000" dirty="0">
                <a:sym typeface="Wingdings"/>
              </a:rPr>
              <a:t>1, Α3Β3</a:t>
            </a:r>
            <a:r>
              <a:rPr lang="en-US" baseline="-25000" dirty="0">
                <a:sym typeface="Wingdings"/>
              </a:rPr>
              <a:t> </a:t>
            </a:r>
            <a:r>
              <a:rPr lang="en-US" dirty="0">
                <a:sym typeface="Wingdings"/>
              </a:rPr>
              <a:t>(S) creates a relation with schema S(B</a:t>
            </a:r>
            <a:r>
              <a:rPr lang="en-US" baseline="-25000" dirty="0"/>
              <a:t>1</a:t>
            </a:r>
            <a:r>
              <a:rPr lang="en-US" dirty="0"/>
              <a:t>,A</a:t>
            </a:r>
            <a:r>
              <a:rPr lang="en-US" baseline="-25000" dirty="0"/>
              <a:t>2</a:t>
            </a:r>
            <a:r>
              <a:rPr lang="en-US" dirty="0"/>
              <a:t>,B</a:t>
            </a:r>
            <a:r>
              <a:rPr lang="en-US" baseline="-25000" dirty="0"/>
              <a:t>3</a:t>
            </a:r>
            <a:r>
              <a:rPr lang="en-US" dirty="0"/>
              <a:t>,A</a:t>
            </a:r>
            <a:r>
              <a:rPr lang="en-US" baseline="-25000" dirty="0"/>
              <a:t>4</a:t>
            </a:r>
            <a:r>
              <a:rPr lang="en-US" dirty="0"/>
              <a:t>,A</a:t>
            </a:r>
            <a:r>
              <a:rPr lang="en-US" baseline="-25000" dirty="0"/>
              <a:t>5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COMP1204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object 5"/>
          <p:cNvGraphicFramePr>
            <a:graphicFrameLocks noGrp="1"/>
          </p:cNvGraphicFramePr>
          <p:nvPr/>
        </p:nvGraphicFramePr>
        <p:xfrm>
          <a:off x="1165383" y="4364808"/>
          <a:ext cx="1595736" cy="1005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7"/>
          <p:cNvSpPr txBox="1"/>
          <p:nvPr/>
        </p:nvSpPr>
        <p:spPr>
          <a:xfrm>
            <a:off x="1875293" y="3949577"/>
            <a:ext cx="374777" cy="3937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500" spc="-141" dirty="0">
                <a:latin typeface="Arial"/>
                <a:cs typeface="Arial"/>
              </a:rPr>
              <a:t>R</a:t>
            </a:r>
            <a:endParaRPr sz="2500" baseline="-250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0158" y="461571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∪</a:t>
            </a:r>
          </a:p>
        </p:txBody>
      </p:sp>
      <p:graphicFrame>
        <p:nvGraphicFramePr>
          <p:cNvPr id="10" name="object 5"/>
          <p:cNvGraphicFramePr>
            <a:graphicFrameLocks noGrp="1"/>
          </p:cNvGraphicFramePr>
          <p:nvPr/>
        </p:nvGraphicFramePr>
        <p:xfrm>
          <a:off x="3662936" y="4372076"/>
          <a:ext cx="1595736" cy="1005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5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6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7"/>
          <p:cNvSpPr txBox="1"/>
          <p:nvPr/>
        </p:nvSpPr>
        <p:spPr>
          <a:xfrm>
            <a:off x="3662936" y="3898974"/>
            <a:ext cx="2598421" cy="3937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l-GR" sz="2500" spc="-141" dirty="0">
                <a:latin typeface="Arial"/>
                <a:cs typeface="Arial"/>
              </a:rPr>
              <a:t>ρ</a:t>
            </a:r>
            <a:r>
              <a:rPr lang="en-US" sz="2500" spc="-141" baseline="-25000" dirty="0">
                <a:latin typeface="Arial"/>
                <a:cs typeface="Arial"/>
              </a:rPr>
              <a:t>D</a:t>
            </a:r>
            <a:r>
              <a:rPr lang="en-US" sz="2500" spc="-141" baseline="-25000" dirty="0">
                <a:latin typeface="Arial"/>
                <a:cs typeface="Arial"/>
                <a:sym typeface="Wingdings"/>
              </a:rPr>
              <a:t>B, EC</a:t>
            </a:r>
            <a:r>
              <a:rPr lang="en-US" sz="2500" spc="-141" dirty="0">
                <a:latin typeface="Arial"/>
                <a:cs typeface="Arial"/>
                <a:sym typeface="Wingdings"/>
              </a:rPr>
              <a:t>(S)</a:t>
            </a:r>
            <a:endParaRPr sz="2500" baseline="-25000" dirty="0">
              <a:latin typeface="Arial"/>
              <a:cs typeface="Arial"/>
            </a:endParaRPr>
          </a:p>
        </p:txBody>
      </p:sp>
      <p:graphicFrame>
        <p:nvGraphicFramePr>
          <p:cNvPr id="12" name="object 5"/>
          <p:cNvGraphicFramePr>
            <a:graphicFrameLocks noGrp="1"/>
          </p:cNvGraphicFramePr>
          <p:nvPr>
            <p:extLst/>
          </p:nvPr>
        </p:nvGraphicFramePr>
        <p:xfrm>
          <a:off x="6424961" y="4422679"/>
          <a:ext cx="1845726" cy="1676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5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6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7"/>
          <p:cNvSpPr txBox="1"/>
          <p:nvPr/>
        </p:nvSpPr>
        <p:spPr>
          <a:xfrm>
            <a:off x="6264924" y="3842710"/>
            <a:ext cx="2325443" cy="439903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500" spc="-141" dirty="0">
                <a:latin typeface="Arial"/>
                <a:cs typeface="Arial"/>
              </a:rPr>
              <a:t>R</a:t>
            </a:r>
            <a:r>
              <a:rPr lang="en-US" sz="2800" dirty="0"/>
              <a:t> ∪ </a:t>
            </a:r>
            <a:r>
              <a:rPr lang="el-GR" sz="2500" spc="-141" dirty="0" err="1">
                <a:latin typeface="Arial"/>
                <a:cs typeface="Arial"/>
              </a:rPr>
              <a:t>ρ</a:t>
            </a:r>
            <a:r>
              <a:rPr lang="el-GR" sz="2500" spc="-141" baseline="-25000" dirty="0" err="1">
                <a:latin typeface="Arial"/>
                <a:cs typeface="Arial"/>
              </a:rPr>
              <a:t>D</a:t>
            </a:r>
            <a:r>
              <a:rPr lang="el-GR" sz="2500" spc="-141" baseline="-25000" dirty="0" err="1">
                <a:latin typeface="Arial"/>
                <a:cs typeface="Arial"/>
                <a:sym typeface="Wingdings"/>
              </a:rPr>
              <a:t>B</a:t>
            </a:r>
            <a:r>
              <a:rPr lang="el-GR" sz="2500" spc="-141" baseline="-25000" dirty="0">
                <a:latin typeface="Arial"/>
                <a:cs typeface="Arial"/>
                <a:sym typeface="Wingdings"/>
              </a:rPr>
              <a:t>, EC</a:t>
            </a:r>
            <a:r>
              <a:rPr lang="el-GR" sz="2500" spc="-141" dirty="0">
                <a:latin typeface="Arial"/>
                <a:cs typeface="Arial"/>
                <a:sym typeface="Wingdings"/>
              </a:rPr>
              <a:t>(S)</a:t>
            </a:r>
            <a:endParaRPr lang="el-GR" sz="2500" baseline="-25000" dirty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71467" y="465649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=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8849" y="5560736"/>
            <a:ext cx="5250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are working with the relational algebra variant that needs </a:t>
            </a:r>
            <a:r>
              <a:rPr lang="en-US" dirty="0">
                <a:solidFill>
                  <a:srgbClr val="FF0000"/>
                </a:solidFill>
              </a:rPr>
              <a:t>same</a:t>
            </a:r>
            <a:r>
              <a:rPr lang="en-US" dirty="0"/>
              <a:t> attribute </a:t>
            </a:r>
            <a:r>
              <a:rPr lang="en-US" dirty="0">
                <a:solidFill>
                  <a:srgbClr val="FF0000"/>
                </a:solidFill>
              </a:rPr>
              <a:t>names</a:t>
            </a:r>
            <a:r>
              <a:rPr lang="en-US" dirty="0"/>
              <a:t> for union </a:t>
            </a:r>
          </a:p>
          <a:p>
            <a:r>
              <a:rPr lang="en-US" dirty="0"/>
              <a:t>	use the </a:t>
            </a:r>
            <a:r>
              <a:rPr lang="en-US" dirty="0">
                <a:solidFill>
                  <a:srgbClr val="FF0000"/>
                </a:solidFill>
              </a:rPr>
              <a:t>renaming</a:t>
            </a:r>
            <a:r>
              <a:rPr lang="en-US" dirty="0"/>
              <a:t> operator</a:t>
            </a:r>
          </a:p>
        </p:txBody>
      </p:sp>
    </p:spTree>
    <p:extLst>
      <p:ext uri="{BB962C8B-B14F-4D97-AF65-F5344CB8AC3E}">
        <p14:creationId xmlns:p14="http://schemas.microsoft.com/office/powerpoint/2010/main" val="1051988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Derived Relational Algebra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1609"/>
            <a:ext cx="8152544" cy="23347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Some operations have </a:t>
            </a:r>
            <a:r>
              <a:rPr lang="en-US" dirty="0">
                <a:solidFill>
                  <a:srgbClr val="FF0000"/>
                </a:solidFill>
              </a:rPr>
              <a:t>special names </a:t>
            </a:r>
            <a:r>
              <a:rPr lang="en-US" dirty="0"/>
              <a:t>or can be </a:t>
            </a:r>
            <a:r>
              <a:rPr lang="en-US" dirty="0">
                <a:solidFill>
                  <a:srgbClr val="0070C0"/>
                </a:solidFill>
              </a:rPr>
              <a:t>derived</a:t>
            </a:r>
            <a:r>
              <a:rPr lang="en-US" dirty="0"/>
              <a:t> by </a:t>
            </a:r>
            <a:r>
              <a:rPr lang="en-US" dirty="0">
                <a:solidFill>
                  <a:srgbClr val="0070C0"/>
                </a:solidFill>
              </a:rPr>
              <a:t>other</a:t>
            </a:r>
            <a:r>
              <a:rPr lang="en-US" dirty="0"/>
              <a:t> relational algebra operations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Intersection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R∩S = R – (R – S) = S – (S – R)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7" name="object 5"/>
          <p:cNvGraphicFramePr>
            <a:graphicFrameLocks noGrp="1"/>
          </p:cNvGraphicFramePr>
          <p:nvPr>
            <p:extLst/>
          </p:nvPr>
        </p:nvGraphicFramePr>
        <p:xfrm>
          <a:off x="923827" y="3934040"/>
          <a:ext cx="1595736" cy="1005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7"/>
          <p:cNvSpPr txBox="1"/>
          <p:nvPr/>
        </p:nvSpPr>
        <p:spPr>
          <a:xfrm>
            <a:off x="1633737" y="3518809"/>
            <a:ext cx="374777" cy="3937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500" spc="-141" dirty="0">
                <a:latin typeface="Arial"/>
                <a:cs typeface="Arial"/>
              </a:rPr>
              <a:t>R</a:t>
            </a:r>
            <a:endParaRPr sz="2500" baseline="-250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98602" y="4184942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</a:t>
            </a:r>
            <a:endParaRPr lang="en-US" sz="2800" b="1" dirty="0"/>
          </a:p>
        </p:txBody>
      </p:sp>
      <p:graphicFrame>
        <p:nvGraphicFramePr>
          <p:cNvPr id="10" name="object 5"/>
          <p:cNvGraphicFramePr>
            <a:graphicFrameLocks noGrp="1"/>
          </p:cNvGraphicFramePr>
          <p:nvPr>
            <p:extLst/>
          </p:nvPr>
        </p:nvGraphicFramePr>
        <p:xfrm>
          <a:off x="3421380" y="3941308"/>
          <a:ext cx="1595736" cy="1005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5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6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7"/>
          <p:cNvSpPr txBox="1"/>
          <p:nvPr/>
        </p:nvSpPr>
        <p:spPr>
          <a:xfrm>
            <a:off x="3717905" y="3540303"/>
            <a:ext cx="2598421" cy="3937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500" spc="-141" dirty="0">
                <a:latin typeface="Arial"/>
                <a:cs typeface="Arial"/>
                <a:sym typeface="Wingdings"/>
              </a:rPr>
              <a:t>S</a:t>
            </a:r>
            <a:endParaRPr sz="2500" baseline="-25000" dirty="0">
              <a:latin typeface="Arial"/>
              <a:cs typeface="Arial"/>
            </a:endParaRPr>
          </a:p>
        </p:txBody>
      </p:sp>
      <p:graphicFrame>
        <p:nvGraphicFramePr>
          <p:cNvPr id="12" name="object 5"/>
          <p:cNvGraphicFramePr>
            <a:graphicFrameLocks noGrp="1"/>
          </p:cNvGraphicFramePr>
          <p:nvPr>
            <p:extLst/>
          </p:nvPr>
        </p:nvGraphicFramePr>
        <p:xfrm>
          <a:off x="6193108" y="4188496"/>
          <a:ext cx="1845726" cy="6706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7"/>
          <p:cNvSpPr txBox="1"/>
          <p:nvPr/>
        </p:nvSpPr>
        <p:spPr>
          <a:xfrm>
            <a:off x="6690616" y="3608527"/>
            <a:ext cx="742051" cy="439903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800"/>
              <a:t>R - S</a:t>
            </a:r>
            <a:endParaRPr lang="el-GR" sz="2500" baseline="-25000" dirty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29911" y="42257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=</a:t>
            </a:r>
          </a:p>
        </p:txBody>
      </p:sp>
      <p:graphicFrame>
        <p:nvGraphicFramePr>
          <p:cNvPr id="15" name="object 5"/>
          <p:cNvGraphicFramePr>
            <a:graphicFrameLocks noGrp="1"/>
          </p:cNvGraphicFramePr>
          <p:nvPr>
            <p:extLst/>
          </p:nvPr>
        </p:nvGraphicFramePr>
        <p:xfrm>
          <a:off x="923827" y="5428523"/>
          <a:ext cx="1595736" cy="1005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7"/>
          <p:cNvSpPr txBox="1"/>
          <p:nvPr/>
        </p:nvSpPr>
        <p:spPr>
          <a:xfrm>
            <a:off x="1633737" y="5013292"/>
            <a:ext cx="374777" cy="3937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500" spc="-141" dirty="0">
                <a:latin typeface="Arial"/>
                <a:cs typeface="Arial"/>
              </a:rPr>
              <a:t>R</a:t>
            </a:r>
            <a:endParaRPr sz="2500" baseline="-25000" dirty="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98602" y="5679425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</a:t>
            </a:r>
            <a:endParaRPr lang="en-US" sz="2800" b="1" dirty="0"/>
          </a:p>
        </p:txBody>
      </p:sp>
      <p:graphicFrame>
        <p:nvGraphicFramePr>
          <p:cNvPr id="20" name="object 5"/>
          <p:cNvGraphicFramePr>
            <a:graphicFrameLocks noGrp="1"/>
          </p:cNvGraphicFramePr>
          <p:nvPr>
            <p:extLst/>
          </p:nvPr>
        </p:nvGraphicFramePr>
        <p:xfrm>
          <a:off x="6193108" y="5682979"/>
          <a:ext cx="1845726" cy="6706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object 7"/>
          <p:cNvSpPr txBox="1"/>
          <p:nvPr/>
        </p:nvSpPr>
        <p:spPr>
          <a:xfrm>
            <a:off x="6690616" y="5103010"/>
            <a:ext cx="973905" cy="439903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800"/>
              <a:t>R ∩ </a:t>
            </a:r>
            <a:r>
              <a:rPr lang="en-US" sz="2800" dirty="0"/>
              <a:t>S</a:t>
            </a:r>
            <a:endParaRPr lang="el-GR" sz="2500" baseline="-25000" dirty="0"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29911" y="572021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=</a:t>
            </a:r>
          </a:p>
        </p:txBody>
      </p:sp>
      <p:graphicFrame>
        <p:nvGraphicFramePr>
          <p:cNvPr id="23" name="object 5"/>
          <p:cNvGraphicFramePr>
            <a:graphicFrameLocks noGrp="1"/>
          </p:cNvGraphicFramePr>
          <p:nvPr>
            <p:extLst/>
          </p:nvPr>
        </p:nvGraphicFramePr>
        <p:xfrm>
          <a:off x="3362020" y="5707372"/>
          <a:ext cx="1845726" cy="6706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object 7"/>
          <p:cNvSpPr txBox="1"/>
          <p:nvPr/>
        </p:nvSpPr>
        <p:spPr>
          <a:xfrm>
            <a:off x="3859528" y="5127403"/>
            <a:ext cx="742051" cy="439903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800"/>
              <a:t>R - S</a:t>
            </a:r>
            <a:endParaRPr lang="el-GR" sz="2500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4135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399124" cy="47561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most FAQ </a:t>
            </a:r>
            <a:r>
              <a:rPr lang="en-US" dirty="0"/>
              <a:t>in relational databases</a:t>
            </a:r>
          </a:p>
          <a:p>
            <a:endParaRPr lang="en-US" dirty="0"/>
          </a:p>
          <a:p>
            <a:r>
              <a:rPr lang="en-US" dirty="0"/>
              <a:t>Let A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 be the </a:t>
            </a:r>
            <a:r>
              <a:rPr lang="en-US" dirty="0">
                <a:solidFill>
                  <a:srgbClr val="0070C0"/>
                </a:solidFill>
              </a:rPr>
              <a:t>common</a:t>
            </a:r>
            <a:r>
              <a:rPr lang="en-US" dirty="0"/>
              <a:t> attributes of two relation schemas R and S. </a:t>
            </a:r>
          </a:p>
          <a:p>
            <a:pPr lvl="1"/>
            <a:r>
              <a:rPr lang="en-US" dirty="0"/>
              <a:t>R(…, 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baseline="-25000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rgbClr val="0070C0"/>
                </a:solidFill>
              </a:rPr>
              <a:t>, …, </a:t>
            </a:r>
            <a:r>
              <a:rPr lang="en-US" dirty="0" err="1">
                <a:solidFill>
                  <a:srgbClr val="0070C0"/>
                </a:solidFill>
              </a:rPr>
              <a:t>A</a:t>
            </a:r>
            <a:r>
              <a:rPr lang="en-US" baseline="-25000" dirty="0" err="1">
                <a:solidFill>
                  <a:srgbClr val="0070C0"/>
                </a:solidFill>
              </a:rPr>
              <a:t>k</a:t>
            </a:r>
            <a:r>
              <a:rPr lang="en-US" dirty="0"/>
              <a:t>, …)        S(…, 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baseline="-25000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rgbClr val="0070C0"/>
                </a:solidFill>
              </a:rPr>
              <a:t>, …, </a:t>
            </a:r>
            <a:r>
              <a:rPr lang="en-US" dirty="0" err="1">
                <a:solidFill>
                  <a:srgbClr val="0070C0"/>
                </a:solidFill>
              </a:rPr>
              <a:t>A</a:t>
            </a:r>
            <a:r>
              <a:rPr lang="en-US" baseline="-25000" dirty="0" err="1">
                <a:solidFill>
                  <a:srgbClr val="0070C0"/>
                </a:solidFill>
              </a:rPr>
              <a:t>k</a:t>
            </a:r>
            <a:r>
              <a:rPr lang="en-US" dirty="0"/>
              <a:t>, …)</a:t>
            </a:r>
          </a:p>
          <a:p>
            <a:endParaRPr lang="en-US" dirty="0"/>
          </a:p>
          <a:p>
            <a:r>
              <a:rPr lang="en-US" dirty="0"/>
              <a:t>Then the natural join of R and S is:</a:t>
            </a:r>
          </a:p>
          <a:p>
            <a:endParaRPr lang="en-US" dirty="0"/>
          </a:p>
          <a:p>
            <a:r>
              <a:rPr lang="en-US" dirty="0"/>
              <a:t>R ⋈ S = π</a:t>
            </a:r>
            <a:r>
              <a:rPr lang="en-US" baseline="-25000" dirty="0"/>
              <a:t>&lt;list&gt;</a:t>
            </a:r>
            <a:r>
              <a:rPr lang="en-US" dirty="0"/>
              <a:t>(σ</a:t>
            </a:r>
            <a:r>
              <a:rPr lang="en-US" baseline="-25000" dirty="0"/>
              <a:t>R.A1 =S.A1 ⋀ … ⋀ </a:t>
            </a:r>
            <a:r>
              <a:rPr lang="en-US" baseline="-25000" dirty="0" err="1"/>
              <a:t>R.Ak</a:t>
            </a:r>
            <a:r>
              <a:rPr lang="en-US" baseline="-25000" dirty="0"/>
              <a:t> = </a:t>
            </a:r>
            <a:r>
              <a:rPr lang="en-US" baseline="-25000" dirty="0" err="1"/>
              <a:t>S.Ak</a:t>
            </a:r>
            <a:r>
              <a:rPr lang="en-US" baseline="-25000" dirty="0"/>
              <a:t> </a:t>
            </a:r>
            <a:r>
              <a:rPr lang="en-US" dirty="0"/>
              <a:t>(R ⨉ S))</a:t>
            </a:r>
          </a:p>
          <a:p>
            <a:endParaRPr lang="en-US" dirty="0"/>
          </a:p>
          <a:p>
            <a:r>
              <a:rPr lang="en-US" dirty="0"/>
              <a:t>where </a:t>
            </a:r>
            <a:r>
              <a:rPr lang="en-US" dirty="0">
                <a:solidFill>
                  <a:srgbClr val="0070C0"/>
                </a:solidFill>
              </a:rPr>
              <a:t>&lt;list&gt; </a:t>
            </a:r>
            <a:r>
              <a:rPr lang="en-US" dirty="0"/>
              <a:t>contains </a:t>
            </a:r>
            <a:r>
              <a:rPr lang="en-US" dirty="0">
                <a:solidFill>
                  <a:srgbClr val="0070C0"/>
                </a:solidFill>
              </a:rPr>
              <a:t>all attributes of R ⨉ 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except</a:t>
            </a:r>
            <a:r>
              <a:rPr lang="en-US" dirty="0"/>
              <a:t> for S.A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S.A</a:t>
            </a:r>
            <a:r>
              <a:rPr lang="en-US" baseline="-25000" dirty="0" err="1"/>
              <a:t>k</a:t>
            </a:r>
            <a:r>
              <a:rPr lang="en-US" dirty="0"/>
              <a:t> (in other words, </a:t>
            </a:r>
            <a:r>
              <a:rPr lang="en-US" dirty="0">
                <a:solidFill>
                  <a:srgbClr val="FF0000"/>
                </a:solidFill>
              </a:rPr>
              <a:t>duplicate</a:t>
            </a:r>
            <a:r>
              <a:rPr lang="en-US" dirty="0"/>
              <a:t> columns are </a:t>
            </a:r>
            <a:r>
              <a:rPr lang="en-US" dirty="0">
                <a:solidFill>
                  <a:srgbClr val="FF0000"/>
                </a:solidFill>
              </a:rPr>
              <a:t>eliminated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55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Suppose our </a:t>
            </a:r>
            <a:r>
              <a:rPr lang="en-US" dirty="0">
                <a:solidFill>
                  <a:srgbClr val="002060"/>
                </a:solidFill>
              </a:rPr>
              <a:t>DB Schema </a:t>
            </a:r>
            <a:r>
              <a:rPr lang="en-US" dirty="0"/>
              <a:t>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TEACHES(</a:t>
            </a:r>
            <a:r>
              <a:rPr lang="en-US" dirty="0">
                <a:solidFill>
                  <a:srgbClr val="7030A0"/>
                </a:solidFill>
              </a:rPr>
              <a:t>lecturer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course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term</a:t>
            </a:r>
            <a:r>
              <a:rPr lang="en-US" dirty="0"/>
              <a:t>) and</a:t>
            </a:r>
          </a:p>
          <a:p>
            <a:pPr marL="0" indent="0">
              <a:buNone/>
            </a:pPr>
            <a:r>
              <a:rPr lang="en-US" dirty="0"/>
              <a:t>REGISTERED(</a:t>
            </a:r>
            <a:r>
              <a:rPr lang="en-US" dirty="0">
                <a:solidFill>
                  <a:srgbClr val="00B050"/>
                </a:solidFill>
              </a:rPr>
              <a:t>student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course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term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we want to obtain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TAUGHT-BY(</a:t>
            </a:r>
            <a:r>
              <a:rPr lang="en-US" dirty="0">
                <a:solidFill>
                  <a:srgbClr val="00B050"/>
                </a:solidFill>
              </a:rPr>
              <a:t>student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course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term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lecturer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holds that TAUGHT-BY = REGISTERED </a:t>
            </a:r>
            <a:r>
              <a:rPr lang="en-US" b="1" dirty="0"/>
              <a:t>⋈ </a:t>
            </a:r>
            <a:r>
              <a:rPr lang="en-US" dirty="0"/>
              <a:t>TEACHES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155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2"/>
            <a:ext cx="8354291" cy="475615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DB Schema:</a:t>
            </a:r>
          </a:p>
          <a:p>
            <a:pPr marL="400009" lvl="1" indent="0">
              <a:buNone/>
            </a:pPr>
            <a:r>
              <a:rPr lang="en-US" dirty="0"/>
              <a:t>TEACHES(</a:t>
            </a:r>
            <a:r>
              <a:rPr lang="en-US" dirty="0">
                <a:solidFill>
                  <a:srgbClr val="7030A0"/>
                </a:solidFill>
              </a:rPr>
              <a:t>lecturer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course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term</a:t>
            </a:r>
            <a:r>
              <a:rPr lang="en-US" dirty="0"/>
              <a:t>) and</a:t>
            </a:r>
          </a:p>
          <a:p>
            <a:pPr marL="400009" lvl="1" indent="0">
              <a:buNone/>
            </a:pPr>
            <a:r>
              <a:rPr lang="en-US" dirty="0"/>
              <a:t>REGISTERED(</a:t>
            </a:r>
            <a:r>
              <a:rPr lang="en-US" dirty="0">
                <a:solidFill>
                  <a:srgbClr val="00B050"/>
                </a:solidFill>
              </a:rPr>
              <a:t>student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course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term</a:t>
            </a:r>
            <a:r>
              <a:rPr lang="en-US" dirty="0"/>
              <a:t>)</a:t>
            </a:r>
          </a:p>
          <a:p>
            <a:pPr marL="400009" lvl="1" indent="0">
              <a:buNone/>
            </a:pPr>
            <a:endParaRPr lang="en-US" dirty="0"/>
          </a:p>
          <a:p>
            <a:r>
              <a:rPr lang="en-US" dirty="0"/>
              <a:t>Steps to compute </a:t>
            </a:r>
          </a:p>
          <a:p>
            <a:pPr marL="0" indent="0">
              <a:buNone/>
            </a:pPr>
            <a:r>
              <a:rPr lang="en-US" dirty="0"/>
              <a:t>      TAUGHT-BY(</a:t>
            </a:r>
            <a:r>
              <a:rPr lang="en-US" dirty="0">
                <a:solidFill>
                  <a:srgbClr val="00B050"/>
                </a:solidFill>
              </a:rPr>
              <a:t>student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course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term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lecturer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REGISTERED ⨉ TEACHES</a:t>
            </a:r>
          </a:p>
          <a:p>
            <a:pPr lvl="1"/>
            <a:r>
              <a:rPr lang="en-US" dirty="0" err="1"/>
              <a:t>σ</a:t>
            </a:r>
            <a:r>
              <a:rPr lang="en-US" baseline="-25000" dirty="0" err="1"/>
              <a:t>R.</a:t>
            </a:r>
            <a:r>
              <a:rPr lang="en-US" baseline="-25000" dirty="0" err="1">
                <a:solidFill>
                  <a:srgbClr val="0070C0"/>
                </a:solidFill>
              </a:rPr>
              <a:t>course</a:t>
            </a:r>
            <a:r>
              <a:rPr lang="en-US" baseline="-25000" dirty="0"/>
              <a:t> = </a:t>
            </a:r>
            <a:r>
              <a:rPr lang="en-US" baseline="-25000" dirty="0" err="1"/>
              <a:t>T.</a:t>
            </a:r>
            <a:r>
              <a:rPr lang="en-US" baseline="-25000" dirty="0" err="1">
                <a:solidFill>
                  <a:srgbClr val="0070C0"/>
                </a:solidFill>
              </a:rPr>
              <a:t>course</a:t>
            </a:r>
            <a:r>
              <a:rPr lang="en-US" baseline="-25000" dirty="0"/>
              <a:t> ⋀ </a:t>
            </a:r>
            <a:r>
              <a:rPr lang="en-US" baseline="-25000" dirty="0" err="1"/>
              <a:t>R.</a:t>
            </a:r>
            <a:r>
              <a:rPr lang="en-US" baseline="-25000" dirty="0" err="1">
                <a:solidFill>
                  <a:srgbClr val="FF0000"/>
                </a:solidFill>
              </a:rPr>
              <a:t>term</a:t>
            </a:r>
            <a:r>
              <a:rPr lang="en-US" baseline="-25000" dirty="0"/>
              <a:t> = </a:t>
            </a:r>
            <a:r>
              <a:rPr lang="en-US" baseline="-25000" dirty="0" err="1"/>
              <a:t>T.</a:t>
            </a:r>
            <a:r>
              <a:rPr lang="en-US" baseline="-25000" dirty="0" err="1">
                <a:solidFill>
                  <a:srgbClr val="FF0000"/>
                </a:solidFill>
              </a:rPr>
              <a:t>term</a:t>
            </a:r>
            <a:r>
              <a:rPr lang="en-US" baseline="-25000" dirty="0"/>
              <a:t> </a:t>
            </a:r>
            <a:r>
              <a:rPr lang="en-US" dirty="0"/>
              <a:t>(REGISTERED ⨉ TEACHES)</a:t>
            </a:r>
          </a:p>
          <a:p>
            <a:pPr lvl="1"/>
            <a:r>
              <a:rPr lang="en-US" dirty="0"/>
              <a:t>π</a:t>
            </a:r>
            <a:r>
              <a:rPr lang="en-US" baseline="-25000" dirty="0" err="1">
                <a:solidFill>
                  <a:srgbClr val="00B050"/>
                </a:solidFill>
              </a:rPr>
              <a:t>student</a:t>
            </a:r>
            <a:r>
              <a:rPr lang="en-US" baseline="-25000" dirty="0" err="1"/>
              <a:t>,R.</a:t>
            </a:r>
            <a:r>
              <a:rPr lang="en-US" baseline="-25000" dirty="0" err="1">
                <a:solidFill>
                  <a:srgbClr val="0070C0"/>
                </a:solidFill>
              </a:rPr>
              <a:t>course</a:t>
            </a:r>
            <a:r>
              <a:rPr lang="en-US" baseline="-25000" dirty="0" err="1"/>
              <a:t>,R.</a:t>
            </a:r>
            <a:r>
              <a:rPr lang="en-US" baseline="-25000" dirty="0" err="1">
                <a:solidFill>
                  <a:srgbClr val="FF0000"/>
                </a:solidFill>
              </a:rPr>
              <a:t>term</a:t>
            </a:r>
            <a:r>
              <a:rPr lang="en-US" baseline="-25000" dirty="0" err="1"/>
              <a:t>,</a:t>
            </a:r>
            <a:r>
              <a:rPr lang="en-US" baseline="-25000" dirty="0" err="1">
                <a:solidFill>
                  <a:srgbClr val="7030A0"/>
                </a:solidFill>
              </a:rPr>
              <a:t>lecturer</a:t>
            </a:r>
            <a:r>
              <a:rPr lang="en-US" dirty="0"/>
              <a:t>(</a:t>
            </a:r>
            <a:r>
              <a:rPr lang="en-US" dirty="0" err="1"/>
              <a:t>σ</a:t>
            </a:r>
            <a:r>
              <a:rPr lang="en-US" dirty="0"/>
              <a:t> </a:t>
            </a:r>
            <a:r>
              <a:rPr lang="en-US" baseline="-25000" dirty="0" err="1"/>
              <a:t>R.</a:t>
            </a:r>
            <a:r>
              <a:rPr lang="en-US" baseline="-25000" dirty="0" err="1">
                <a:solidFill>
                  <a:srgbClr val="0070C0"/>
                </a:solidFill>
              </a:rPr>
              <a:t>course</a:t>
            </a:r>
            <a:r>
              <a:rPr lang="en-US" baseline="-25000" dirty="0"/>
              <a:t> = </a:t>
            </a:r>
            <a:r>
              <a:rPr lang="en-US" baseline="-25000" dirty="0" err="1"/>
              <a:t>T.</a:t>
            </a:r>
            <a:r>
              <a:rPr lang="en-US" baseline="-25000" dirty="0" err="1">
                <a:solidFill>
                  <a:srgbClr val="0070C0"/>
                </a:solidFill>
              </a:rPr>
              <a:t>course</a:t>
            </a:r>
            <a:r>
              <a:rPr lang="en-US" baseline="-25000" dirty="0"/>
              <a:t> ⋀ </a:t>
            </a:r>
            <a:r>
              <a:rPr lang="en-US" baseline="-25000" dirty="0" err="1"/>
              <a:t>R.</a:t>
            </a:r>
            <a:r>
              <a:rPr lang="en-US" baseline="-25000" dirty="0" err="1">
                <a:solidFill>
                  <a:srgbClr val="FF0000"/>
                </a:solidFill>
              </a:rPr>
              <a:t>term</a:t>
            </a:r>
            <a:r>
              <a:rPr lang="en-US" baseline="-25000" dirty="0"/>
              <a:t> = </a:t>
            </a:r>
            <a:r>
              <a:rPr lang="en-US" baseline="-25000" dirty="0" err="1"/>
              <a:t>T.</a:t>
            </a:r>
            <a:r>
              <a:rPr lang="en-US" baseline="-25000" dirty="0" err="1">
                <a:solidFill>
                  <a:srgbClr val="FF0000"/>
                </a:solidFill>
              </a:rPr>
              <a:t>term</a:t>
            </a:r>
            <a:r>
              <a:rPr lang="en-US" baseline="-25000" dirty="0"/>
              <a:t> </a:t>
            </a:r>
            <a:r>
              <a:rPr lang="en-US" dirty="0"/>
              <a:t>(REGISTERED </a:t>
            </a:r>
          </a:p>
          <a:p>
            <a:pPr marL="457152" lvl="1" indent="0">
              <a:buNone/>
            </a:pPr>
            <a:r>
              <a:rPr lang="en-US" dirty="0"/>
              <a:t>⨉ TEACHES))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 result is REGISTERED ⋈ TEACHES.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7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742"/>
                </a:solidFill>
                <a:latin typeface="Helvetica" charset="0"/>
              </a:rPr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311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charset="0"/>
              </a:rPr>
              <a:t>Basic SQL construct:</a:t>
            </a:r>
            <a:r>
              <a:rPr lang="el-GR" dirty="0">
                <a:solidFill>
                  <a:srgbClr val="007742"/>
                </a:solidFill>
                <a:latin typeface="Helvetica" charset="0"/>
              </a:rPr>
              <a:t>                        </a:t>
            </a:r>
          </a:p>
          <a:p>
            <a:pPr marL="0" indent="0">
              <a:buNone/>
            </a:pPr>
            <a:r>
              <a:rPr lang="el-GR" dirty="0">
                <a:solidFill>
                  <a:srgbClr val="007742"/>
                </a:solidFill>
                <a:latin typeface="Helvetica" charset="0"/>
              </a:rPr>
              <a:t>   </a:t>
            </a:r>
            <a:r>
              <a:rPr lang="en-US" dirty="0">
                <a:solidFill>
                  <a:srgbClr val="0070C0"/>
                </a:solidFill>
                <a:latin typeface="Helvetica" charset="0"/>
              </a:rPr>
              <a:t>SELECT</a:t>
            </a:r>
            <a:r>
              <a:rPr lang="en-US" dirty="0">
                <a:latin typeface="Helvetica" charset="0"/>
              </a:rPr>
              <a:t> R</a:t>
            </a:r>
            <a:r>
              <a:rPr lang="en-US" baseline="-25000" dirty="0">
                <a:latin typeface="Helvetica" charset="0"/>
              </a:rPr>
              <a:t>i1</a:t>
            </a:r>
            <a:r>
              <a:rPr lang="en-US" dirty="0">
                <a:latin typeface="Helvetica" charset="0"/>
              </a:rPr>
              <a:t>.A</a:t>
            </a:r>
            <a:r>
              <a:rPr lang="en-US" baseline="-25000" dirty="0">
                <a:latin typeface="Helvetica" charset="0"/>
              </a:rPr>
              <a:t>1</a:t>
            </a:r>
            <a:r>
              <a:rPr lang="en-US" dirty="0">
                <a:latin typeface="Helvetica" charset="0"/>
              </a:rPr>
              <a:t>, …, </a:t>
            </a:r>
            <a:r>
              <a:rPr lang="en-US" dirty="0" err="1">
                <a:latin typeface="Helvetica" charset="0"/>
              </a:rPr>
              <a:t>R</a:t>
            </a:r>
            <a:r>
              <a:rPr lang="en-US" baseline="-25000" dirty="0" err="1">
                <a:latin typeface="Helvetica" charset="0"/>
              </a:rPr>
              <a:t>im</a:t>
            </a:r>
            <a:r>
              <a:rPr lang="en-US" dirty="0" err="1">
                <a:latin typeface="Helvetica" charset="0"/>
              </a:rPr>
              <a:t>.A</a:t>
            </a:r>
            <a:r>
              <a:rPr lang="en-US" baseline="-25000" dirty="0" err="1">
                <a:latin typeface="Helvetica" charset="0"/>
              </a:rPr>
              <a:t>m</a:t>
            </a:r>
            <a:r>
              <a:rPr lang="el-GR" dirty="0">
                <a:latin typeface="Helvetica" charset="0"/>
              </a:rPr>
              <a:t>                  </a:t>
            </a:r>
          </a:p>
          <a:p>
            <a:pPr marL="0" indent="0">
              <a:buNone/>
            </a:pPr>
            <a:r>
              <a:rPr lang="el-GR" dirty="0">
                <a:solidFill>
                  <a:srgbClr val="00B050"/>
                </a:solidFill>
                <a:latin typeface="Helvetica" charset="0"/>
              </a:rPr>
              <a:t>   </a:t>
            </a:r>
            <a:r>
              <a:rPr lang="en-US" dirty="0">
                <a:solidFill>
                  <a:srgbClr val="00B050"/>
                </a:solidFill>
                <a:latin typeface="Helvetica" charset="0"/>
              </a:rPr>
              <a:t>FROM</a:t>
            </a:r>
            <a:r>
              <a:rPr lang="en-US" dirty="0">
                <a:latin typeface="Helvetica" charset="0"/>
              </a:rPr>
              <a:t> R</a:t>
            </a:r>
            <a:r>
              <a:rPr lang="en-US" baseline="-25000" dirty="0">
                <a:latin typeface="Helvetica" charset="0"/>
              </a:rPr>
              <a:t>1</a:t>
            </a:r>
            <a:r>
              <a:rPr lang="en-US" dirty="0">
                <a:latin typeface="Helvetica" charset="0"/>
              </a:rPr>
              <a:t>, …,R</a:t>
            </a:r>
            <a:r>
              <a:rPr lang="en-US" baseline="-25000" dirty="0">
                <a:latin typeface="Helvetica" charset="0"/>
              </a:rPr>
              <a:t>K</a:t>
            </a:r>
            <a:r>
              <a:rPr lang="el-GR" dirty="0">
                <a:latin typeface="Helvetica" charset="0"/>
              </a:rPr>
              <a:t>                                 </a:t>
            </a:r>
          </a:p>
          <a:p>
            <a:pPr marL="0" indent="0">
              <a:buNone/>
            </a:pPr>
            <a:r>
              <a:rPr lang="el-GR" dirty="0">
                <a:solidFill>
                  <a:srgbClr val="FF0000"/>
                </a:solidFill>
                <a:latin typeface="Helvetica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Helvetica" charset="0"/>
              </a:rPr>
              <a:t>WHERE</a:t>
            </a:r>
            <a:r>
              <a:rPr lang="en-US" dirty="0">
                <a:latin typeface="Helvetica" charset="0"/>
              </a:rPr>
              <a:t> </a:t>
            </a:r>
            <a:r>
              <a:rPr lang="el-GR" dirty="0">
                <a:latin typeface="Helvetica" charset="0"/>
              </a:rPr>
              <a:t>Θ</a:t>
            </a:r>
            <a:endParaRPr lang="en-US" dirty="0">
              <a:latin typeface="Helvetica" charset="0"/>
            </a:endParaRPr>
          </a:p>
          <a:p>
            <a:endParaRPr lang="el-GR" dirty="0"/>
          </a:p>
          <a:p>
            <a:r>
              <a:rPr lang="en-US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1</a:t>
            </a:r>
            <a:r>
              <a:rPr lang="en-US" dirty="0">
                <a:latin typeface="Helvetica" charset="0"/>
              </a:rPr>
              <a:t>, …,R</a:t>
            </a:r>
            <a:r>
              <a:rPr lang="en-US" baseline="-25000" dirty="0">
                <a:latin typeface="Helvetica" charset="0"/>
              </a:rPr>
              <a:t>K</a:t>
            </a:r>
            <a:r>
              <a:rPr lang="en-US" dirty="0">
                <a:latin typeface="Helvetica" charset="0"/>
              </a:rPr>
              <a:t> are </a:t>
            </a:r>
            <a:r>
              <a:rPr lang="en-US" dirty="0">
                <a:solidFill>
                  <a:srgbClr val="FF0000"/>
                </a:solidFill>
                <a:latin typeface="Helvetica" charset="0"/>
              </a:rPr>
              <a:t>distinct</a:t>
            </a:r>
            <a:r>
              <a:rPr lang="en-US" dirty="0">
                <a:latin typeface="Helvetica" charset="0"/>
              </a:rPr>
              <a:t> relation names (no repetitions)</a:t>
            </a:r>
          </a:p>
          <a:p>
            <a:r>
              <a:rPr lang="en-US" dirty="0">
                <a:latin typeface="Helvetica" charset="0"/>
              </a:rPr>
              <a:t>Each </a:t>
            </a:r>
            <a:r>
              <a:rPr lang="en-US" dirty="0" err="1">
                <a:solidFill>
                  <a:srgbClr val="0070C0"/>
                </a:solidFill>
                <a:latin typeface="Helvetica" charset="0"/>
              </a:rPr>
              <a:t>R</a:t>
            </a:r>
            <a:r>
              <a:rPr lang="en-US" baseline="-25000" dirty="0" err="1">
                <a:solidFill>
                  <a:srgbClr val="0070C0"/>
                </a:solidFill>
                <a:latin typeface="Helvetica" charset="0"/>
              </a:rPr>
              <a:t>ij</a:t>
            </a:r>
            <a:r>
              <a:rPr lang="en-US" dirty="0" err="1">
                <a:solidFill>
                  <a:srgbClr val="0070C0"/>
                </a:solidFill>
                <a:latin typeface="Helvetica" charset="0"/>
              </a:rPr>
              <a:t>.A</a:t>
            </a:r>
            <a:r>
              <a:rPr lang="en-US" baseline="-25000" dirty="0" err="1">
                <a:solidFill>
                  <a:srgbClr val="0070C0"/>
                </a:solidFill>
                <a:latin typeface="Helvetica" charset="0"/>
              </a:rPr>
              <a:t>j</a:t>
            </a:r>
            <a:r>
              <a:rPr lang="en-US" dirty="0">
                <a:latin typeface="Helvetica" charset="0"/>
              </a:rPr>
              <a:t> is an </a:t>
            </a:r>
            <a:r>
              <a:rPr lang="en-US" dirty="0">
                <a:solidFill>
                  <a:srgbClr val="0070C0"/>
                </a:solidFill>
                <a:latin typeface="Helvetica" charset="0"/>
              </a:rPr>
              <a:t>attribute</a:t>
            </a:r>
            <a:r>
              <a:rPr lang="en-US" dirty="0">
                <a:latin typeface="Helvetica" charset="0"/>
              </a:rPr>
              <a:t> of </a:t>
            </a:r>
            <a:r>
              <a:rPr lang="en-US" dirty="0" err="1">
                <a:latin typeface="Helvetica" charset="0"/>
              </a:rPr>
              <a:t>R</a:t>
            </a:r>
            <a:r>
              <a:rPr lang="en-US" baseline="-25000" dirty="0" err="1">
                <a:latin typeface="Helvetica" charset="0"/>
              </a:rPr>
              <a:t>ij</a:t>
            </a:r>
            <a:r>
              <a:rPr lang="el-GR" baseline="-25000" dirty="0">
                <a:latin typeface="Helvetica" charset="0"/>
              </a:rPr>
              <a:t> </a:t>
            </a:r>
            <a:r>
              <a:rPr lang="en-US" baseline="-25000" dirty="0">
                <a:latin typeface="Helvetica" charset="0"/>
              </a:rPr>
              <a:t>   </a:t>
            </a:r>
            <a:r>
              <a:rPr lang="el-GR" dirty="0">
                <a:latin typeface="Helvetica" charset="0"/>
              </a:rPr>
              <a:t>(1</a:t>
            </a:r>
            <a:r>
              <a:rPr lang="en-US" dirty="0">
                <a:latin typeface="Helvetica" charset="0"/>
              </a:rPr>
              <a:t>≤ </a:t>
            </a:r>
            <a:r>
              <a:rPr lang="en-US" dirty="0" err="1">
                <a:latin typeface="Helvetica" charset="0"/>
              </a:rPr>
              <a:t>ij</a:t>
            </a:r>
            <a:r>
              <a:rPr lang="en-US" dirty="0">
                <a:latin typeface="Helvetica" charset="0"/>
              </a:rPr>
              <a:t> ≤ k</a:t>
            </a:r>
            <a:r>
              <a:rPr lang="el-GR" dirty="0">
                <a:latin typeface="Helvetica" charset="0"/>
              </a:rPr>
              <a:t>)</a:t>
            </a:r>
            <a:endParaRPr lang="en-US" baseline="-25000" dirty="0">
              <a:latin typeface="Helvetica" charset="0"/>
            </a:endParaRPr>
          </a:p>
          <a:p>
            <a:r>
              <a:rPr lang="el-GR" dirty="0">
                <a:solidFill>
                  <a:srgbClr val="FF0000"/>
                </a:solidFill>
                <a:latin typeface="Helvetica" charset="0"/>
              </a:rPr>
              <a:t>Θ</a:t>
            </a:r>
            <a:r>
              <a:rPr lang="en-US" dirty="0">
                <a:latin typeface="Helvetica" charset="0"/>
              </a:rPr>
              <a:t> is a </a:t>
            </a:r>
            <a:r>
              <a:rPr lang="en-US" dirty="0">
                <a:solidFill>
                  <a:srgbClr val="FF0000"/>
                </a:solidFill>
                <a:latin typeface="Helvetica" charset="0"/>
              </a:rPr>
              <a:t>condition</a:t>
            </a:r>
            <a:endParaRPr lang="en-US" dirty="0">
              <a:latin typeface="Helvetica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91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en-US" dirty="0">
                <a:latin typeface="Arial" charset="0"/>
              </a:rPr>
              <a:t>SQL vs. Relational Algebra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214000"/>
              </p:ext>
            </p:extLst>
          </p:nvPr>
        </p:nvGraphicFramePr>
        <p:xfrm>
          <a:off x="457200" y="1737782"/>
          <a:ext cx="8229600" cy="146304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SQL</a:t>
                      </a:r>
                    </a:p>
                  </a:txBody>
                  <a:tcPr marL="31750" marR="31750" marT="0" marB="0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Relational Algebra</a:t>
                      </a:r>
                    </a:p>
                  </a:txBody>
                  <a:tcPr marL="31750" marR="317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  <a:effectLst/>
                          <a:latin typeface="Tahoma" charset="0"/>
                        </a:rPr>
                        <a:t>SELECT</a:t>
                      </a:r>
                    </a:p>
                  </a:txBody>
                  <a:tcPr marL="31750" marR="31750" marT="0" marB="0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  <a:effectLst/>
                          <a:latin typeface="Tahoma" charset="0"/>
                        </a:rPr>
                        <a:t>Projection 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  <a:effectLst/>
                          <a:latin typeface="Times New Roman" charset="0"/>
                        </a:rPr>
                        <a:t>π</a:t>
                      </a:r>
                      <a:endParaRPr lang="en-US" sz="2400" dirty="0">
                        <a:solidFill>
                          <a:srgbClr val="0070C0"/>
                        </a:solidFill>
                        <a:effectLst/>
                        <a:latin typeface="Tahoma" charset="0"/>
                      </a:endParaRPr>
                    </a:p>
                  </a:txBody>
                  <a:tcPr marL="31750" marR="317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B050"/>
                          </a:solidFill>
                          <a:effectLst/>
                          <a:latin typeface="Tahoma" charset="0"/>
                        </a:rPr>
                        <a:t>FROM</a:t>
                      </a:r>
                    </a:p>
                  </a:txBody>
                  <a:tcPr marL="31750" marR="31750" marT="0" marB="0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B050"/>
                          </a:solidFill>
                          <a:effectLst/>
                          <a:latin typeface="Tahoma" charset="0"/>
                        </a:rPr>
                        <a:t>Cartesian Product</a:t>
                      </a:r>
                    </a:p>
                  </a:txBody>
                  <a:tcPr marL="31750" marR="317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WHERE</a:t>
                      </a:r>
                    </a:p>
                  </a:txBody>
                  <a:tcPr marL="31750" marR="31750" marT="0" marB="0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Selection 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σ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L="31750" marR="317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26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2400" y="3644808"/>
            <a:ext cx="8991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SELECT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R</a:t>
            </a:r>
            <a:r>
              <a:rPr kumimoji="0" lang="en-US" altLang="en-US" sz="2400" b="0" i="0" u="none" strike="noStrike" cap="none" normalizeH="0" baseline="-2500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i1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.A</a:t>
            </a:r>
            <a:r>
              <a:rPr kumimoji="0" lang="en-US" altLang="en-US" sz="2400" b="0" i="0" u="none" strike="noStrike" cap="none" normalizeH="0" baseline="-2500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, …,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R</a:t>
            </a:r>
            <a:r>
              <a:rPr kumimoji="0" lang="en-US" altLang="en-US" sz="2400" b="0" i="0" u="none" strike="noStrike" cap="none" normalizeH="0" baseline="-25000" dirty="0" err="1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im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.A</a:t>
            </a:r>
            <a:r>
              <a:rPr kumimoji="0" lang="en-US" altLang="en-US" sz="2400" b="0" i="0" u="none" strike="noStrike" cap="none" normalizeH="0" baseline="-25000" dirty="0" err="1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m</a:t>
            </a:r>
            <a:endParaRPr kumimoji="0" lang="en-US" altLang="en-US" sz="2400" b="0" i="0" u="none" strike="noStrike" cap="none" normalizeH="0" baseline="-25000" dirty="0">
              <a:ln>
                <a:noFill/>
              </a:ln>
              <a:solidFill>
                <a:srgbClr val="0070C0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FROM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 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 R</a:t>
            </a:r>
            <a:r>
              <a:rPr kumimoji="0" lang="en-US" altLang="en-US" sz="2400" b="0" i="0" u="none" strike="noStrike" cap="none" normalizeH="0" baseline="-2500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, …,</a:t>
            </a:r>
            <a:r>
              <a:rPr kumimoji="0" lang="el-GR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R</a:t>
            </a:r>
            <a:r>
              <a:rPr kumimoji="0" lang="en-US" altLang="en-US" sz="2400" b="0" i="0" u="none" strike="noStrike" cap="none" normalizeH="0" baseline="-2500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          </a:t>
            </a:r>
            <a:r>
              <a:rPr kumimoji="0" lang="el-G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=</a:t>
            </a:r>
            <a:r>
              <a:rPr kumimoji="0" lang="el-G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π</a:t>
            </a:r>
            <a:r>
              <a:rPr kumimoji="0" lang="en-US" altLang="en-US" sz="2400" b="0" i="0" u="none" strike="noStrike" cap="none" normalizeH="0" baseline="-2500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Ri1.A1, …, </a:t>
            </a:r>
            <a:r>
              <a:rPr kumimoji="0" lang="en-US" altLang="en-US" sz="2400" b="0" i="0" u="none" strike="noStrike" cap="none" normalizeH="0" baseline="-25000" dirty="0" err="1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Rim.Am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σ</a:t>
            </a:r>
            <a:r>
              <a:rPr kumimoji="0" lang="el-GR" altLang="en-US" sz="2400" b="0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Θ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(R</a:t>
            </a:r>
            <a:r>
              <a:rPr kumimoji="0" lang="en-US" altLang="en-US" sz="2400" b="0" i="0" u="none" strike="noStrike" cap="none" normalizeH="0" baseline="-2500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 ×…×</a:t>
            </a:r>
            <a:r>
              <a:rPr kumimoji="0" lang="el-GR" altLang="en-US" sz="2400" b="0" i="0" u="none" strike="noStrike" cap="none" normalizeH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R</a:t>
            </a:r>
            <a:r>
              <a:rPr kumimoji="0" lang="en-US" altLang="en-US" sz="2400" b="0" i="0" u="none" strike="noStrike" cap="none" normalizeH="0" baseline="-2500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WHERE  </a:t>
            </a:r>
            <a:r>
              <a:rPr lang="el-GR" altLang="en-US" sz="2400" dirty="0">
                <a:solidFill>
                  <a:srgbClr val="FF0000"/>
                </a:solidFill>
                <a:latin typeface="Arial" charset="0"/>
              </a:rPr>
              <a:t>Θ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127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en-US" dirty="0">
                <a:latin typeface="Arial" charset="0"/>
              </a:rPr>
              <a:t>SQL vs. Relational Algebra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27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779817" y="4435038"/>
            <a:ext cx="1911928" cy="387927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34687" y="4190307"/>
            <a:ext cx="1163782" cy="237111"/>
          </a:xfrm>
          <a:prstGeom prst="straightConnector1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510140" y="3894011"/>
            <a:ext cx="2424547" cy="48946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3644808"/>
            <a:ext cx="8991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SELECT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R</a:t>
            </a:r>
            <a:r>
              <a:rPr kumimoji="0" lang="en-US" altLang="en-US" sz="2400" b="0" i="0" u="none" strike="noStrike" cap="none" normalizeH="0" baseline="-2500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i1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.A</a:t>
            </a:r>
            <a:r>
              <a:rPr kumimoji="0" lang="en-US" altLang="en-US" sz="2400" b="0" i="0" u="none" strike="noStrike" cap="none" normalizeH="0" baseline="-2500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, …,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R</a:t>
            </a:r>
            <a:r>
              <a:rPr kumimoji="0" lang="en-US" altLang="en-US" sz="2400" b="0" i="0" u="none" strike="noStrike" cap="none" normalizeH="0" baseline="-25000" dirty="0" err="1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im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.A</a:t>
            </a:r>
            <a:r>
              <a:rPr kumimoji="0" lang="en-US" altLang="en-US" sz="2400" b="0" i="0" u="none" strike="noStrike" cap="none" normalizeH="0" baseline="-25000" dirty="0" err="1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m</a:t>
            </a:r>
            <a:endParaRPr kumimoji="0" lang="en-US" altLang="en-US" sz="2400" b="0" i="0" u="none" strike="noStrike" cap="none" normalizeH="0" baseline="-25000" dirty="0">
              <a:ln>
                <a:noFill/>
              </a:ln>
              <a:solidFill>
                <a:srgbClr val="0070C0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FROM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 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 R</a:t>
            </a:r>
            <a:r>
              <a:rPr kumimoji="0" lang="en-US" altLang="en-US" sz="2400" b="0" i="0" u="none" strike="noStrike" cap="none" normalizeH="0" baseline="-2500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, …,</a:t>
            </a:r>
            <a:r>
              <a:rPr kumimoji="0" lang="el-GR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R</a:t>
            </a:r>
            <a:r>
              <a:rPr kumimoji="0" lang="en-US" altLang="en-US" sz="2400" b="0" i="0" u="none" strike="noStrike" cap="none" normalizeH="0" baseline="-2500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          </a:t>
            </a:r>
            <a:r>
              <a:rPr kumimoji="0" lang="el-G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=</a:t>
            </a:r>
            <a:r>
              <a:rPr kumimoji="0" lang="el-G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π</a:t>
            </a:r>
            <a:r>
              <a:rPr kumimoji="0" lang="en-US" altLang="en-US" sz="2400" b="0" i="0" u="none" strike="noStrike" cap="none" normalizeH="0" baseline="-2500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Ri1.A1, …, </a:t>
            </a:r>
            <a:r>
              <a:rPr kumimoji="0" lang="en-US" altLang="en-US" sz="2400" b="0" i="0" u="none" strike="noStrike" cap="none" normalizeH="0" baseline="-25000" dirty="0" err="1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Rim.Am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σ</a:t>
            </a:r>
            <a:r>
              <a:rPr kumimoji="0" lang="el-GR" altLang="en-US" sz="2400" b="0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Θ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(R</a:t>
            </a:r>
            <a:r>
              <a:rPr kumimoji="0" lang="en-US" altLang="en-US" sz="2400" b="0" i="0" u="none" strike="noStrike" cap="none" normalizeH="0" baseline="-2500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 ×…×</a:t>
            </a:r>
            <a:r>
              <a:rPr kumimoji="0" lang="el-GR" altLang="en-US" sz="2400" b="0" i="0" u="none" strike="noStrike" cap="none" normalizeH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R</a:t>
            </a:r>
            <a:r>
              <a:rPr kumimoji="0" lang="en-US" altLang="en-US" sz="2400" b="0" i="0" u="none" strike="noStrike" cap="none" normalizeH="0" baseline="-2500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WHERE  </a:t>
            </a:r>
            <a:r>
              <a:rPr lang="el-GR" altLang="en-US" sz="2400" dirty="0">
                <a:solidFill>
                  <a:srgbClr val="FF0000"/>
                </a:solidFill>
                <a:latin typeface="Arial" charset="0"/>
              </a:rPr>
              <a:t>Θ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graphicFrame>
        <p:nvGraphicFramePr>
          <p:cNvPr id="14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323123"/>
              </p:ext>
            </p:extLst>
          </p:nvPr>
        </p:nvGraphicFramePr>
        <p:xfrm>
          <a:off x="457200" y="1737782"/>
          <a:ext cx="8229600" cy="146304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SQL</a:t>
                      </a:r>
                    </a:p>
                  </a:txBody>
                  <a:tcPr marL="31750" marR="31750" marT="0" marB="0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Relational Algebra</a:t>
                      </a:r>
                    </a:p>
                  </a:txBody>
                  <a:tcPr marL="31750" marR="317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  <a:effectLst/>
                          <a:latin typeface="Tahoma" charset="0"/>
                        </a:rPr>
                        <a:t>SELECT</a:t>
                      </a:r>
                    </a:p>
                  </a:txBody>
                  <a:tcPr marL="31750" marR="31750" marT="0" marB="0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  <a:effectLst/>
                          <a:latin typeface="Tahoma" charset="0"/>
                        </a:rPr>
                        <a:t>Projection 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  <a:effectLst/>
                          <a:latin typeface="Times New Roman" charset="0"/>
                        </a:rPr>
                        <a:t>π</a:t>
                      </a:r>
                      <a:endParaRPr lang="en-US" sz="2400" dirty="0">
                        <a:solidFill>
                          <a:srgbClr val="0070C0"/>
                        </a:solidFill>
                        <a:effectLst/>
                        <a:latin typeface="Tahoma" charset="0"/>
                      </a:endParaRPr>
                    </a:p>
                  </a:txBody>
                  <a:tcPr marL="31750" marR="317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B050"/>
                          </a:solidFill>
                          <a:effectLst/>
                          <a:latin typeface="Tahoma" charset="0"/>
                        </a:rPr>
                        <a:t>FROM</a:t>
                      </a:r>
                    </a:p>
                  </a:txBody>
                  <a:tcPr marL="31750" marR="31750" marT="0" marB="0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B050"/>
                          </a:solidFill>
                          <a:effectLst/>
                          <a:latin typeface="Tahoma" charset="0"/>
                        </a:rPr>
                        <a:t>Cartesian Product</a:t>
                      </a:r>
                    </a:p>
                  </a:txBody>
                  <a:tcPr marL="31750" marR="317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WHERE</a:t>
                      </a:r>
                    </a:p>
                  </a:txBody>
                  <a:tcPr marL="31750" marR="31750" marT="0" marB="0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Selection 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σ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L="31750" marR="317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01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en-US" dirty="0">
                <a:latin typeface="Arial" charset="0"/>
              </a:rPr>
              <a:t>SQL vs. Relational Algebra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28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51791" y="4318572"/>
            <a:ext cx="1701264" cy="40582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77631" y="4322618"/>
            <a:ext cx="1946570" cy="40178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590800" y="4724400"/>
            <a:ext cx="5043055" cy="471055"/>
          </a:xfrm>
          <a:custGeom>
            <a:avLst/>
            <a:gdLst>
              <a:gd name="connsiteX0" fmla="*/ 0 w 5043055"/>
              <a:gd name="connsiteY0" fmla="*/ 0 h 471055"/>
              <a:gd name="connsiteX1" fmla="*/ 3962400 w 5043055"/>
              <a:gd name="connsiteY1" fmla="*/ 471055 h 471055"/>
              <a:gd name="connsiteX2" fmla="*/ 5043055 w 5043055"/>
              <a:gd name="connsiteY2" fmla="*/ 69273 h 471055"/>
              <a:gd name="connsiteX3" fmla="*/ 5043055 w 5043055"/>
              <a:gd name="connsiteY3" fmla="*/ 69273 h 471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3055" h="471055">
                <a:moveTo>
                  <a:pt x="0" y="0"/>
                </a:moveTo>
                <a:lnTo>
                  <a:pt x="3962400" y="471055"/>
                </a:lnTo>
                <a:lnTo>
                  <a:pt x="5043055" y="69273"/>
                </a:lnTo>
                <a:lnTo>
                  <a:pt x="5043055" y="69273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3644808"/>
            <a:ext cx="8991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SELECT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R</a:t>
            </a:r>
            <a:r>
              <a:rPr kumimoji="0" lang="en-US" altLang="en-US" sz="2400" b="0" i="0" u="none" strike="noStrike" cap="none" normalizeH="0" baseline="-2500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i1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.A</a:t>
            </a:r>
            <a:r>
              <a:rPr kumimoji="0" lang="en-US" altLang="en-US" sz="2400" b="0" i="0" u="none" strike="noStrike" cap="none" normalizeH="0" baseline="-2500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, …,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R</a:t>
            </a:r>
            <a:r>
              <a:rPr kumimoji="0" lang="en-US" altLang="en-US" sz="2400" b="0" i="0" u="none" strike="noStrike" cap="none" normalizeH="0" baseline="-25000" dirty="0" err="1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im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.A</a:t>
            </a:r>
            <a:r>
              <a:rPr kumimoji="0" lang="en-US" altLang="en-US" sz="2400" b="0" i="0" u="none" strike="noStrike" cap="none" normalizeH="0" baseline="-25000" dirty="0" err="1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m</a:t>
            </a:r>
            <a:endParaRPr kumimoji="0" lang="en-US" altLang="en-US" sz="2400" b="0" i="0" u="none" strike="noStrike" cap="none" normalizeH="0" baseline="-25000" dirty="0">
              <a:ln>
                <a:noFill/>
              </a:ln>
              <a:solidFill>
                <a:srgbClr val="0070C0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FROM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 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 R</a:t>
            </a:r>
            <a:r>
              <a:rPr kumimoji="0" lang="en-US" altLang="en-US" sz="2400" b="0" i="0" u="none" strike="noStrike" cap="none" normalizeH="0" baseline="-2500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, …,</a:t>
            </a:r>
            <a:r>
              <a:rPr kumimoji="0" lang="el-GR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R</a:t>
            </a:r>
            <a:r>
              <a:rPr kumimoji="0" lang="en-US" altLang="en-US" sz="2400" b="0" i="0" u="none" strike="noStrike" cap="none" normalizeH="0" baseline="-2500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          </a:t>
            </a:r>
            <a:r>
              <a:rPr kumimoji="0" lang="el-G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=</a:t>
            </a:r>
            <a:r>
              <a:rPr kumimoji="0" lang="el-G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π</a:t>
            </a:r>
            <a:r>
              <a:rPr kumimoji="0" lang="en-US" altLang="en-US" sz="2400" b="0" i="0" u="none" strike="noStrike" cap="none" normalizeH="0" baseline="-2500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Ri1.A1, …, </a:t>
            </a:r>
            <a:r>
              <a:rPr kumimoji="0" lang="en-US" altLang="en-US" sz="2400" b="0" i="0" u="none" strike="noStrike" cap="none" normalizeH="0" baseline="-25000" dirty="0" err="1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Rim.Am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σ</a:t>
            </a:r>
            <a:r>
              <a:rPr kumimoji="0" lang="el-GR" altLang="en-US" sz="2400" b="0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Θ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(R</a:t>
            </a:r>
            <a:r>
              <a:rPr kumimoji="0" lang="en-US" altLang="en-US" sz="2400" b="0" i="0" u="none" strike="noStrike" cap="none" normalizeH="0" baseline="-2500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 ×…×</a:t>
            </a:r>
            <a:r>
              <a:rPr kumimoji="0" lang="el-GR" altLang="en-US" sz="2400" b="0" i="0" u="none" strike="noStrike" cap="none" normalizeH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R</a:t>
            </a:r>
            <a:r>
              <a:rPr kumimoji="0" lang="en-US" altLang="en-US" sz="2400" b="0" i="0" u="none" strike="noStrike" cap="none" normalizeH="0" baseline="-2500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WHERE  </a:t>
            </a:r>
            <a:r>
              <a:rPr lang="el-GR" altLang="en-US" sz="2400" dirty="0">
                <a:solidFill>
                  <a:srgbClr val="FF0000"/>
                </a:solidFill>
                <a:latin typeface="Arial" charset="0"/>
              </a:rPr>
              <a:t>Θ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graphicFrame>
        <p:nvGraphicFramePr>
          <p:cNvPr id="1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7323123"/>
              </p:ext>
            </p:extLst>
          </p:nvPr>
        </p:nvGraphicFramePr>
        <p:xfrm>
          <a:off x="457200" y="1737782"/>
          <a:ext cx="8229600" cy="146304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SQL</a:t>
                      </a:r>
                    </a:p>
                  </a:txBody>
                  <a:tcPr marL="31750" marR="31750" marT="0" marB="0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Relational Algebra</a:t>
                      </a:r>
                    </a:p>
                  </a:txBody>
                  <a:tcPr marL="31750" marR="317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  <a:effectLst/>
                          <a:latin typeface="Tahoma" charset="0"/>
                        </a:rPr>
                        <a:t>SELECT</a:t>
                      </a:r>
                    </a:p>
                  </a:txBody>
                  <a:tcPr marL="31750" marR="31750" marT="0" marB="0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  <a:effectLst/>
                          <a:latin typeface="Tahoma" charset="0"/>
                        </a:rPr>
                        <a:t>Projection 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  <a:effectLst/>
                          <a:latin typeface="Times New Roman" charset="0"/>
                        </a:rPr>
                        <a:t>π</a:t>
                      </a:r>
                      <a:endParaRPr lang="en-US" sz="2400" dirty="0">
                        <a:solidFill>
                          <a:srgbClr val="0070C0"/>
                        </a:solidFill>
                        <a:effectLst/>
                        <a:latin typeface="Tahoma" charset="0"/>
                      </a:endParaRPr>
                    </a:p>
                  </a:txBody>
                  <a:tcPr marL="31750" marR="317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B050"/>
                          </a:solidFill>
                          <a:effectLst/>
                          <a:latin typeface="Tahoma" charset="0"/>
                        </a:rPr>
                        <a:t>FROM</a:t>
                      </a:r>
                    </a:p>
                  </a:txBody>
                  <a:tcPr marL="31750" marR="31750" marT="0" marB="0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B050"/>
                          </a:solidFill>
                          <a:effectLst/>
                          <a:latin typeface="Tahoma" charset="0"/>
                        </a:rPr>
                        <a:t>Cartesian Product</a:t>
                      </a:r>
                    </a:p>
                  </a:txBody>
                  <a:tcPr marL="31750" marR="317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WHERE</a:t>
                      </a:r>
                    </a:p>
                  </a:txBody>
                  <a:tcPr marL="31750" marR="31750" marT="0" marB="0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Selection 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σ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L="31750" marR="317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123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en-US" dirty="0">
                <a:latin typeface="Arial" charset="0"/>
              </a:rPr>
              <a:t>SQL vs. Relational Algebra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29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41127" y="4435038"/>
            <a:ext cx="304800" cy="34478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413165" y="4664936"/>
            <a:ext cx="484909" cy="4572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21227597">
            <a:off x="1708150" y="4867590"/>
            <a:ext cx="5364554" cy="1262583"/>
          </a:xfrm>
          <a:custGeom>
            <a:avLst/>
            <a:gdLst>
              <a:gd name="connsiteX0" fmla="*/ 0 w 5043055"/>
              <a:gd name="connsiteY0" fmla="*/ 0 h 471055"/>
              <a:gd name="connsiteX1" fmla="*/ 3962400 w 5043055"/>
              <a:gd name="connsiteY1" fmla="*/ 471055 h 471055"/>
              <a:gd name="connsiteX2" fmla="*/ 5043055 w 5043055"/>
              <a:gd name="connsiteY2" fmla="*/ 69273 h 471055"/>
              <a:gd name="connsiteX3" fmla="*/ 5043055 w 5043055"/>
              <a:gd name="connsiteY3" fmla="*/ 69273 h 471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3055" h="471055">
                <a:moveTo>
                  <a:pt x="0" y="0"/>
                </a:moveTo>
                <a:lnTo>
                  <a:pt x="3962400" y="471055"/>
                </a:lnTo>
                <a:lnTo>
                  <a:pt x="5043055" y="69273"/>
                </a:lnTo>
                <a:lnTo>
                  <a:pt x="5043055" y="69273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3644808"/>
            <a:ext cx="8991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SELECT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R</a:t>
            </a:r>
            <a:r>
              <a:rPr kumimoji="0" lang="en-US" altLang="en-US" sz="2400" b="0" i="0" u="none" strike="noStrike" cap="none" normalizeH="0" baseline="-2500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i1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.A</a:t>
            </a:r>
            <a:r>
              <a:rPr kumimoji="0" lang="en-US" altLang="en-US" sz="2400" b="0" i="0" u="none" strike="noStrike" cap="none" normalizeH="0" baseline="-2500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, …,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R</a:t>
            </a:r>
            <a:r>
              <a:rPr kumimoji="0" lang="en-US" altLang="en-US" sz="2400" b="0" i="0" u="none" strike="noStrike" cap="none" normalizeH="0" baseline="-25000" dirty="0" err="1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im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.A</a:t>
            </a:r>
            <a:r>
              <a:rPr kumimoji="0" lang="en-US" altLang="en-US" sz="2400" b="0" i="0" u="none" strike="noStrike" cap="none" normalizeH="0" baseline="-25000" dirty="0" err="1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m</a:t>
            </a:r>
            <a:endParaRPr kumimoji="0" lang="en-US" altLang="en-US" sz="2400" b="0" i="0" u="none" strike="noStrike" cap="none" normalizeH="0" baseline="-25000" dirty="0">
              <a:ln>
                <a:noFill/>
              </a:ln>
              <a:solidFill>
                <a:srgbClr val="0070C0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FROM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 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 R</a:t>
            </a:r>
            <a:r>
              <a:rPr kumimoji="0" lang="en-US" altLang="en-US" sz="2400" b="0" i="0" u="none" strike="noStrike" cap="none" normalizeH="0" baseline="-2500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, …,</a:t>
            </a:r>
            <a:r>
              <a:rPr kumimoji="0" lang="el-GR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R</a:t>
            </a:r>
            <a:r>
              <a:rPr kumimoji="0" lang="en-US" altLang="en-US" sz="2400" b="0" i="0" u="none" strike="noStrike" cap="none" normalizeH="0" baseline="-2500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          </a:t>
            </a:r>
            <a:r>
              <a:rPr kumimoji="0" lang="el-G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=</a:t>
            </a:r>
            <a:r>
              <a:rPr kumimoji="0" lang="el-G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π</a:t>
            </a:r>
            <a:r>
              <a:rPr kumimoji="0" lang="en-US" altLang="en-US" sz="2400" b="0" i="0" u="none" strike="noStrike" cap="none" normalizeH="0" baseline="-2500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Ri1.A1, …, </a:t>
            </a:r>
            <a:r>
              <a:rPr kumimoji="0" lang="en-US" altLang="en-US" sz="2400" b="0" i="0" u="none" strike="noStrike" cap="none" normalizeH="0" baseline="-25000" dirty="0" err="1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Rim.Am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σ</a:t>
            </a:r>
            <a:r>
              <a:rPr kumimoji="0" lang="el-GR" altLang="en-US" sz="2400" b="0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Θ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(R</a:t>
            </a:r>
            <a:r>
              <a:rPr kumimoji="0" lang="en-US" altLang="en-US" sz="2400" b="0" i="0" u="none" strike="noStrike" cap="none" normalizeH="0" baseline="-2500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 ×…×</a:t>
            </a:r>
            <a:r>
              <a:rPr kumimoji="0" lang="el-GR" altLang="en-US" sz="2400" b="0" i="0" u="none" strike="noStrike" cap="none" normalizeH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R</a:t>
            </a:r>
            <a:r>
              <a:rPr kumimoji="0" lang="en-US" altLang="en-US" sz="2400" b="0" i="0" u="none" strike="noStrike" cap="none" normalizeH="0" baseline="-2500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WHERE  </a:t>
            </a:r>
            <a:r>
              <a:rPr lang="el-GR" altLang="en-US" sz="2400" dirty="0">
                <a:solidFill>
                  <a:srgbClr val="FF0000"/>
                </a:solidFill>
                <a:latin typeface="Arial" charset="0"/>
              </a:rPr>
              <a:t>Θ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graphicFrame>
        <p:nvGraphicFramePr>
          <p:cNvPr id="1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7323123"/>
              </p:ext>
            </p:extLst>
          </p:nvPr>
        </p:nvGraphicFramePr>
        <p:xfrm>
          <a:off x="457200" y="1737782"/>
          <a:ext cx="8229600" cy="146304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SQL</a:t>
                      </a:r>
                    </a:p>
                  </a:txBody>
                  <a:tcPr marL="31750" marR="31750" marT="0" marB="0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Relational Algebra</a:t>
                      </a:r>
                    </a:p>
                  </a:txBody>
                  <a:tcPr marL="31750" marR="317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  <a:effectLst/>
                          <a:latin typeface="Tahoma" charset="0"/>
                        </a:rPr>
                        <a:t>SELECT</a:t>
                      </a:r>
                    </a:p>
                  </a:txBody>
                  <a:tcPr marL="31750" marR="31750" marT="0" marB="0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  <a:effectLst/>
                          <a:latin typeface="Tahoma" charset="0"/>
                        </a:rPr>
                        <a:t>Projection 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  <a:effectLst/>
                          <a:latin typeface="Times New Roman" charset="0"/>
                        </a:rPr>
                        <a:t>π</a:t>
                      </a:r>
                      <a:endParaRPr lang="en-US" sz="2400" dirty="0">
                        <a:solidFill>
                          <a:srgbClr val="0070C0"/>
                        </a:solidFill>
                        <a:effectLst/>
                        <a:latin typeface="Tahoma" charset="0"/>
                      </a:endParaRPr>
                    </a:p>
                  </a:txBody>
                  <a:tcPr marL="31750" marR="317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B050"/>
                          </a:solidFill>
                          <a:effectLst/>
                          <a:latin typeface="Tahoma" charset="0"/>
                        </a:rPr>
                        <a:t>FROM</a:t>
                      </a:r>
                    </a:p>
                  </a:txBody>
                  <a:tcPr marL="31750" marR="31750" marT="0" marB="0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B050"/>
                          </a:solidFill>
                          <a:effectLst/>
                          <a:latin typeface="Tahoma" charset="0"/>
                        </a:rPr>
                        <a:t>Cartesian Product</a:t>
                      </a:r>
                    </a:p>
                  </a:txBody>
                  <a:tcPr marL="31750" marR="317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WHERE</a:t>
                      </a:r>
                    </a:p>
                  </a:txBody>
                  <a:tcPr marL="31750" marR="31750" marT="0" marB="0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Selection 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σ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L="31750" marR="317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10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 Operators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object 5"/>
          <p:cNvGraphicFramePr>
            <a:graphicFrameLocks noGrp="1"/>
          </p:cNvGraphicFramePr>
          <p:nvPr/>
        </p:nvGraphicFramePr>
        <p:xfrm>
          <a:off x="1453059" y="3426628"/>
          <a:ext cx="1595736" cy="1005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7"/>
          <p:cNvSpPr txBox="1"/>
          <p:nvPr/>
        </p:nvSpPr>
        <p:spPr>
          <a:xfrm>
            <a:off x="2162969" y="3011397"/>
            <a:ext cx="374777" cy="3937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500" spc="-141" dirty="0">
                <a:latin typeface="Arial"/>
                <a:cs typeface="Arial"/>
              </a:rPr>
              <a:t>R</a:t>
            </a:r>
            <a:endParaRPr sz="2500" baseline="-250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27834" y="367753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∪</a:t>
            </a:r>
          </a:p>
        </p:txBody>
      </p:sp>
      <p:graphicFrame>
        <p:nvGraphicFramePr>
          <p:cNvPr id="11" name="object 5"/>
          <p:cNvGraphicFramePr>
            <a:graphicFrameLocks noGrp="1"/>
          </p:cNvGraphicFramePr>
          <p:nvPr/>
        </p:nvGraphicFramePr>
        <p:xfrm>
          <a:off x="3950612" y="3433896"/>
          <a:ext cx="1595736" cy="1005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5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6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41485" y="1439132"/>
            <a:ext cx="84025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Union</a:t>
            </a:r>
          </a:p>
          <a:p>
            <a:pPr lvl="1"/>
            <a:r>
              <a:rPr lang="en-US" b="1" dirty="0"/>
              <a:t>Input:</a:t>
            </a:r>
            <a:r>
              <a:rPr lang="en-US" dirty="0"/>
              <a:t> Two k-</a:t>
            </a:r>
            <a:r>
              <a:rPr lang="en-US" dirty="0" err="1"/>
              <a:t>ary</a:t>
            </a:r>
            <a:r>
              <a:rPr lang="en-US" dirty="0"/>
              <a:t> relations R and S, for some k.</a:t>
            </a:r>
          </a:p>
          <a:p>
            <a:pPr lvl="1"/>
            <a:r>
              <a:rPr lang="en-US" b="1" dirty="0"/>
              <a:t>Output: </a:t>
            </a:r>
            <a:r>
              <a:rPr lang="en-US" dirty="0"/>
              <a:t>The k-</a:t>
            </a:r>
            <a:r>
              <a:rPr lang="en-US" dirty="0" err="1"/>
              <a:t>ary</a:t>
            </a:r>
            <a:r>
              <a:rPr lang="en-US" dirty="0"/>
              <a:t> relation R ∪ S, where</a:t>
            </a:r>
          </a:p>
          <a:p>
            <a:pPr lvl="1"/>
            <a:r>
              <a:rPr lang="en-US" b="1" dirty="0"/>
              <a:t>R ∪ S </a:t>
            </a:r>
            <a:r>
              <a:rPr lang="en-US" dirty="0"/>
              <a:t>= {(a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): (a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) </a:t>
            </a:r>
            <a:r>
              <a:rPr lang="en-US" dirty="0">
                <a:solidFill>
                  <a:srgbClr val="FF0000"/>
                </a:solidFill>
              </a:rPr>
              <a:t>is in R </a:t>
            </a:r>
            <a:r>
              <a:rPr lang="en-US" b="1" dirty="0"/>
              <a:t>or</a:t>
            </a:r>
            <a:r>
              <a:rPr lang="en-US" dirty="0"/>
              <a:t> (a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) is </a:t>
            </a:r>
            <a:r>
              <a:rPr lang="en-US" dirty="0">
                <a:solidFill>
                  <a:srgbClr val="FF0000"/>
                </a:solidFill>
              </a:rPr>
              <a:t>in S</a:t>
            </a:r>
            <a:r>
              <a:rPr lang="en-US" dirty="0"/>
              <a:t>}</a:t>
            </a:r>
          </a:p>
        </p:txBody>
      </p:sp>
      <p:sp>
        <p:nvSpPr>
          <p:cNvPr id="14" name="object 7"/>
          <p:cNvSpPr txBox="1"/>
          <p:nvPr/>
        </p:nvSpPr>
        <p:spPr>
          <a:xfrm>
            <a:off x="4385306" y="2960794"/>
            <a:ext cx="374777" cy="3937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500" spc="-141" dirty="0">
                <a:latin typeface="Arial"/>
                <a:cs typeface="Arial"/>
              </a:rPr>
              <a:t>S</a:t>
            </a:r>
            <a:endParaRPr sz="2500" baseline="-25000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7567" y="368702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=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86807" y="5271060"/>
            <a:ext cx="67758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Both arguments to the </a:t>
            </a:r>
            <a:r>
              <a:rPr lang="en-US" dirty="0">
                <a:solidFill>
                  <a:srgbClr val="0000FF"/>
                </a:solidFill>
              </a:rPr>
              <a:t>union</a:t>
            </a:r>
            <a:r>
              <a:rPr lang="en-US" dirty="0"/>
              <a:t> must be relations of the </a:t>
            </a:r>
            <a:r>
              <a:rPr lang="en-US" dirty="0">
                <a:solidFill>
                  <a:srgbClr val="0000FF"/>
                </a:solidFill>
              </a:rPr>
              <a:t>same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arity </a:t>
            </a:r>
            <a:r>
              <a:rPr lang="en-US" dirty="0"/>
              <a:t>(number of attributes).</a:t>
            </a:r>
          </a:p>
        </p:txBody>
      </p:sp>
    </p:spTree>
    <p:extLst>
      <p:ext uri="{BB962C8B-B14F-4D97-AF65-F5344CB8AC3E}">
        <p14:creationId xmlns:p14="http://schemas.microsoft.com/office/powerpoint/2010/main" val="1052295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en-US" dirty="0">
                <a:latin typeface="Arial" charset="0"/>
              </a:rPr>
              <a:t>SQL vs. Relational Algebra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737782"/>
          <a:ext cx="8229600" cy="146304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SQL</a:t>
                      </a:r>
                    </a:p>
                  </a:txBody>
                  <a:tcPr marL="31750" marR="31750" marT="0" marB="0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Relational Algebra</a:t>
                      </a:r>
                    </a:p>
                  </a:txBody>
                  <a:tcPr marL="31750" marR="317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  <a:effectLst/>
                          <a:latin typeface="Tahoma" charset="0"/>
                        </a:rPr>
                        <a:t>SELECT</a:t>
                      </a:r>
                    </a:p>
                  </a:txBody>
                  <a:tcPr marL="31750" marR="31750" marT="0" marB="0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  <a:effectLst/>
                          <a:latin typeface="Tahoma" charset="0"/>
                        </a:rPr>
                        <a:t>Projection 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  <a:effectLst/>
                          <a:latin typeface="Times New Roman" charset="0"/>
                        </a:rPr>
                        <a:t>π</a:t>
                      </a:r>
                      <a:endParaRPr lang="en-US" sz="2400" dirty="0">
                        <a:solidFill>
                          <a:srgbClr val="0070C0"/>
                        </a:solidFill>
                        <a:effectLst/>
                        <a:latin typeface="Tahoma" charset="0"/>
                      </a:endParaRPr>
                    </a:p>
                  </a:txBody>
                  <a:tcPr marL="31750" marR="317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B050"/>
                          </a:solidFill>
                          <a:effectLst/>
                          <a:latin typeface="Tahoma" charset="0"/>
                        </a:rPr>
                        <a:t>FROM</a:t>
                      </a:r>
                    </a:p>
                  </a:txBody>
                  <a:tcPr marL="31750" marR="31750" marT="0" marB="0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B050"/>
                          </a:solidFill>
                          <a:effectLst/>
                          <a:latin typeface="Tahoma" charset="0"/>
                        </a:rPr>
                        <a:t>Cartesian Product</a:t>
                      </a:r>
                    </a:p>
                  </a:txBody>
                  <a:tcPr marL="31750" marR="317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WHERE</a:t>
                      </a:r>
                    </a:p>
                  </a:txBody>
                  <a:tcPr marL="31750" marR="31750" marT="0" marB="0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Selection 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σ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L="31750" marR="317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30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2400" y="3644808"/>
            <a:ext cx="8991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SELECT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R</a:t>
            </a:r>
            <a:r>
              <a:rPr kumimoji="0" lang="en-US" altLang="en-US" sz="2400" b="0" i="0" u="none" strike="noStrike" cap="none" normalizeH="0" baseline="-2500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i1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.A</a:t>
            </a:r>
            <a:r>
              <a:rPr kumimoji="0" lang="en-US" altLang="en-US" sz="2400" b="0" i="0" u="none" strike="noStrike" cap="none" normalizeH="0" baseline="-2500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, …,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R</a:t>
            </a:r>
            <a:r>
              <a:rPr kumimoji="0" lang="en-US" altLang="en-US" sz="2400" b="0" i="0" u="none" strike="noStrike" cap="none" normalizeH="0" baseline="-25000" dirty="0" err="1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im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.A</a:t>
            </a:r>
            <a:r>
              <a:rPr kumimoji="0" lang="en-US" altLang="en-US" sz="2400" b="0" i="0" u="none" strike="noStrike" cap="none" normalizeH="0" baseline="-25000" dirty="0" err="1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m</a:t>
            </a:r>
            <a:endParaRPr kumimoji="0" lang="en-US" altLang="en-US" sz="2400" b="0" i="0" u="none" strike="noStrike" cap="none" normalizeH="0" baseline="-25000" dirty="0">
              <a:ln>
                <a:noFill/>
              </a:ln>
              <a:solidFill>
                <a:srgbClr val="0070C0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FROM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 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 R</a:t>
            </a:r>
            <a:r>
              <a:rPr kumimoji="0" lang="en-US" altLang="en-US" sz="2400" b="0" i="0" u="none" strike="noStrike" cap="none" normalizeH="0" baseline="-2500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, …,</a:t>
            </a:r>
            <a:r>
              <a:rPr kumimoji="0" lang="el-GR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R</a:t>
            </a:r>
            <a:r>
              <a:rPr kumimoji="0" lang="en-US" altLang="en-US" sz="2400" b="0" i="0" u="none" strike="noStrike" cap="none" normalizeH="0" baseline="-2500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          </a:t>
            </a:r>
            <a:r>
              <a:rPr kumimoji="0" lang="el-G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=</a:t>
            </a:r>
            <a:r>
              <a:rPr kumimoji="0" lang="el-G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π</a:t>
            </a:r>
            <a:r>
              <a:rPr kumimoji="0" lang="en-US" altLang="en-US" sz="2400" b="0" i="0" u="none" strike="noStrike" cap="none" normalizeH="0" baseline="-2500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Ri1.A1, …, </a:t>
            </a:r>
            <a:r>
              <a:rPr kumimoji="0" lang="en-US" altLang="en-US" sz="2400" b="0" i="0" u="none" strike="noStrike" cap="none" normalizeH="0" baseline="-25000" dirty="0" err="1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Rim.Am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σ</a:t>
            </a:r>
            <a:r>
              <a:rPr kumimoji="0" lang="el-GR" altLang="en-US" sz="2400" b="0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Θ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(R</a:t>
            </a:r>
            <a:r>
              <a:rPr kumimoji="0" lang="en-US" altLang="en-US" sz="2400" b="0" i="0" u="none" strike="noStrike" cap="none" normalizeH="0" baseline="-2500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 ×…×</a:t>
            </a:r>
            <a:r>
              <a:rPr kumimoji="0" lang="el-GR" altLang="en-US" sz="2400" b="0" i="0" u="none" strike="noStrike" cap="none" normalizeH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R</a:t>
            </a:r>
            <a:r>
              <a:rPr kumimoji="0" lang="en-US" altLang="en-US" sz="2400" b="0" i="0" u="none" strike="noStrike" cap="none" normalizeH="0" baseline="-2500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WHERE  </a:t>
            </a:r>
            <a:r>
              <a:rPr lang="el-GR" altLang="en-US" sz="2400" dirty="0">
                <a:solidFill>
                  <a:srgbClr val="FF0000"/>
                </a:solidFill>
                <a:latin typeface="Arial" charset="0"/>
              </a:rPr>
              <a:t>Θ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2590" y="5427992"/>
            <a:ext cx="3236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no projection </a:t>
            </a:r>
            <a:r>
              <a:rPr lang="en-US" dirty="0"/>
              <a:t>operator is used </a:t>
            </a:r>
          </a:p>
          <a:p>
            <a:r>
              <a:rPr lang="en-US" altLang="en-US" dirty="0">
                <a:latin typeface="Arial" charset="0"/>
              </a:rPr>
              <a:t>	</a:t>
            </a:r>
            <a:r>
              <a:rPr lang="en-US" altLang="en-US" dirty="0" err="1">
                <a:latin typeface="Arial" charset="0"/>
              </a:rPr>
              <a:t>σ</a:t>
            </a:r>
            <a:r>
              <a:rPr lang="el-GR" altLang="en-US" baseline="-25000" dirty="0">
                <a:latin typeface="Arial" charset="0"/>
              </a:rPr>
              <a:t>Θ</a:t>
            </a:r>
            <a:r>
              <a:rPr lang="en-US" altLang="en-US" dirty="0">
                <a:latin typeface="Arial" charset="0"/>
              </a:rPr>
              <a:t>(R</a:t>
            </a:r>
            <a:r>
              <a:rPr lang="en-US" altLang="en-US" baseline="-25000" dirty="0">
                <a:latin typeface="Arial" charset="0"/>
              </a:rPr>
              <a:t>1</a:t>
            </a:r>
            <a:r>
              <a:rPr lang="en-US" altLang="en-US" dirty="0">
                <a:latin typeface="Arial" charset="0"/>
              </a:rPr>
              <a:t> ×…×</a:t>
            </a:r>
            <a:r>
              <a:rPr lang="el-GR" altLang="en-US" dirty="0">
                <a:latin typeface="Arial" charset="0"/>
              </a:rPr>
              <a:t> </a:t>
            </a:r>
            <a:r>
              <a:rPr lang="en-US" altLang="en-US" dirty="0">
                <a:latin typeface="Arial" charset="0"/>
              </a:rPr>
              <a:t>R</a:t>
            </a:r>
            <a:r>
              <a:rPr lang="en-US" altLang="en-US" baseline="-25000" dirty="0">
                <a:latin typeface="Arial" charset="0"/>
              </a:rPr>
              <a:t>K</a:t>
            </a:r>
            <a:r>
              <a:rPr lang="en-US" altLang="en-US" dirty="0">
                <a:latin typeface="Arial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38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en-US" dirty="0">
                <a:latin typeface="Arial" charset="0"/>
              </a:rPr>
              <a:t>SQL vs. Relational Algebra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737782"/>
          <a:ext cx="8229600" cy="146304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SQL</a:t>
                      </a:r>
                    </a:p>
                  </a:txBody>
                  <a:tcPr marL="31750" marR="31750" marT="0" marB="0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Relational Algebra</a:t>
                      </a:r>
                    </a:p>
                  </a:txBody>
                  <a:tcPr marL="31750" marR="317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  <a:effectLst/>
                          <a:latin typeface="Tahoma" charset="0"/>
                        </a:rPr>
                        <a:t>SELECT</a:t>
                      </a:r>
                    </a:p>
                  </a:txBody>
                  <a:tcPr marL="31750" marR="31750" marT="0" marB="0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  <a:effectLst/>
                          <a:latin typeface="Tahoma" charset="0"/>
                        </a:rPr>
                        <a:t>Projection 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  <a:effectLst/>
                          <a:latin typeface="Times New Roman" charset="0"/>
                        </a:rPr>
                        <a:t>π</a:t>
                      </a:r>
                      <a:endParaRPr lang="en-US" sz="2400" dirty="0">
                        <a:solidFill>
                          <a:srgbClr val="0070C0"/>
                        </a:solidFill>
                        <a:effectLst/>
                        <a:latin typeface="Tahoma" charset="0"/>
                      </a:endParaRPr>
                    </a:p>
                  </a:txBody>
                  <a:tcPr marL="31750" marR="317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B050"/>
                          </a:solidFill>
                          <a:effectLst/>
                          <a:latin typeface="Tahoma" charset="0"/>
                        </a:rPr>
                        <a:t>FROM</a:t>
                      </a:r>
                    </a:p>
                  </a:txBody>
                  <a:tcPr marL="31750" marR="31750" marT="0" marB="0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B050"/>
                          </a:solidFill>
                          <a:effectLst/>
                          <a:latin typeface="Tahoma" charset="0"/>
                        </a:rPr>
                        <a:t>Cartesian Product</a:t>
                      </a:r>
                    </a:p>
                  </a:txBody>
                  <a:tcPr marL="31750" marR="317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WHERE</a:t>
                      </a:r>
                    </a:p>
                  </a:txBody>
                  <a:tcPr marL="31750" marR="31750" marT="0" marB="0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Selection 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σ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L="31750" marR="317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31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2400" y="3644808"/>
            <a:ext cx="8991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SELECT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R</a:t>
            </a:r>
            <a:r>
              <a:rPr kumimoji="0" lang="en-US" altLang="en-US" sz="2400" b="0" i="0" u="none" strike="noStrike" cap="none" normalizeH="0" baseline="-2500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i1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.A</a:t>
            </a:r>
            <a:r>
              <a:rPr kumimoji="0" lang="en-US" altLang="en-US" sz="2400" b="0" i="0" u="none" strike="noStrike" cap="none" normalizeH="0" baseline="-2500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, …,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R</a:t>
            </a:r>
            <a:r>
              <a:rPr kumimoji="0" lang="en-US" altLang="en-US" sz="2400" b="0" i="0" u="none" strike="noStrike" cap="none" normalizeH="0" baseline="-25000" dirty="0" err="1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im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.A</a:t>
            </a:r>
            <a:r>
              <a:rPr kumimoji="0" lang="en-US" altLang="en-US" sz="2400" b="0" i="0" u="none" strike="noStrike" cap="none" normalizeH="0" baseline="-25000" dirty="0" err="1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m</a:t>
            </a:r>
            <a:endParaRPr kumimoji="0" lang="en-US" altLang="en-US" sz="2400" b="0" i="0" u="none" strike="noStrike" cap="none" normalizeH="0" baseline="-25000" dirty="0">
              <a:ln>
                <a:noFill/>
              </a:ln>
              <a:solidFill>
                <a:srgbClr val="0070C0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FROM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 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 R</a:t>
            </a:r>
            <a:r>
              <a:rPr kumimoji="0" lang="en-US" altLang="en-US" sz="2400" b="0" i="0" u="none" strike="noStrike" cap="none" normalizeH="0" baseline="-2500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, …,</a:t>
            </a:r>
            <a:r>
              <a:rPr kumimoji="0" lang="el-GR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R</a:t>
            </a:r>
            <a:r>
              <a:rPr kumimoji="0" lang="en-US" altLang="en-US" sz="2400" b="0" i="0" u="none" strike="noStrike" cap="none" normalizeH="0" baseline="-2500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          </a:t>
            </a:r>
            <a:r>
              <a:rPr kumimoji="0" lang="el-G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=</a:t>
            </a:r>
            <a:r>
              <a:rPr kumimoji="0" lang="el-G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π</a:t>
            </a:r>
            <a:r>
              <a:rPr kumimoji="0" lang="en-US" altLang="en-US" sz="2400" b="0" i="0" u="none" strike="noStrike" cap="none" normalizeH="0" baseline="-2500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Ri1.A1, …, </a:t>
            </a:r>
            <a:r>
              <a:rPr kumimoji="0" lang="en-US" altLang="en-US" sz="2400" b="0" i="0" u="none" strike="noStrike" cap="none" normalizeH="0" baseline="-25000" dirty="0" err="1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Rim.Am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σ</a:t>
            </a:r>
            <a:r>
              <a:rPr kumimoji="0" lang="el-GR" altLang="en-US" sz="2400" b="0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Θ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(R</a:t>
            </a:r>
            <a:r>
              <a:rPr kumimoji="0" lang="en-US" altLang="en-US" sz="2400" b="0" i="0" u="none" strike="noStrike" cap="none" normalizeH="0" baseline="-2500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 ×…×</a:t>
            </a:r>
            <a:r>
              <a:rPr kumimoji="0" lang="el-GR" altLang="en-US" sz="2400" b="0" i="0" u="none" strike="noStrike" cap="none" normalizeH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R</a:t>
            </a:r>
            <a:r>
              <a:rPr kumimoji="0" lang="en-US" altLang="en-US" sz="2400" b="0" i="0" u="none" strike="noStrike" cap="none" normalizeH="0" baseline="-2500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WHERE  </a:t>
            </a:r>
            <a:r>
              <a:rPr lang="el-GR" altLang="en-US" sz="2400" dirty="0">
                <a:solidFill>
                  <a:srgbClr val="FF0000"/>
                </a:solidFill>
                <a:latin typeface="Arial" charset="0"/>
              </a:rPr>
              <a:t>Θ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2590" y="5427992"/>
            <a:ext cx="3236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no projection </a:t>
            </a:r>
            <a:r>
              <a:rPr lang="en-US" dirty="0"/>
              <a:t>operator is used </a:t>
            </a:r>
          </a:p>
          <a:p>
            <a:r>
              <a:rPr lang="en-US" altLang="en-US" dirty="0">
                <a:latin typeface="Arial" charset="0"/>
              </a:rPr>
              <a:t>	</a:t>
            </a:r>
            <a:r>
              <a:rPr lang="en-US" altLang="en-US" dirty="0" err="1">
                <a:latin typeface="Arial" charset="0"/>
              </a:rPr>
              <a:t>σ</a:t>
            </a:r>
            <a:r>
              <a:rPr lang="el-GR" altLang="en-US" baseline="-25000" dirty="0">
                <a:latin typeface="Arial" charset="0"/>
              </a:rPr>
              <a:t>Θ</a:t>
            </a:r>
            <a:r>
              <a:rPr lang="en-US" altLang="en-US" dirty="0">
                <a:latin typeface="Arial" charset="0"/>
              </a:rPr>
              <a:t>(R</a:t>
            </a:r>
            <a:r>
              <a:rPr lang="en-US" altLang="en-US" baseline="-25000" dirty="0">
                <a:latin typeface="Arial" charset="0"/>
              </a:rPr>
              <a:t>1</a:t>
            </a:r>
            <a:r>
              <a:rPr lang="en-US" altLang="en-US" dirty="0">
                <a:latin typeface="Arial" charset="0"/>
              </a:rPr>
              <a:t> ×…×</a:t>
            </a:r>
            <a:r>
              <a:rPr lang="el-GR" altLang="en-US" dirty="0">
                <a:latin typeface="Arial" charset="0"/>
              </a:rPr>
              <a:t> </a:t>
            </a:r>
            <a:r>
              <a:rPr lang="en-US" altLang="en-US" dirty="0">
                <a:latin typeface="Arial" charset="0"/>
              </a:rPr>
              <a:t>R</a:t>
            </a:r>
            <a:r>
              <a:rPr lang="en-US" altLang="en-US" baseline="-25000" dirty="0">
                <a:latin typeface="Arial" charset="0"/>
              </a:rPr>
              <a:t>K</a:t>
            </a:r>
            <a:r>
              <a:rPr lang="en-US" altLang="en-US" dirty="0">
                <a:latin typeface="Arial" charset="0"/>
              </a:rPr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08647" y="5427992"/>
            <a:ext cx="1604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* </a:t>
            </a:r>
          </a:p>
          <a:p>
            <a:r>
              <a:rPr lang="en-US" dirty="0"/>
              <a:t>FROM R</a:t>
            </a:r>
            <a:r>
              <a:rPr lang="en-US" baseline="-25000" dirty="0"/>
              <a:t>1</a:t>
            </a:r>
            <a:r>
              <a:rPr lang="en-US" dirty="0"/>
              <a:t>, …, R</a:t>
            </a:r>
            <a:r>
              <a:rPr lang="en-US" baseline="-25000" dirty="0"/>
              <a:t>K</a:t>
            </a:r>
          </a:p>
          <a:p>
            <a:r>
              <a:rPr lang="en-US" dirty="0"/>
              <a:t>WHERE </a:t>
            </a:r>
            <a:r>
              <a:rPr lang="el-GR" dirty="0"/>
              <a:t>Θ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0927429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33056"/>
            <a:ext cx="8409709" cy="137192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DB Schema: </a:t>
            </a:r>
            <a:r>
              <a:rPr lang="en-US" dirty="0">
                <a:solidFill>
                  <a:srgbClr val="00B050"/>
                </a:solidFill>
              </a:rPr>
              <a:t>FACULTY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, </a:t>
            </a:r>
            <a:r>
              <a:rPr lang="en-US" dirty="0" err="1">
                <a:solidFill>
                  <a:srgbClr val="0070C0"/>
                </a:solidFill>
              </a:rPr>
              <a:t>dpt</a:t>
            </a:r>
            <a:r>
              <a:rPr lang="en-US" dirty="0"/>
              <a:t>, salary),   </a:t>
            </a:r>
            <a:r>
              <a:rPr lang="en-US" dirty="0">
                <a:solidFill>
                  <a:srgbClr val="00B050"/>
                </a:solidFill>
              </a:rPr>
              <a:t>CHAIR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dpt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Find the salaries of department chairs</a:t>
            </a:r>
          </a:p>
          <a:p>
            <a:pPr marL="0" indent="0">
              <a:buNone/>
            </a:pPr>
            <a:r>
              <a:rPr lang="en-US" dirty="0"/>
              <a:t>C-SALARY(</a:t>
            </a:r>
            <a:r>
              <a:rPr lang="en-US" dirty="0" err="1">
                <a:solidFill>
                  <a:srgbClr val="0070C0"/>
                </a:solidFill>
              </a:rPr>
              <a:t>dpt</a:t>
            </a:r>
            <a:r>
              <a:rPr lang="en-US" dirty="0" err="1"/>
              <a:t>,salary</a:t>
            </a:r>
            <a:r>
              <a:rPr lang="en-US" dirty="0"/>
              <a:t>) =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73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33055"/>
            <a:ext cx="8409709" cy="34452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DB Schema: </a:t>
            </a:r>
            <a:r>
              <a:rPr lang="en-US" dirty="0">
                <a:solidFill>
                  <a:srgbClr val="00B050"/>
                </a:solidFill>
              </a:rPr>
              <a:t>FACULTY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, </a:t>
            </a:r>
            <a:r>
              <a:rPr lang="en-US" dirty="0" err="1">
                <a:solidFill>
                  <a:srgbClr val="0070C0"/>
                </a:solidFill>
              </a:rPr>
              <a:t>dpt</a:t>
            </a:r>
            <a:r>
              <a:rPr lang="en-US" dirty="0"/>
              <a:t>, salary),   </a:t>
            </a:r>
            <a:r>
              <a:rPr lang="en-US" dirty="0">
                <a:solidFill>
                  <a:srgbClr val="00B050"/>
                </a:solidFill>
              </a:rPr>
              <a:t>CHAIR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dpt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Find the salaries of department chairs</a:t>
            </a:r>
          </a:p>
          <a:p>
            <a:pPr marL="0" indent="0">
              <a:buNone/>
            </a:pPr>
            <a:r>
              <a:rPr lang="en-US" dirty="0"/>
              <a:t>C-SALARY(</a:t>
            </a:r>
            <a:r>
              <a:rPr lang="en-US" dirty="0" err="1">
                <a:solidFill>
                  <a:srgbClr val="0070C0"/>
                </a:solidFill>
              </a:rPr>
              <a:t>dpt</a:t>
            </a:r>
            <a:r>
              <a:rPr lang="en-US" dirty="0" err="1"/>
              <a:t>,salary</a:t>
            </a:r>
            <a:r>
              <a:rPr lang="en-US" dirty="0"/>
              <a:t>) =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Relational Algebra:</a:t>
            </a:r>
          </a:p>
          <a:p>
            <a:pPr marL="0" indent="0">
              <a:buNone/>
            </a:pPr>
            <a:r>
              <a:rPr lang="en-US" dirty="0"/>
              <a:t> 	π</a:t>
            </a:r>
            <a:r>
              <a:rPr lang="en-US" baseline="-25000" dirty="0" err="1"/>
              <a:t>F.</a:t>
            </a:r>
            <a:r>
              <a:rPr lang="en-US" baseline="-25000" dirty="0" err="1">
                <a:solidFill>
                  <a:srgbClr val="0070C0"/>
                </a:solidFill>
              </a:rPr>
              <a:t>dpt</a:t>
            </a:r>
            <a:r>
              <a:rPr lang="en-US" baseline="-25000" dirty="0"/>
              <a:t>, </a:t>
            </a:r>
            <a:r>
              <a:rPr lang="en-US" baseline="-25000" dirty="0" err="1"/>
              <a:t>F.salary</a:t>
            </a:r>
            <a:r>
              <a:rPr lang="en-US" dirty="0"/>
              <a:t>(</a:t>
            </a:r>
            <a:r>
              <a:rPr lang="en-US" dirty="0" err="1"/>
              <a:t>σ</a:t>
            </a:r>
            <a:r>
              <a:rPr lang="en-US" dirty="0"/>
              <a:t> </a:t>
            </a:r>
            <a:r>
              <a:rPr lang="en-US" baseline="-25000" dirty="0" err="1"/>
              <a:t>F.</a:t>
            </a:r>
            <a:r>
              <a:rPr lang="en-US" baseline="-25000" dirty="0" err="1">
                <a:solidFill>
                  <a:srgbClr val="FF0000"/>
                </a:solidFill>
              </a:rPr>
              <a:t>name</a:t>
            </a:r>
            <a:r>
              <a:rPr lang="en-US" baseline="-25000" dirty="0"/>
              <a:t> = </a:t>
            </a:r>
            <a:r>
              <a:rPr lang="en-US" baseline="-25000" dirty="0" err="1"/>
              <a:t>C.</a:t>
            </a:r>
            <a:r>
              <a:rPr lang="en-US" baseline="-25000" dirty="0" err="1">
                <a:solidFill>
                  <a:srgbClr val="FF0000"/>
                </a:solidFill>
              </a:rPr>
              <a:t>name</a:t>
            </a:r>
            <a:r>
              <a:rPr lang="en-US" baseline="-25000" dirty="0"/>
              <a:t> ⋀ </a:t>
            </a:r>
            <a:r>
              <a:rPr lang="en-US" baseline="-25000" dirty="0" err="1"/>
              <a:t>F.</a:t>
            </a:r>
            <a:r>
              <a:rPr lang="en-US" baseline="-25000" dirty="0" err="1">
                <a:solidFill>
                  <a:srgbClr val="0070C0"/>
                </a:solidFill>
              </a:rPr>
              <a:t>dpt</a:t>
            </a:r>
            <a:r>
              <a:rPr lang="en-US" baseline="-25000" dirty="0"/>
              <a:t> = </a:t>
            </a:r>
            <a:r>
              <a:rPr lang="en-US" baseline="-25000" dirty="0" err="1"/>
              <a:t>C.</a:t>
            </a:r>
            <a:r>
              <a:rPr lang="en-US" baseline="-25000" dirty="0" err="1">
                <a:solidFill>
                  <a:srgbClr val="0070C0"/>
                </a:solidFill>
              </a:rPr>
              <a:t>dp</a:t>
            </a:r>
            <a:r>
              <a:rPr lang="en-US" baseline="-25000" dirty="0" err="1"/>
              <a:t>t</a:t>
            </a:r>
            <a:r>
              <a:rPr lang="en-US" dirty="0"/>
              <a:t> (</a:t>
            </a:r>
            <a:r>
              <a:rPr lang="en-US" dirty="0">
                <a:solidFill>
                  <a:srgbClr val="00B050"/>
                </a:solidFill>
              </a:rPr>
              <a:t>FACULTY</a:t>
            </a:r>
            <a:r>
              <a:rPr lang="en-US" dirty="0"/>
              <a:t>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⨉ </a:t>
            </a:r>
            <a:r>
              <a:rPr lang="en-US" dirty="0">
                <a:solidFill>
                  <a:srgbClr val="00B050"/>
                </a:solidFill>
              </a:rPr>
              <a:t>CHAIR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							also</a:t>
            </a:r>
          </a:p>
          <a:p>
            <a:pPr marL="0" indent="0">
              <a:buNone/>
            </a:pPr>
            <a:r>
              <a:rPr lang="en-US" dirty="0"/>
              <a:t>				π</a:t>
            </a:r>
            <a:r>
              <a:rPr lang="en-US" baseline="-25000" dirty="0" err="1">
                <a:solidFill>
                  <a:srgbClr val="0070C0"/>
                </a:solidFill>
              </a:rPr>
              <a:t>dpt</a:t>
            </a:r>
            <a:r>
              <a:rPr lang="en-US" baseline="-25000" dirty="0"/>
              <a:t>, salary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FACULTY</a:t>
            </a:r>
            <a:r>
              <a:rPr lang="en-US" dirty="0"/>
              <a:t> </a:t>
            </a:r>
            <a:r>
              <a:rPr lang="en-US" sz="4000" dirty="0"/>
              <a:t>⋈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CHAIR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523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33055"/>
            <a:ext cx="8409709" cy="51232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DB Schema: </a:t>
            </a:r>
            <a:r>
              <a:rPr lang="en-US" dirty="0">
                <a:solidFill>
                  <a:srgbClr val="00B050"/>
                </a:solidFill>
              </a:rPr>
              <a:t>FACULTY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, </a:t>
            </a:r>
            <a:r>
              <a:rPr lang="en-US" dirty="0" err="1">
                <a:solidFill>
                  <a:srgbClr val="0070C0"/>
                </a:solidFill>
              </a:rPr>
              <a:t>dpt</a:t>
            </a:r>
            <a:r>
              <a:rPr lang="en-US" dirty="0"/>
              <a:t>, salary),   </a:t>
            </a:r>
            <a:r>
              <a:rPr lang="en-US" dirty="0">
                <a:solidFill>
                  <a:srgbClr val="00B050"/>
                </a:solidFill>
              </a:rPr>
              <a:t>CHAIR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dpt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Find the salaries of department chairs</a:t>
            </a:r>
          </a:p>
          <a:p>
            <a:pPr marL="0" indent="0">
              <a:buNone/>
            </a:pPr>
            <a:r>
              <a:rPr lang="en-US" dirty="0"/>
              <a:t>C-SALARY(</a:t>
            </a:r>
            <a:r>
              <a:rPr lang="en-US" dirty="0" err="1">
                <a:solidFill>
                  <a:srgbClr val="0070C0"/>
                </a:solidFill>
              </a:rPr>
              <a:t>dpt</a:t>
            </a:r>
            <a:r>
              <a:rPr lang="en-US" dirty="0" err="1"/>
              <a:t>,salary</a:t>
            </a:r>
            <a:r>
              <a:rPr lang="en-US" dirty="0"/>
              <a:t>) =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Relational Algebra:</a:t>
            </a:r>
          </a:p>
          <a:p>
            <a:pPr marL="0" indent="0">
              <a:buNone/>
            </a:pPr>
            <a:r>
              <a:rPr lang="en-US" dirty="0"/>
              <a:t> 	π</a:t>
            </a:r>
            <a:r>
              <a:rPr lang="en-US" baseline="-25000" dirty="0" err="1"/>
              <a:t>F.</a:t>
            </a:r>
            <a:r>
              <a:rPr lang="en-US" baseline="-25000" dirty="0" err="1">
                <a:solidFill>
                  <a:srgbClr val="0070C0"/>
                </a:solidFill>
              </a:rPr>
              <a:t>dpt</a:t>
            </a:r>
            <a:r>
              <a:rPr lang="en-US" baseline="-25000" dirty="0"/>
              <a:t>, </a:t>
            </a:r>
            <a:r>
              <a:rPr lang="en-US" baseline="-25000" dirty="0" err="1"/>
              <a:t>F.salary</a:t>
            </a:r>
            <a:r>
              <a:rPr lang="en-US" dirty="0"/>
              <a:t>(</a:t>
            </a:r>
            <a:r>
              <a:rPr lang="en-US" dirty="0" err="1"/>
              <a:t>σ</a:t>
            </a:r>
            <a:r>
              <a:rPr lang="en-US" dirty="0"/>
              <a:t> </a:t>
            </a:r>
            <a:r>
              <a:rPr lang="en-US" baseline="-25000" dirty="0" err="1"/>
              <a:t>F.</a:t>
            </a:r>
            <a:r>
              <a:rPr lang="en-US" baseline="-25000" dirty="0" err="1">
                <a:solidFill>
                  <a:srgbClr val="FF0000"/>
                </a:solidFill>
              </a:rPr>
              <a:t>name</a:t>
            </a:r>
            <a:r>
              <a:rPr lang="en-US" baseline="-25000" dirty="0"/>
              <a:t> = </a:t>
            </a:r>
            <a:r>
              <a:rPr lang="en-US" baseline="-25000" dirty="0" err="1"/>
              <a:t>C.</a:t>
            </a:r>
            <a:r>
              <a:rPr lang="en-US" baseline="-25000" dirty="0" err="1">
                <a:solidFill>
                  <a:srgbClr val="FF0000"/>
                </a:solidFill>
              </a:rPr>
              <a:t>name</a:t>
            </a:r>
            <a:r>
              <a:rPr lang="en-US" baseline="-25000" dirty="0"/>
              <a:t> ⋀ </a:t>
            </a:r>
            <a:r>
              <a:rPr lang="en-US" baseline="-25000" dirty="0" err="1"/>
              <a:t>F.</a:t>
            </a:r>
            <a:r>
              <a:rPr lang="en-US" baseline="-25000" dirty="0" err="1">
                <a:solidFill>
                  <a:srgbClr val="0070C0"/>
                </a:solidFill>
              </a:rPr>
              <a:t>dpt</a:t>
            </a:r>
            <a:r>
              <a:rPr lang="en-US" baseline="-25000" dirty="0"/>
              <a:t> = </a:t>
            </a:r>
            <a:r>
              <a:rPr lang="en-US" baseline="-25000" dirty="0" err="1"/>
              <a:t>C.</a:t>
            </a:r>
            <a:r>
              <a:rPr lang="en-US" baseline="-25000" dirty="0" err="1">
                <a:solidFill>
                  <a:srgbClr val="0070C0"/>
                </a:solidFill>
              </a:rPr>
              <a:t>dp</a:t>
            </a:r>
            <a:r>
              <a:rPr lang="en-US" baseline="-25000" dirty="0" err="1"/>
              <a:t>t</a:t>
            </a:r>
            <a:r>
              <a:rPr lang="en-US" dirty="0"/>
              <a:t> (</a:t>
            </a:r>
            <a:r>
              <a:rPr lang="en-US" dirty="0">
                <a:solidFill>
                  <a:srgbClr val="00B050"/>
                </a:solidFill>
              </a:rPr>
              <a:t>FACULTY</a:t>
            </a:r>
            <a:r>
              <a:rPr lang="en-US" dirty="0"/>
              <a:t>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⨉ </a:t>
            </a:r>
            <a:r>
              <a:rPr lang="en-US" dirty="0">
                <a:solidFill>
                  <a:srgbClr val="00B050"/>
                </a:solidFill>
              </a:rPr>
              <a:t>CHAIR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							also</a:t>
            </a:r>
          </a:p>
          <a:p>
            <a:pPr marL="0" indent="0">
              <a:buNone/>
            </a:pPr>
            <a:r>
              <a:rPr lang="en-US" dirty="0"/>
              <a:t>				π</a:t>
            </a:r>
            <a:r>
              <a:rPr lang="en-US" baseline="-25000" dirty="0" err="1">
                <a:solidFill>
                  <a:srgbClr val="0070C0"/>
                </a:solidFill>
              </a:rPr>
              <a:t>dpt</a:t>
            </a:r>
            <a:r>
              <a:rPr lang="en-US" baseline="-25000" dirty="0"/>
              <a:t>, salary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FACULTY</a:t>
            </a:r>
            <a:r>
              <a:rPr lang="en-US" dirty="0"/>
              <a:t> </a:t>
            </a:r>
            <a:r>
              <a:rPr lang="en-US" sz="4000" dirty="0"/>
              <a:t>⋈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CHAIR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SQL:</a:t>
            </a:r>
          </a:p>
          <a:p>
            <a:pPr marL="0" indent="0">
              <a:buNone/>
            </a:pPr>
            <a:r>
              <a:rPr lang="en-US" dirty="0"/>
              <a:t>	SELECT </a:t>
            </a:r>
            <a:r>
              <a:rPr lang="en-US" dirty="0" err="1"/>
              <a:t>FACULTY.</a:t>
            </a:r>
            <a:r>
              <a:rPr lang="en-US" dirty="0" err="1">
                <a:solidFill>
                  <a:srgbClr val="0070C0"/>
                </a:solidFill>
              </a:rPr>
              <a:t>dpt</a:t>
            </a:r>
            <a:r>
              <a:rPr lang="en-US" dirty="0"/>
              <a:t>, </a:t>
            </a:r>
            <a:r>
              <a:rPr lang="en-US" dirty="0" err="1"/>
              <a:t>FACULTY.salary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FROM </a:t>
            </a:r>
            <a:r>
              <a:rPr lang="en-US" dirty="0">
                <a:solidFill>
                  <a:srgbClr val="00B050"/>
                </a:solidFill>
              </a:rPr>
              <a:t>FACULTY, CHAIR</a:t>
            </a:r>
          </a:p>
          <a:p>
            <a:pPr marL="0" indent="0">
              <a:buNone/>
            </a:pPr>
            <a:r>
              <a:rPr lang="en-US" dirty="0"/>
              <a:t>	WHERE </a:t>
            </a:r>
            <a:r>
              <a:rPr lang="en-US" dirty="0" err="1"/>
              <a:t>FACULTY.</a:t>
            </a:r>
            <a:r>
              <a:rPr lang="en-US" dirty="0" err="1">
                <a:solidFill>
                  <a:srgbClr val="FF0000"/>
                </a:solidFill>
              </a:rPr>
              <a:t>name</a:t>
            </a:r>
            <a:r>
              <a:rPr lang="en-US" dirty="0"/>
              <a:t> = </a:t>
            </a:r>
            <a:r>
              <a:rPr lang="en-US" dirty="0" err="1"/>
              <a:t>CHAIR.</a:t>
            </a:r>
            <a:r>
              <a:rPr lang="en-US" dirty="0" err="1">
                <a:solidFill>
                  <a:srgbClr val="FF0000"/>
                </a:solidFill>
              </a:rPr>
              <a:t>name</a:t>
            </a:r>
            <a:r>
              <a:rPr lang="en-US" dirty="0"/>
              <a:t> AND </a:t>
            </a:r>
            <a:r>
              <a:rPr lang="en-US" dirty="0" err="1"/>
              <a:t>FACULTY.</a:t>
            </a:r>
            <a:r>
              <a:rPr lang="en-US" dirty="0" err="1">
                <a:solidFill>
                  <a:srgbClr val="0070C0"/>
                </a:solidFill>
              </a:rPr>
              <a:t>dpt</a:t>
            </a:r>
            <a:r>
              <a:rPr lang="en-US" dirty="0"/>
              <a:t> = </a:t>
            </a:r>
            <a:r>
              <a:rPr lang="en-US" dirty="0" err="1"/>
              <a:t>CHAIR.</a:t>
            </a:r>
            <a:r>
              <a:rPr lang="en-US" dirty="0" err="1">
                <a:solidFill>
                  <a:srgbClr val="0070C0"/>
                </a:solidFill>
              </a:rPr>
              <a:t>dpt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497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3"/>
            <a:ext cx="8451273" cy="25700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two relations with names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dirty="0"/>
              <a:t> Compute their cross-product </a:t>
            </a:r>
          </a:p>
          <a:p>
            <a:pPr lvl="1"/>
            <a:r>
              <a:rPr lang="en-US" dirty="0"/>
              <a:t>Relational algebra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⨉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SQL: </a:t>
            </a:r>
          </a:p>
          <a:p>
            <a:pPr marL="457152" lvl="1" indent="0">
              <a:buNone/>
            </a:pPr>
            <a:r>
              <a:rPr lang="en-US" dirty="0"/>
              <a:t>		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975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3"/>
            <a:ext cx="8451273" cy="29579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two relations with names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dirty="0"/>
              <a:t> Compute their cross-product </a:t>
            </a:r>
          </a:p>
          <a:p>
            <a:pPr lvl="1"/>
            <a:r>
              <a:rPr lang="en-US" dirty="0"/>
              <a:t>Relational algebra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⨉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SQL: </a:t>
            </a:r>
          </a:p>
          <a:p>
            <a:pPr marL="457152" lvl="1" indent="0">
              <a:buNone/>
            </a:pPr>
            <a:r>
              <a:rPr lang="en-US" dirty="0"/>
              <a:t>		SELECT *                                                                               		FROM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T</a:t>
            </a:r>
          </a:p>
          <a:p>
            <a:pPr marL="457152" lvl="1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986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2"/>
            <a:ext cx="8451273" cy="47561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two relations with names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dirty="0"/>
              <a:t> Compute their cross-product </a:t>
            </a:r>
          </a:p>
          <a:p>
            <a:pPr lvl="1"/>
            <a:r>
              <a:rPr lang="en-US" dirty="0"/>
              <a:t>Relational algebra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⨉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SQL: </a:t>
            </a:r>
          </a:p>
          <a:p>
            <a:pPr marL="457152" lvl="1" indent="0">
              <a:buNone/>
            </a:pPr>
            <a:r>
              <a:rPr lang="en-US" dirty="0"/>
              <a:t>		SELECT *                                                                               		FROM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T</a:t>
            </a:r>
          </a:p>
          <a:p>
            <a:pPr marL="457152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WHERE</a:t>
            </a:r>
            <a:r>
              <a:rPr lang="en-US" dirty="0"/>
              <a:t> clause is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always </a:t>
            </a:r>
            <a:r>
              <a:rPr lang="en-US" dirty="0">
                <a:solidFill>
                  <a:srgbClr val="FF0000"/>
                </a:solidFill>
              </a:rPr>
              <a:t>necessary</a:t>
            </a:r>
            <a:r>
              <a:rPr lang="en-US" dirty="0"/>
              <a:t> in SQL</a:t>
            </a:r>
          </a:p>
          <a:p>
            <a:pPr lvl="1"/>
            <a:r>
              <a:rPr lang="en-US" dirty="0"/>
              <a:t>E.g., when having a relational algebra query with </a:t>
            </a:r>
            <a:r>
              <a:rPr lang="en-US" dirty="0">
                <a:solidFill>
                  <a:srgbClr val="FF0000"/>
                </a:solidFill>
              </a:rPr>
              <a:t>no selection</a:t>
            </a:r>
            <a:r>
              <a:rPr lang="en-US" dirty="0"/>
              <a:t> operation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686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Self-Joins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Relation names </a:t>
            </a:r>
            <a:r>
              <a:rPr lang="en-US" dirty="0"/>
              <a:t>in the </a:t>
            </a:r>
            <a:r>
              <a:rPr lang="en-US" dirty="0">
                <a:solidFill>
                  <a:srgbClr val="00B050"/>
                </a:solidFill>
              </a:rPr>
              <a:t>FROM </a:t>
            </a:r>
            <a:r>
              <a:rPr lang="en-US" dirty="0"/>
              <a:t>list must be </a:t>
            </a:r>
            <a:r>
              <a:rPr lang="en-US" dirty="0">
                <a:solidFill>
                  <a:srgbClr val="0070C0"/>
                </a:solidFill>
              </a:rPr>
              <a:t>distinct</a:t>
            </a:r>
          </a:p>
          <a:p>
            <a:pPr lvl="1"/>
            <a:r>
              <a:rPr lang="en-US" dirty="0"/>
              <a:t>How do we then compute </a:t>
            </a:r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>
                <a:solidFill>
                  <a:srgbClr val="0070C0"/>
                </a:solidFill>
                <a:latin typeface="Calibri" charset="0"/>
                <a:ea typeface="Calibri" charset="0"/>
                <a:cs typeface="Calibri" charset="0"/>
              </a:rPr>
              <a:t> ⨉ </a:t>
            </a:r>
            <a:r>
              <a:rPr lang="en-US" dirty="0">
                <a:solidFill>
                  <a:srgbClr val="0070C0"/>
                </a:solidFill>
              </a:rPr>
              <a:t>R </a:t>
            </a:r>
            <a:r>
              <a:rPr lang="en-US" dirty="0"/>
              <a:t>in SQL?</a:t>
            </a:r>
          </a:p>
          <a:p>
            <a:endParaRPr lang="en-US" dirty="0"/>
          </a:p>
          <a:p>
            <a:r>
              <a:rPr lang="en-US" dirty="0"/>
              <a:t>Why do we care to compute </a:t>
            </a:r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>
                <a:solidFill>
                  <a:srgbClr val="0070C0"/>
                </a:solidFill>
                <a:latin typeface="Calibri" charset="0"/>
                <a:ea typeface="Calibri" charset="0"/>
                <a:cs typeface="Calibri" charset="0"/>
              </a:rPr>
              <a:t> ⨉ </a:t>
            </a:r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Many </a:t>
            </a:r>
            <a:r>
              <a:rPr lang="en-US" dirty="0">
                <a:solidFill>
                  <a:srgbClr val="0070C0"/>
                </a:solidFill>
              </a:rPr>
              <a:t>interesting</a:t>
            </a:r>
            <a:r>
              <a:rPr lang="en-US" dirty="0"/>
              <a:t> queries involve </a:t>
            </a:r>
            <a:r>
              <a:rPr lang="en-US" dirty="0">
                <a:solidFill>
                  <a:srgbClr val="FF0000"/>
                </a:solidFill>
              </a:rPr>
              <a:t>self-joins</a:t>
            </a:r>
            <a:r>
              <a:rPr lang="en-US" dirty="0"/>
              <a:t>, which, in turn, require computing </a:t>
            </a:r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>
                <a:solidFill>
                  <a:srgbClr val="0070C0"/>
                </a:solidFill>
                <a:latin typeface="Calibri" charset="0"/>
                <a:ea typeface="Calibri" charset="0"/>
                <a:cs typeface="Calibri" charset="0"/>
              </a:rPr>
              <a:t> ⨉ </a:t>
            </a:r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72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Self-Joins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1904997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DB Schema: </a:t>
            </a:r>
          </a:p>
          <a:p>
            <a:pPr marL="0" indent="0">
              <a:buNone/>
            </a:pPr>
            <a:r>
              <a:rPr lang="en-US" dirty="0"/>
              <a:t>     FATHER(father-</a:t>
            </a:r>
            <a:r>
              <a:rPr lang="en-US" dirty="0" err="1"/>
              <a:t>name,child</a:t>
            </a:r>
            <a:r>
              <a:rPr lang="en-US" dirty="0"/>
              <a:t>-name)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Compute</a:t>
            </a:r>
          </a:p>
          <a:p>
            <a:pPr marL="0" indent="0">
              <a:buNone/>
            </a:pPr>
            <a:r>
              <a:rPr lang="en-US" dirty="0"/>
              <a:t>     GRANDFATHER(grandfather-</a:t>
            </a:r>
            <a:r>
              <a:rPr lang="en-US" dirty="0" err="1"/>
              <a:t>name,grandchild</a:t>
            </a:r>
            <a:r>
              <a:rPr lang="en-US" dirty="0"/>
              <a:t>-name)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12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144515"/>
              </p:ext>
            </p:extLst>
          </p:nvPr>
        </p:nvGraphicFramePr>
        <p:xfrm>
          <a:off x="824347" y="3988163"/>
          <a:ext cx="3138051" cy="15158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0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098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b="1" dirty="0"/>
                        <a:t>father-name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b="1" dirty="0"/>
                        <a:t>child-name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9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David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Nick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598">
                <a:tc>
                  <a:txBody>
                    <a:bodyPr/>
                    <a:lstStyle/>
                    <a:p>
                      <a:pPr marL="127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Nick</a:t>
                      </a: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 marR="0" indent="0" algn="l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Joe</a:t>
                      </a: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598">
                <a:tc>
                  <a:txBody>
                    <a:bodyPr/>
                    <a:lstStyle/>
                    <a:p>
                      <a:pPr marL="127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Joe</a:t>
                      </a: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 marR="0" indent="0" algn="l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Mick</a:t>
                      </a: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950238" y="3605316"/>
            <a:ext cx="886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FATHER</a:t>
            </a:r>
          </a:p>
        </p:txBody>
      </p:sp>
    </p:spTree>
    <p:extLst>
      <p:ext uri="{BB962C8B-B14F-4D97-AF65-F5344CB8AC3E}">
        <p14:creationId xmlns:p14="http://schemas.microsoft.com/office/powerpoint/2010/main" val="11922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 Operators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object 5"/>
          <p:cNvGraphicFramePr>
            <a:graphicFrameLocks noGrp="1"/>
          </p:cNvGraphicFramePr>
          <p:nvPr/>
        </p:nvGraphicFramePr>
        <p:xfrm>
          <a:off x="1453059" y="3426628"/>
          <a:ext cx="1595736" cy="1005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7"/>
          <p:cNvSpPr txBox="1"/>
          <p:nvPr/>
        </p:nvSpPr>
        <p:spPr>
          <a:xfrm>
            <a:off x="2162969" y="3011397"/>
            <a:ext cx="374777" cy="3937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500" spc="-141" dirty="0">
                <a:latin typeface="Arial"/>
                <a:cs typeface="Arial"/>
              </a:rPr>
              <a:t>R</a:t>
            </a:r>
            <a:endParaRPr sz="2500" baseline="-250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27834" y="367753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∪</a:t>
            </a:r>
          </a:p>
        </p:txBody>
      </p:sp>
      <p:graphicFrame>
        <p:nvGraphicFramePr>
          <p:cNvPr id="11" name="object 5"/>
          <p:cNvGraphicFramePr>
            <a:graphicFrameLocks noGrp="1"/>
          </p:cNvGraphicFramePr>
          <p:nvPr/>
        </p:nvGraphicFramePr>
        <p:xfrm>
          <a:off x="3950612" y="3433896"/>
          <a:ext cx="1595736" cy="1005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5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6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41485" y="1439132"/>
            <a:ext cx="84025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Union</a:t>
            </a:r>
          </a:p>
          <a:p>
            <a:pPr lvl="1"/>
            <a:r>
              <a:rPr lang="en-US" b="1" dirty="0"/>
              <a:t>Input:</a:t>
            </a:r>
            <a:r>
              <a:rPr lang="en-US" dirty="0"/>
              <a:t> Two k-</a:t>
            </a:r>
            <a:r>
              <a:rPr lang="en-US" dirty="0" err="1"/>
              <a:t>ary</a:t>
            </a:r>
            <a:r>
              <a:rPr lang="en-US" dirty="0"/>
              <a:t> relations R and S, for some k.</a:t>
            </a:r>
          </a:p>
          <a:p>
            <a:pPr lvl="1"/>
            <a:r>
              <a:rPr lang="en-US" b="1" dirty="0"/>
              <a:t>Output: </a:t>
            </a:r>
            <a:r>
              <a:rPr lang="en-US" dirty="0"/>
              <a:t>The k-</a:t>
            </a:r>
            <a:r>
              <a:rPr lang="en-US" dirty="0" err="1"/>
              <a:t>ary</a:t>
            </a:r>
            <a:r>
              <a:rPr lang="en-US" dirty="0"/>
              <a:t> relation R ∪ S, where</a:t>
            </a:r>
          </a:p>
          <a:p>
            <a:pPr lvl="1"/>
            <a:r>
              <a:rPr lang="en-US" b="1" dirty="0"/>
              <a:t>R ∪ S </a:t>
            </a:r>
            <a:r>
              <a:rPr lang="en-US" dirty="0"/>
              <a:t>= {(a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): (a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) </a:t>
            </a:r>
            <a:r>
              <a:rPr lang="en-US" dirty="0">
                <a:solidFill>
                  <a:srgbClr val="FF0000"/>
                </a:solidFill>
              </a:rPr>
              <a:t>is in R </a:t>
            </a:r>
            <a:r>
              <a:rPr lang="en-US" b="1" dirty="0"/>
              <a:t>or</a:t>
            </a:r>
            <a:r>
              <a:rPr lang="en-US" dirty="0"/>
              <a:t> (a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) is </a:t>
            </a:r>
            <a:r>
              <a:rPr lang="en-US" dirty="0">
                <a:solidFill>
                  <a:srgbClr val="FF0000"/>
                </a:solidFill>
              </a:rPr>
              <a:t>in S</a:t>
            </a:r>
            <a:r>
              <a:rPr lang="en-US" dirty="0"/>
              <a:t>}</a:t>
            </a:r>
          </a:p>
        </p:txBody>
      </p:sp>
      <p:sp>
        <p:nvSpPr>
          <p:cNvPr id="14" name="object 7"/>
          <p:cNvSpPr txBox="1"/>
          <p:nvPr/>
        </p:nvSpPr>
        <p:spPr>
          <a:xfrm>
            <a:off x="4385306" y="2960794"/>
            <a:ext cx="374777" cy="3937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500" spc="-141" dirty="0">
                <a:latin typeface="Arial"/>
                <a:cs typeface="Arial"/>
              </a:rPr>
              <a:t>S</a:t>
            </a:r>
            <a:endParaRPr sz="2500" baseline="-25000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7567" y="368702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=</a:t>
            </a:r>
          </a:p>
        </p:txBody>
      </p:sp>
      <p:graphicFrame>
        <p:nvGraphicFramePr>
          <p:cNvPr id="17" name="object 5"/>
          <p:cNvGraphicFramePr>
            <a:graphicFrameLocks noGrp="1"/>
          </p:cNvGraphicFramePr>
          <p:nvPr>
            <p:extLst/>
          </p:nvPr>
        </p:nvGraphicFramePr>
        <p:xfrm>
          <a:off x="6692099" y="3241464"/>
          <a:ext cx="1845726" cy="1676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5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6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object 7"/>
          <p:cNvSpPr txBox="1"/>
          <p:nvPr/>
        </p:nvSpPr>
        <p:spPr>
          <a:xfrm>
            <a:off x="6941860" y="2768362"/>
            <a:ext cx="1241507" cy="439903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500" spc="-141">
                <a:latin typeface="Arial"/>
                <a:cs typeface="Arial"/>
              </a:rPr>
              <a:t>R</a:t>
            </a:r>
            <a:r>
              <a:rPr lang="en-US" sz="2800"/>
              <a:t> ∪ </a:t>
            </a:r>
            <a:r>
              <a:rPr lang="en-US" sz="2500" spc="-141">
                <a:latin typeface="Arial"/>
                <a:cs typeface="Arial"/>
              </a:rPr>
              <a:t>S</a:t>
            </a:r>
            <a:endParaRPr sz="2500" baseline="-25000" dirty="0"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6807" y="5271060"/>
            <a:ext cx="67758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Both arguments to the </a:t>
            </a:r>
            <a:r>
              <a:rPr lang="en-US" dirty="0">
                <a:solidFill>
                  <a:srgbClr val="0000FF"/>
                </a:solidFill>
              </a:rPr>
              <a:t>union</a:t>
            </a:r>
            <a:r>
              <a:rPr lang="en-US" dirty="0"/>
              <a:t> must be relations of the </a:t>
            </a:r>
            <a:r>
              <a:rPr lang="en-US" dirty="0">
                <a:solidFill>
                  <a:srgbClr val="0000FF"/>
                </a:solidFill>
              </a:rPr>
              <a:t>same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arity </a:t>
            </a:r>
            <a:r>
              <a:rPr lang="en-US" dirty="0"/>
              <a:t>(number of attributes).</a:t>
            </a:r>
          </a:p>
        </p:txBody>
      </p:sp>
    </p:spTree>
    <p:extLst>
      <p:ext uri="{BB962C8B-B14F-4D97-AF65-F5344CB8AC3E}">
        <p14:creationId xmlns:p14="http://schemas.microsoft.com/office/powerpoint/2010/main" val="5148480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Self-Joins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1904997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DB Schema: </a:t>
            </a:r>
          </a:p>
          <a:p>
            <a:pPr marL="0" indent="0">
              <a:buNone/>
            </a:pPr>
            <a:r>
              <a:rPr lang="en-US" dirty="0"/>
              <a:t>     FATHER(father-</a:t>
            </a:r>
            <a:r>
              <a:rPr lang="en-US" dirty="0" err="1"/>
              <a:t>name,child</a:t>
            </a:r>
            <a:r>
              <a:rPr lang="en-US" dirty="0"/>
              <a:t>-name)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Compute</a:t>
            </a:r>
          </a:p>
          <a:p>
            <a:pPr marL="0" indent="0">
              <a:buNone/>
            </a:pPr>
            <a:r>
              <a:rPr lang="en-US" dirty="0"/>
              <a:t>     GRANDFATHER(grandfather-</a:t>
            </a:r>
            <a:r>
              <a:rPr lang="en-US" dirty="0" err="1"/>
              <a:t>name,grandchild</a:t>
            </a:r>
            <a:r>
              <a:rPr lang="en-US" dirty="0"/>
              <a:t>-name)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40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63736" y="4357496"/>
            <a:ext cx="387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⨉</a:t>
            </a:r>
            <a:endParaRPr lang="en-US" dirty="0"/>
          </a:p>
        </p:txBody>
      </p:sp>
      <p:graphicFrame>
        <p:nvGraphicFramePr>
          <p:cNvPr id="16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842127"/>
              </p:ext>
            </p:extLst>
          </p:nvPr>
        </p:nvGraphicFramePr>
        <p:xfrm>
          <a:off x="824347" y="3988163"/>
          <a:ext cx="3138051" cy="15158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0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098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b="1" dirty="0"/>
                        <a:t>father-name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b="1" dirty="0"/>
                        <a:t>child-name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9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David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Nick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598">
                <a:tc>
                  <a:txBody>
                    <a:bodyPr/>
                    <a:lstStyle/>
                    <a:p>
                      <a:pPr marL="127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Nick</a:t>
                      </a: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 marR="0" indent="0" algn="l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Joe</a:t>
                      </a: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598">
                <a:tc>
                  <a:txBody>
                    <a:bodyPr/>
                    <a:lstStyle/>
                    <a:p>
                      <a:pPr marL="127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Joe</a:t>
                      </a: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 marR="0" indent="0" algn="l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Mick</a:t>
                      </a: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1950238" y="3605316"/>
            <a:ext cx="886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FATHER</a:t>
            </a:r>
          </a:p>
        </p:txBody>
      </p:sp>
      <p:graphicFrame>
        <p:nvGraphicFramePr>
          <p:cNvPr id="18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413194"/>
              </p:ext>
            </p:extLst>
          </p:nvPr>
        </p:nvGraphicFramePr>
        <p:xfrm>
          <a:off x="4953002" y="4001678"/>
          <a:ext cx="3138051" cy="15158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0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098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b="1" dirty="0"/>
                        <a:t>father-name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b="1" dirty="0"/>
                        <a:t>child-name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9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David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Nick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598">
                <a:tc>
                  <a:txBody>
                    <a:bodyPr/>
                    <a:lstStyle/>
                    <a:p>
                      <a:pPr marL="127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Nick</a:t>
                      </a: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 marR="0" indent="0" algn="l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Joe</a:t>
                      </a: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598">
                <a:tc>
                  <a:txBody>
                    <a:bodyPr/>
                    <a:lstStyle/>
                    <a:p>
                      <a:pPr marL="127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Joe</a:t>
                      </a: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 marR="0" indent="0" algn="l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Mick</a:t>
                      </a: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6078893" y="3618831"/>
            <a:ext cx="886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FATHER</a:t>
            </a:r>
          </a:p>
        </p:txBody>
      </p:sp>
    </p:spTree>
    <p:extLst>
      <p:ext uri="{BB962C8B-B14F-4D97-AF65-F5344CB8AC3E}">
        <p14:creationId xmlns:p14="http://schemas.microsoft.com/office/powerpoint/2010/main" val="10921755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Self-Joins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13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078710"/>
              </p:ext>
            </p:extLst>
          </p:nvPr>
        </p:nvGraphicFramePr>
        <p:xfrm>
          <a:off x="1385454" y="2003489"/>
          <a:ext cx="3117273" cy="15158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098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b="1" dirty="0"/>
                        <a:t>father-name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b="1" dirty="0"/>
                        <a:t>child-name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9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David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Nick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598">
                <a:tc>
                  <a:txBody>
                    <a:bodyPr/>
                    <a:lstStyle/>
                    <a:p>
                      <a:pPr marL="127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Nick</a:t>
                      </a: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 marR="0" indent="0" algn="l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Joe</a:t>
                      </a: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598">
                <a:tc>
                  <a:txBody>
                    <a:bodyPr/>
                    <a:lstStyle/>
                    <a:p>
                      <a:pPr marL="127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Joe</a:t>
                      </a: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 marR="0" indent="0" algn="l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Mick</a:t>
                      </a: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3551970" y="1405695"/>
            <a:ext cx="1901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FATHER ⨉ FATHER</a:t>
            </a:r>
          </a:p>
        </p:txBody>
      </p:sp>
      <p:graphicFrame>
        <p:nvGraphicFramePr>
          <p:cNvPr id="19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72277"/>
              </p:ext>
            </p:extLst>
          </p:nvPr>
        </p:nvGraphicFramePr>
        <p:xfrm>
          <a:off x="4502727" y="2003489"/>
          <a:ext cx="3117273" cy="1502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098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b="1" dirty="0"/>
                        <a:t>father-name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b="1" dirty="0"/>
                        <a:t>child-name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9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David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Nick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598">
                <a:tc>
                  <a:txBody>
                    <a:bodyPr/>
                    <a:lstStyle/>
                    <a:p>
                      <a:pPr marL="127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David </a:t>
                      </a: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 marR="0" indent="0" algn="l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Nick</a:t>
                      </a: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564">
                <a:tc>
                  <a:txBody>
                    <a:bodyPr/>
                    <a:lstStyle/>
                    <a:p>
                      <a:pPr marL="127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David</a:t>
                      </a: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 marR="0" indent="0" algn="l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Nick</a:t>
                      </a: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39803"/>
              </p:ext>
            </p:extLst>
          </p:nvPr>
        </p:nvGraphicFramePr>
        <p:xfrm>
          <a:off x="1385454" y="3516496"/>
          <a:ext cx="3117273" cy="964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59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David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Nick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98">
                <a:tc>
                  <a:txBody>
                    <a:bodyPr/>
                    <a:lstStyle/>
                    <a:p>
                      <a:pPr marL="127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Nick</a:t>
                      </a: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 marR="0" indent="0" algn="l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Joe</a:t>
                      </a: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598">
                <a:tc>
                  <a:txBody>
                    <a:bodyPr/>
                    <a:lstStyle/>
                    <a:p>
                      <a:pPr marL="127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Joe</a:t>
                      </a: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 marR="0" indent="0" algn="l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Mick</a:t>
                      </a: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869756"/>
              </p:ext>
            </p:extLst>
          </p:nvPr>
        </p:nvGraphicFramePr>
        <p:xfrm>
          <a:off x="1385454" y="4481290"/>
          <a:ext cx="3117273" cy="964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59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David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Nick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98">
                <a:tc>
                  <a:txBody>
                    <a:bodyPr/>
                    <a:lstStyle/>
                    <a:p>
                      <a:pPr marL="127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Nick</a:t>
                      </a: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 marR="0" indent="0" algn="l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Joe</a:t>
                      </a: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598">
                <a:tc>
                  <a:txBody>
                    <a:bodyPr/>
                    <a:lstStyle/>
                    <a:p>
                      <a:pPr marL="127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Joe</a:t>
                      </a: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 marR="0" indent="0" algn="l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Mick</a:t>
                      </a: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885093"/>
              </p:ext>
            </p:extLst>
          </p:nvPr>
        </p:nvGraphicFramePr>
        <p:xfrm>
          <a:off x="4502727" y="3516496"/>
          <a:ext cx="3117273" cy="951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59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Nick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Joe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98">
                <a:tc>
                  <a:txBody>
                    <a:bodyPr/>
                    <a:lstStyle/>
                    <a:p>
                      <a:pPr marL="127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Nick</a:t>
                      </a: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 marR="0" indent="0" algn="l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Joe</a:t>
                      </a: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564">
                <a:tc>
                  <a:txBody>
                    <a:bodyPr/>
                    <a:lstStyle/>
                    <a:p>
                      <a:pPr marL="127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Nick</a:t>
                      </a: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 marR="0" indent="0" algn="l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Joe</a:t>
                      </a: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06975"/>
              </p:ext>
            </p:extLst>
          </p:nvPr>
        </p:nvGraphicFramePr>
        <p:xfrm>
          <a:off x="4502727" y="4483179"/>
          <a:ext cx="3117273" cy="951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59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Joe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Mick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98">
                <a:tc>
                  <a:txBody>
                    <a:bodyPr/>
                    <a:lstStyle/>
                    <a:p>
                      <a:pPr marL="127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Joe</a:t>
                      </a: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 marR="0" indent="0" algn="l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Mick</a:t>
                      </a: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564">
                <a:tc>
                  <a:txBody>
                    <a:bodyPr/>
                    <a:lstStyle/>
                    <a:p>
                      <a:pPr marL="127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Joe</a:t>
                      </a: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 marR="0" indent="0" algn="l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Mick</a:t>
                      </a: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1861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Self-Joins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13" name="object 5"/>
          <p:cNvGraphicFramePr>
            <a:graphicFrameLocks noGrp="1"/>
          </p:cNvGraphicFramePr>
          <p:nvPr/>
        </p:nvGraphicFramePr>
        <p:xfrm>
          <a:off x="1385454" y="2003489"/>
          <a:ext cx="3117273" cy="15158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098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b="1" dirty="0"/>
                        <a:t>father-name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b="1" dirty="0"/>
                        <a:t>child-name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9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David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Nick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598">
                <a:tc>
                  <a:txBody>
                    <a:bodyPr/>
                    <a:lstStyle/>
                    <a:p>
                      <a:pPr marL="127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Nick</a:t>
                      </a: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 marR="0" indent="0" algn="l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Joe</a:t>
                      </a: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598">
                <a:tc>
                  <a:txBody>
                    <a:bodyPr/>
                    <a:lstStyle/>
                    <a:p>
                      <a:pPr marL="127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Joe</a:t>
                      </a: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 marR="0" indent="0" algn="l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Mick</a:t>
                      </a: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886952" y="1404222"/>
            <a:ext cx="3666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σ</a:t>
            </a:r>
            <a:r>
              <a:rPr lang="en-US" baseline="-25000"/>
              <a:t>$2=$3</a:t>
            </a:r>
            <a:r>
              <a:rPr lang="en-US"/>
              <a:t> (FATHER ⨉ FATHER)</a:t>
            </a:r>
            <a:endParaRPr lang="en-US" dirty="0"/>
          </a:p>
        </p:txBody>
      </p:sp>
      <p:graphicFrame>
        <p:nvGraphicFramePr>
          <p:cNvPr id="19" name="object 5"/>
          <p:cNvGraphicFramePr>
            <a:graphicFrameLocks noGrp="1"/>
          </p:cNvGraphicFramePr>
          <p:nvPr/>
        </p:nvGraphicFramePr>
        <p:xfrm>
          <a:off x="4502727" y="2003489"/>
          <a:ext cx="3117273" cy="1502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098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b="1" dirty="0"/>
                        <a:t>father-name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b="1" dirty="0"/>
                        <a:t>child-name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9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David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Nick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598">
                <a:tc>
                  <a:txBody>
                    <a:bodyPr/>
                    <a:lstStyle/>
                    <a:p>
                      <a:pPr marL="127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David </a:t>
                      </a: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 marR="0" indent="0" algn="l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Nick</a:t>
                      </a: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564">
                <a:tc>
                  <a:txBody>
                    <a:bodyPr/>
                    <a:lstStyle/>
                    <a:p>
                      <a:pPr marL="127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David</a:t>
                      </a: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 marR="0" indent="0" algn="l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Nick</a:t>
                      </a: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385454" y="3516496"/>
          <a:ext cx="3117273" cy="964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59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David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Nick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98">
                <a:tc>
                  <a:txBody>
                    <a:bodyPr/>
                    <a:lstStyle/>
                    <a:p>
                      <a:pPr marL="127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Nick</a:t>
                      </a: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 marR="0" indent="0" algn="l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Joe</a:t>
                      </a: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598">
                <a:tc>
                  <a:txBody>
                    <a:bodyPr/>
                    <a:lstStyle/>
                    <a:p>
                      <a:pPr marL="127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Joe</a:t>
                      </a: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 marR="0" indent="0" algn="l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Mick</a:t>
                      </a: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385454" y="4481290"/>
          <a:ext cx="3117273" cy="964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59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David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Nick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98">
                <a:tc>
                  <a:txBody>
                    <a:bodyPr/>
                    <a:lstStyle/>
                    <a:p>
                      <a:pPr marL="127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Nick</a:t>
                      </a: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 marR="0" indent="0" algn="l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Joe</a:t>
                      </a: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598">
                <a:tc>
                  <a:txBody>
                    <a:bodyPr/>
                    <a:lstStyle/>
                    <a:p>
                      <a:pPr marL="127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Joe</a:t>
                      </a: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 marR="0" indent="0" algn="l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Mick</a:t>
                      </a: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502727" y="3516496"/>
          <a:ext cx="3117273" cy="951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59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Nick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Joe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98">
                <a:tc>
                  <a:txBody>
                    <a:bodyPr/>
                    <a:lstStyle/>
                    <a:p>
                      <a:pPr marL="127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Nick</a:t>
                      </a: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 marR="0" indent="0" algn="l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Joe</a:t>
                      </a: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564">
                <a:tc>
                  <a:txBody>
                    <a:bodyPr/>
                    <a:lstStyle/>
                    <a:p>
                      <a:pPr marL="127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Nick</a:t>
                      </a: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 marR="0" indent="0" algn="l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Joe</a:t>
                      </a: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502727" y="4483179"/>
          <a:ext cx="3117273" cy="951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59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Joe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Mick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98">
                <a:tc>
                  <a:txBody>
                    <a:bodyPr/>
                    <a:lstStyle/>
                    <a:p>
                      <a:pPr marL="127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Joe</a:t>
                      </a: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 marR="0" indent="0" algn="l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Mick</a:t>
                      </a: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564">
                <a:tc>
                  <a:txBody>
                    <a:bodyPr/>
                    <a:lstStyle/>
                    <a:p>
                      <a:pPr marL="127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Joe</a:t>
                      </a: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 marR="0" indent="0" algn="l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Mick</a:t>
                      </a: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2700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Self-Joins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13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898510"/>
              </p:ext>
            </p:extLst>
          </p:nvPr>
        </p:nvGraphicFramePr>
        <p:xfrm>
          <a:off x="1385454" y="2003489"/>
          <a:ext cx="3117273" cy="551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098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b="1" dirty="0"/>
                        <a:t>father-name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b="1" dirty="0"/>
                        <a:t>child-name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886952" y="1404222"/>
            <a:ext cx="3666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σ</a:t>
            </a:r>
            <a:r>
              <a:rPr lang="en-US" baseline="-25000"/>
              <a:t>$2=$3</a:t>
            </a:r>
            <a:r>
              <a:rPr lang="en-US"/>
              <a:t> (FATHER ⨉ FATHER)</a:t>
            </a:r>
            <a:endParaRPr lang="en-US" dirty="0"/>
          </a:p>
        </p:txBody>
      </p:sp>
      <p:graphicFrame>
        <p:nvGraphicFramePr>
          <p:cNvPr id="19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897565"/>
              </p:ext>
            </p:extLst>
          </p:nvPr>
        </p:nvGraphicFramePr>
        <p:xfrm>
          <a:off x="4502727" y="2003489"/>
          <a:ext cx="3117273" cy="551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098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b="1" dirty="0"/>
                        <a:t>father-name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b="1" dirty="0"/>
                        <a:t>child-name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51651"/>
              </p:ext>
            </p:extLst>
          </p:nvPr>
        </p:nvGraphicFramePr>
        <p:xfrm>
          <a:off x="1385454" y="2554587"/>
          <a:ext cx="3117273" cy="321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59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David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Nick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292530"/>
              </p:ext>
            </p:extLst>
          </p:nvPr>
        </p:nvGraphicFramePr>
        <p:xfrm>
          <a:off x="1385454" y="2876185"/>
          <a:ext cx="3117273" cy="321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598">
                <a:tc>
                  <a:txBody>
                    <a:bodyPr/>
                    <a:lstStyle/>
                    <a:p>
                      <a:pPr marL="127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Nick</a:t>
                      </a: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 marR="0" indent="0" algn="l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Joe</a:t>
                      </a: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249081"/>
              </p:ext>
            </p:extLst>
          </p:nvPr>
        </p:nvGraphicFramePr>
        <p:xfrm>
          <a:off x="4502727" y="2554587"/>
          <a:ext cx="3117273" cy="321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59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Nick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Joe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346494"/>
              </p:ext>
            </p:extLst>
          </p:nvPr>
        </p:nvGraphicFramePr>
        <p:xfrm>
          <a:off x="4502727" y="2878074"/>
          <a:ext cx="3117273" cy="321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598">
                <a:tc>
                  <a:txBody>
                    <a:bodyPr/>
                    <a:lstStyle/>
                    <a:p>
                      <a:pPr marL="127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Joe</a:t>
                      </a: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 marR="0" indent="0" algn="l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Mick</a:t>
                      </a: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625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Self-Joins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13" name="object 5"/>
          <p:cNvGraphicFramePr>
            <a:graphicFrameLocks noGrp="1"/>
          </p:cNvGraphicFramePr>
          <p:nvPr/>
        </p:nvGraphicFramePr>
        <p:xfrm>
          <a:off x="1385454" y="2003489"/>
          <a:ext cx="3117273" cy="551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098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b="1" dirty="0"/>
                        <a:t>father-name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b="1" dirty="0"/>
                        <a:t>child-name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object 5"/>
          <p:cNvGraphicFramePr>
            <a:graphicFrameLocks noGrp="1"/>
          </p:cNvGraphicFramePr>
          <p:nvPr/>
        </p:nvGraphicFramePr>
        <p:xfrm>
          <a:off x="4502727" y="2003489"/>
          <a:ext cx="3117273" cy="551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098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b="1" dirty="0"/>
                        <a:t>father-name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b="1" dirty="0"/>
                        <a:t>child-name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385454" y="2554587"/>
          <a:ext cx="3117273" cy="321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59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David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Nick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385454" y="2876185"/>
          <a:ext cx="3117273" cy="321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598">
                <a:tc>
                  <a:txBody>
                    <a:bodyPr/>
                    <a:lstStyle/>
                    <a:p>
                      <a:pPr marL="127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Nick</a:t>
                      </a: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 marR="0" indent="0" algn="l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Joe</a:t>
                      </a: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502727" y="2554587"/>
          <a:ext cx="3117273" cy="321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59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Nick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Joe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502727" y="2878074"/>
          <a:ext cx="3117273" cy="321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598">
                <a:tc>
                  <a:txBody>
                    <a:bodyPr/>
                    <a:lstStyle/>
                    <a:p>
                      <a:pPr marL="127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Joe</a:t>
                      </a: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 marR="0" indent="0" algn="l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Mick</a:t>
                      </a: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750264" y="1384769"/>
            <a:ext cx="3311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 π</a:t>
            </a:r>
            <a:r>
              <a:rPr lang="en-US" baseline="-25000" dirty="0"/>
              <a:t>$1,$4</a:t>
            </a:r>
            <a:r>
              <a:rPr lang="en-US" dirty="0"/>
              <a:t> (σ</a:t>
            </a:r>
            <a:r>
              <a:rPr lang="en-US" baseline="-25000" dirty="0"/>
              <a:t>$2=$3</a:t>
            </a:r>
            <a:r>
              <a:rPr lang="en-US" dirty="0"/>
              <a:t> (FATHER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⨉</a:t>
            </a:r>
            <a:r>
              <a:rPr lang="en-US" dirty="0"/>
              <a:t> FATHER))</a:t>
            </a:r>
          </a:p>
        </p:txBody>
      </p:sp>
    </p:spTree>
    <p:extLst>
      <p:ext uri="{BB962C8B-B14F-4D97-AF65-F5344CB8AC3E}">
        <p14:creationId xmlns:p14="http://schemas.microsoft.com/office/powerpoint/2010/main" val="16751935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Self-Joins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13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716043"/>
              </p:ext>
            </p:extLst>
          </p:nvPr>
        </p:nvGraphicFramePr>
        <p:xfrm>
          <a:off x="2750264" y="2095554"/>
          <a:ext cx="3117273" cy="551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098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b="1" dirty="0"/>
                        <a:t>father-name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 algn="l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b="1" dirty="0"/>
                        <a:t>child-name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183617"/>
              </p:ext>
            </p:extLst>
          </p:nvPr>
        </p:nvGraphicFramePr>
        <p:xfrm>
          <a:off x="2750264" y="2646652"/>
          <a:ext cx="3117273" cy="321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59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David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Joe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936698"/>
              </p:ext>
            </p:extLst>
          </p:nvPr>
        </p:nvGraphicFramePr>
        <p:xfrm>
          <a:off x="2750264" y="2968250"/>
          <a:ext cx="3117273" cy="321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598">
                <a:tc>
                  <a:txBody>
                    <a:bodyPr/>
                    <a:lstStyle/>
                    <a:p>
                      <a:pPr marL="127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Nick</a:t>
                      </a: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 marR="0" indent="0" algn="l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Mick</a:t>
                      </a: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750264" y="1384769"/>
            <a:ext cx="3311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 π</a:t>
            </a:r>
            <a:r>
              <a:rPr lang="en-US" baseline="-25000" dirty="0"/>
              <a:t>$1,$4</a:t>
            </a:r>
            <a:r>
              <a:rPr lang="en-US" dirty="0"/>
              <a:t> (σ</a:t>
            </a:r>
            <a:r>
              <a:rPr lang="en-US" baseline="-25000" dirty="0"/>
              <a:t>$2=$3</a:t>
            </a:r>
            <a:r>
              <a:rPr lang="en-US" dirty="0"/>
              <a:t> (FATHER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⨉</a:t>
            </a:r>
            <a:r>
              <a:rPr lang="en-US" dirty="0"/>
              <a:t> FATHER))</a:t>
            </a:r>
          </a:p>
        </p:txBody>
      </p:sp>
    </p:spTree>
    <p:extLst>
      <p:ext uri="{BB962C8B-B14F-4D97-AF65-F5344CB8AC3E}">
        <p14:creationId xmlns:p14="http://schemas.microsoft.com/office/powerpoint/2010/main" val="14002811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Self-Joins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13" name="object 5"/>
          <p:cNvGraphicFramePr>
            <a:graphicFrameLocks noGrp="1"/>
          </p:cNvGraphicFramePr>
          <p:nvPr/>
        </p:nvGraphicFramePr>
        <p:xfrm>
          <a:off x="2750264" y="2095554"/>
          <a:ext cx="3117273" cy="551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098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b="1" dirty="0"/>
                        <a:t>father-name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 algn="l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b="1" dirty="0"/>
                        <a:t>child-name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750264" y="2646652"/>
          <a:ext cx="3117273" cy="321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59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David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Joe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750264" y="2968250"/>
          <a:ext cx="3117273" cy="321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598">
                <a:tc>
                  <a:txBody>
                    <a:bodyPr/>
                    <a:lstStyle/>
                    <a:p>
                      <a:pPr marL="127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Nick</a:t>
                      </a: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 marR="0" indent="0" algn="l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Mick</a:t>
                      </a: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750264" y="1384769"/>
            <a:ext cx="3311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 π</a:t>
            </a:r>
            <a:r>
              <a:rPr lang="en-US" baseline="-25000" dirty="0"/>
              <a:t>$1,$4</a:t>
            </a:r>
            <a:r>
              <a:rPr lang="en-US" dirty="0"/>
              <a:t> (σ</a:t>
            </a:r>
            <a:r>
              <a:rPr lang="en-US" baseline="-25000" dirty="0"/>
              <a:t>$2=$3</a:t>
            </a:r>
            <a:r>
              <a:rPr lang="en-US" dirty="0"/>
              <a:t> (FATHER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⨉</a:t>
            </a:r>
            <a:r>
              <a:rPr lang="en-US" dirty="0"/>
              <a:t> FATHER))</a:t>
            </a:r>
          </a:p>
        </p:txBody>
      </p:sp>
      <p:sp>
        <p:nvSpPr>
          <p:cNvPr id="7" name="Rectangle 6"/>
          <p:cNvSpPr/>
          <p:nvPr/>
        </p:nvSpPr>
        <p:spPr>
          <a:xfrm>
            <a:off x="1814945" y="3648419"/>
            <a:ext cx="55141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GRANDFATHER(</a:t>
            </a:r>
            <a:r>
              <a:rPr lang="en-US" dirty="0">
                <a:solidFill>
                  <a:srgbClr val="0070C0"/>
                </a:solidFill>
              </a:rPr>
              <a:t>grandfather-</a:t>
            </a:r>
            <a:r>
              <a:rPr lang="en-US" dirty="0" err="1">
                <a:solidFill>
                  <a:srgbClr val="0070C0"/>
                </a:solidFill>
              </a:rPr>
              <a:t>name</a:t>
            </a:r>
            <a:r>
              <a:rPr lang="en-US" dirty="0" err="1"/>
              <a:t>,</a:t>
            </a:r>
            <a:r>
              <a:rPr lang="en-US" dirty="0" err="1">
                <a:solidFill>
                  <a:srgbClr val="FF0000"/>
                </a:solidFill>
              </a:rPr>
              <a:t>grandchild</a:t>
            </a:r>
            <a:r>
              <a:rPr lang="en-US" dirty="0">
                <a:solidFill>
                  <a:srgbClr val="FF0000"/>
                </a:solidFill>
              </a:rPr>
              <a:t>-name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66346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Self-Joins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13" name="object 5"/>
          <p:cNvGraphicFramePr>
            <a:graphicFrameLocks noGrp="1"/>
          </p:cNvGraphicFramePr>
          <p:nvPr/>
        </p:nvGraphicFramePr>
        <p:xfrm>
          <a:off x="2750264" y="2095554"/>
          <a:ext cx="3117273" cy="551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098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b="1" dirty="0"/>
                        <a:t>father-name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 algn="l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b="1" dirty="0"/>
                        <a:t>child-name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750264" y="2646652"/>
          <a:ext cx="3117273" cy="321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59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David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Joe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750264" y="2968250"/>
          <a:ext cx="3117273" cy="321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598">
                <a:tc>
                  <a:txBody>
                    <a:bodyPr/>
                    <a:lstStyle/>
                    <a:p>
                      <a:pPr marL="127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Nick</a:t>
                      </a: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 marR="0" indent="0" algn="l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Mick</a:t>
                      </a: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750264" y="1384769"/>
            <a:ext cx="3311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 π</a:t>
            </a:r>
            <a:r>
              <a:rPr lang="en-US" baseline="-25000" dirty="0"/>
              <a:t>$1,$4</a:t>
            </a:r>
            <a:r>
              <a:rPr lang="en-US" dirty="0"/>
              <a:t> (σ</a:t>
            </a:r>
            <a:r>
              <a:rPr lang="en-US" baseline="-25000" dirty="0"/>
              <a:t>$2=$3</a:t>
            </a:r>
            <a:r>
              <a:rPr lang="en-US" dirty="0"/>
              <a:t> (FATHER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⨉</a:t>
            </a:r>
            <a:r>
              <a:rPr lang="en-US" dirty="0"/>
              <a:t> FATHER))</a:t>
            </a:r>
          </a:p>
        </p:txBody>
      </p:sp>
      <p:sp>
        <p:nvSpPr>
          <p:cNvPr id="7" name="Rectangle 6"/>
          <p:cNvSpPr/>
          <p:nvPr/>
        </p:nvSpPr>
        <p:spPr>
          <a:xfrm>
            <a:off x="1814945" y="3648419"/>
            <a:ext cx="55141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GRANDFATHER(</a:t>
            </a:r>
            <a:r>
              <a:rPr lang="en-US" dirty="0">
                <a:solidFill>
                  <a:srgbClr val="0070C0"/>
                </a:solidFill>
              </a:rPr>
              <a:t>grandfather-</a:t>
            </a:r>
            <a:r>
              <a:rPr lang="en-US" dirty="0" err="1">
                <a:solidFill>
                  <a:srgbClr val="0070C0"/>
                </a:solidFill>
              </a:rPr>
              <a:t>name</a:t>
            </a:r>
            <a:r>
              <a:rPr lang="en-US" dirty="0" err="1"/>
              <a:t>,</a:t>
            </a:r>
            <a:r>
              <a:rPr lang="en-US" dirty="0" err="1">
                <a:solidFill>
                  <a:srgbClr val="FF0000"/>
                </a:solidFill>
              </a:rPr>
              <a:t>grandchild</a:t>
            </a:r>
            <a:r>
              <a:rPr lang="en-US" dirty="0">
                <a:solidFill>
                  <a:srgbClr val="FF0000"/>
                </a:solidFill>
              </a:rPr>
              <a:t>-name</a:t>
            </a:r>
            <a:r>
              <a:rPr lang="en-US" dirty="0"/>
              <a:t>)</a:t>
            </a:r>
          </a:p>
        </p:txBody>
      </p:sp>
      <p:graphicFrame>
        <p:nvGraphicFramePr>
          <p:cNvPr id="14" name="object 5"/>
          <p:cNvGraphicFramePr>
            <a:graphicFrameLocks noGrp="1"/>
          </p:cNvGraphicFramePr>
          <p:nvPr/>
        </p:nvGraphicFramePr>
        <p:xfrm>
          <a:off x="2750263" y="4902441"/>
          <a:ext cx="4135445" cy="551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098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b="1" dirty="0"/>
                        <a:t>grandfather-name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 algn="l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b="1" dirty="0"/>
                        <a:t>grandchild-name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750264" y="5453539"/>
          <a:ext cx="4135443" cy="321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59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David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Joe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750262" y="5775137"/>
          <a:ext cx="4135445" cy="321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3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2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598">
                <a:tc>
                  <a:txBody>
                    <a:bodyPr/>
                    <a:lstStyle/>
                    <a:p>
                      <a:pPr marL="127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Nick</a:t>
                      </a: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 marR="0" indent="0" algn="l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Mick</a:t>
                      </a: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1212410" y="4274482"/>
            <a:ext cx="779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 ρ</a:t>
            </a:r>
            <a:r>
              <a:rPr lang="en-US" baseline="-25000" dirty="0"/>
              <a:t>father-name </a:t>
            </a:r>
            <a:r>
              <a:rPr lang="en-US" baseline="-25000" dirty="0">
                <a:sym typeface="Wingdings"/>
              </a:rPr>
              <a:t> </a:t>
            </a:r>
            <a:r>
              <a:rPr lang="en-US" baseline="-25000" dirty="0"/>
              <a:t>grandfather-name, child-name </a:t>
            </a:r>
            <a:r>
              <a:rPr lang="en-US" baseline="-25000" dirty="0">
                <a:sym typeface="Wingdings"/>
              </a:rPr>
              <a:t>grandchild-name </a:t>
            </a:r>
            <a:r>
              <a:rPr lang="el-GR" dirty="0"/>
              <a:t>(π</a:t>
            </a:r>
            <a:r>
              <a:rPr lang="en-US" baseline="-25000" dirty="0"/>
              <a:t>$1,$4</a:t>
            </a:r>
            <a:r>
              <a:rPr lang="en-US" dirty="0"/>
              <a:t> (σ</a:t>
            </a:r>
            <a:r>
              <a:rPr lang="en-US" baseline="-25000" dirty="0"/>
              <a:t>$2=$3</a:t>
            </a:r>
            <a:r>
              <a:rPr lang="en-US" dirty="0"/>
              <a:t> (FATHER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⨉</a:t>
            </a:r>
            <a:r>
              <a:rPr lang="en-US" dirty="0"/>
              <a:t> FATHER))</a:t>
            </a:r>
            <a:r>
              <a:rPr lang="el-G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886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Self-Joins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9047018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DB Schema: </a:t>
            </a:r>
          </a:p>
          <a:p>
            <a:pPr marL="0" indent="0">
              <a:buNone/>
            </a:pPr>
            <a:r>
              <a:rPr lang="en-US" dirty="0"/>
              <a:t>     FATHER(father-</a:t>
            </a:r>
            <a:r>
              <a:rPr lang="en-US" dirty="0" err="1"/>
              <a:t>name,child</a:t>
            </a:r>
            <a:r>
              <a:rPr lang="en-US" dirty="0"/>
              <a:t>-name)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Compute</a:t>
            </a:r>
          </a:p>
          <a:p>
            <a:pPr marL="0" indent="0">
              <a:buNone/>
            </a:pPr>
            <a:r>
              <a:rPr lang="en-US" dirty="0"/>
              <a:t>     GRANDFATHER(grandfather-</a:t>
            </a:r>
            <a:r>
              <a:rPr lang="en-US" dirty="0" err="1"/>
              <a:t>name,grandchild</a:t>
            </a:r>
            <a:r>
              <a:rPr lang="en-US" dirty="0"/>
              <a:t>-name)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relational algebra, we can </a:t>
            </a:r>
            <a:r>
              <a:rPr lang="en-US" dirty="0">
                <a:solidFill>
                  <a:srgbClr val="0070C0"/>
                </a:solidFill>
              </a:rPr>
              <a:t>reference</a:t>
            </a:r>
            <a:r>
              <a:rPr lang="en-US" dirty="0"/>
              <a:t> columns by </a:t>
            </a:r>
            <a:r>
              <a:rPr lang="en-US" dirty="0">
                <a:solidFill>
                  <a:srgbClr val="0070C0"/>
                </a:solidFill>
              </a:rPr>
              <a:t>position number</a:t>
            </a:r>
            <a:endParaRPr lang="el-GR" dirty="0"/>
          </a:p>
          <a:p>
            <a:pPr lvl="1"/>
            <a:r>
              <a:rPr lang="en-US" dirty="0"/>
              <a:t>So, GRANDFATHER is computed by</a:t>
            </a:r>
          </a:p>
          <a:p>
            <a:pPr marL="57143" indent="0">
              <a:buNone/>
            </a:pPr>
            <a:r>
              <a:rPr lang="el-GR" sz="2900" dirty="0"/>
              <a:t>ρ</a:t>
            </a:r>
            <a:r>
              <a:rPr lang="en-US" sz="2900" baseline="-25000" dirty="0"/>
              <a:t>father-name </a:t>
            </a:r>
            <a:r>
              <a:rPr lang="en-US" sz="2900" baseline="-25000" dirty="0">
                <a:sym typeface="Wingdings"/>
              </a:rPr>
              <a:t> </a:t>
            </a:r>
            <a:r>
              <a:rPr lang="en-US" sz="2900" baseline="-25000" dirty="0"/>
              <a:t>grandfather-name, child-name </a:t>
            </a:r>
            <a:r>
              <a:rPr lang="en-US" sz="2900" baseline="-25000" dirty="0">
                <a:sym typeface="Wingdings"/>
              </a:rPr>
              <a:t>grandchild-name </a:t>
            </a:r>
            <a:r>
              <a:rPr lang="el-GR" sz="2900" dirty="0"/>
              <a:t>(π</a:t>
            </a:r>
            <a:r>
              <a:rPr lang="en-US" sz="2900" baseline="-25000" dirty="0"/>
              <a:t>$1,$4</a:t>
            </a:r>
            <a:r>
              <a:rPr lang="en-US" sz="2900" dirty="0"/>
              <a:t> (σ</a:t>
            </a:r>
            <a:r>
              <a:rPr lang="en-US" sz="2900" baseline="-25000" dirty="0"/>
              <a:t>$2=$3</a:t>
            </a:r>
            <a:r>
              <a:rPr lang="en-US" sz="2900" dirty="0"/>
              <a:t> (FATHER </a:t>
            </a: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⨉</a:t>
            </a:r>
            <a:r>
              <a:rPr lang="en-US" sz="2900" dirty="0"/>
              <a:t> FATHER))</a:t>
            </a:r>
            <a:r>
              <a:rPr lang="el-GR" sz="2900" dirty="0"/>
              <a:t>)</a:t>
            </a:r>
            <a:endParaRPr lang="en-US" sz="2900" dirty="0"/>
          </a:p>
          <a:p>
            <a:endParaRPr lang="en-US" dirty="0"/>
          </a:p>
          <a:p>
            <a:r>
              <a:rPr lang="en-US" dirty="0"/>
              <a:t>SQL does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support </a:t>
            </a:r>
            <a:r>
              <a:rPr lang="en-US" dirty="0">
                <a:solidFill>
                  <a:srgbClr val="0070C0"/>
                </a:solidFill>
              </a:rPr>
              <a:t>referencing</a:t>
            </a:r>
            <a:r>
              <a:rPr lang="en-US" dirty="0"/>
              <a:t> columns by </a:t>
            </a:r>
            <a:r>
              <a:rPr lang="en-US" dirty="0">
                <a:solidFill>
                  <a:srgbClr val="0070C0"/>
                </a:solidFill>
              </a:rPr>
              <a:t>position</a:t>
            </a:r>
            <a:r>
              <a:rPr lang="el-GR" dirty="0">
                <a:solidFill>
                  <a:srgbClr val="0070C0"/>
                </a:solidFill>
              </a:rPr>
              <a:t> </a:t>
            </a:r>
            <a:r>
              <a:rPr lang="en-US" dirty="0"/>
              <a:t>number</a:t>
            </a:r>
            <a:endParaRPr lang="el-GR" dirty="0"/>
          </a:p>
          <a:p>
            <a:r>
              <a:rPr lang="en-US" dirty="0"/>
              <a:t>SQL supports an </a:t>
            </a:r>
            <a:r>
              <a:rPr lang="en-US" dirty="0">
                <a:solidFill>
                  <a:srgbClr val="FF0000"/>
                </a:solidFill>
              </a:rPr>
              <a:t>aliasing mechanism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771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Aliases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856016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SQL</a:t>
            </a:r>
            <a:r>
              <a:rPr lang="en-US" dirty="0"/>
              <a:t> allows us to give </a:t>
            </a:r>
            <a:r>
              <a:rPr lang="en-US" dirty="0">
                <a:solidFill>
                  <a:srgbClr val="0070C0"/>
                </a:solidFill>
              </a:rPr>
              <a:t>one or more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 names to relation</a:t>
            </a:r>
            <a:endParaRPr lang="el-GR" dirty="0"/>
          </a:p>
          <a:p>
            <a:pPr lvl="1"/>
            <a:r>
              <a:rPr lang="en-US" dirty="0"/>
              <a:t>these are </a:t>
            </a:r>
            <a:r>
              <a:rPr lang="en-US" dirty="0">
                <a:solidFill>
                  <a:srgbClr val="FF0000"/>
                </a:solidFill>
              </a:rPr>
              <a:t>aliases</a:t>
            </a:r>
            <a:r>
              <a:rPr lang="en-US" dirty="0"/>
              <a:t> of the given relation</a:t>
            </a:r>
            <a:endParaRPr lang="el-GR" dirty="0"/>
          </a:p>
          <a:p>
            <a:pPr lvl="1"/>
            <a:endParaRPr lang="en-US" dirty="0"/>
          </a:p>
          <a:p>
            <a:r>
              <a:rPr lang="en-US" dirty="0"/>
              <a:t>Rules for Aliases Creation</a:t>
            </a:r>
          </a:p>
          <a:p>
            <a:pPr lvl="1"/>
            <a:r>
              <a:rPr lang="en-US" dirty="0"/>
              <a:t>Aliases are created in the </a:t>
            </a: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list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FROM </a:t>
            </a:r>
            <a:r>
              <a:rPr lang="en-US" dirty="0"/>
              <a:t>&lt;relation name&gt;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&lt;renamed relation name&gt;, …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The new names can be </a:t>
            </a:r>
            <a:r>
              <a:rPr lang="en-US" dirty="0">
                <a:solidFill>
                  <a:srgbClr val="0070C0"/>
                </a:solidFill>
              </a:rPr>
              <a:t>referenced</a:t>
            </a:r>
            <a:r>
              <a:rPr lang="en-US" dirty="0"/>
              <a:t> in the </a:t>
            </a: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list and in the </a:t>
            </a:r>
            <a:r>
              <a:rPr lang="en-US" dirty="0">
                <a:solidFill>
                  <a:srgbClr val="FF0000"/>
                </a:solidFill>
              </a:rPr>
              <a:t>WHERE </a:t>
            </a:r>
            <a:r>
              <a:rPr lang="en-US" dirty="0"/>
              <a:t>clause</a:t>
            </a:r>
          </a:p>
          <a:p>
            <a:endParaRPr lang="en-US" dirty="0"/>
          </a:p>
          <a:p>
            <a:pPr marL="800018" lvl="2" indent="0">
              <a:buNone/>
            </a:pPr>
            <a:r>
              <a:rPr lang="en-US" sz="3400" dirty="0"/>
              <a:t>Example: </a:t>
            </a:r>
          </a:p>
          <a:p>
            <a:pPr lvl="3"/>
            <a:r>
              <a:rPr lang="en-US" sz="2900" dirty="0"/>
              <a:t>Expressing R</a:t>
            </a: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 ⨉ </a:t>
            </a:r>
            <a:r>
              <a:rPr lang="en-US" sz="2900" dirty="0"/>
              <a:t>R in SQL:</a:t>
            </a:r>
          </a:p>
          <a:p>
            <a:pPr marL="1257171" lvl="3" indent="0">
              <a:buNone/>
            </a:pPr>
            <a:r>
              <a:rPr lang="en-US" sz="2900" dirty="0"/>
              <a:t>SELECT *</a:t>
            </a:r>
          </a:p>
          <a:p>
            <a:pPr marL="1257171" lvl="3" indent="0">
              <a:buNone/>
            </a:pPr>
            <a:r>
              <a:rPr lang="en-US" sz="2900" dirty="0"/>
              <a:t>FROM R </a:t>
            </a:r>
            <a:r>
              <a:rPr lang="en-US" sz="2900" dirty="0">
                <a:solidFill>
                  <a:srgbClr val="FF0000"/>
                </a:solidFill>
              </a:rPr>
              <a:t>AS</a:t>
            </a:r>
            <a:r>
              <a:rPr lang="en-US" sz="2900" dirty="0"/>
              <a:t> S, R </a:t>
            </a:r>
            <a:r>
              <a:rPr lang="en-US" sz="2900" dirty="0">
                <a:solidFill>
                  <a:srgbClr val="FF0000"/>
                </a:solidFill>
              </a:rPr>
              <a:t>AS</a:t>
            </a:r>
            <a:r>
              <a:rPr lang="en-US" sz="2900" dirty="0"/>
              <a:t> 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8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Algebra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9091"/>
            <a:ext cx="8481317" cy="1487047"/>
          </a:xfrm>
        </p:spPr>
        <p:txBody>
          <a:bodyPr>
            <a:normAutofit fontScale="62500" lnSpcReduction="20000"/>
          </a:bodyPr>
          <a:lstStyle/>
          <a:p>
            <a:pPr marL="457152" lvl="1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Difference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Input</a:t>
            </a:r>
            <a:r>
              <a:rPr lang="en-US" dirty="0"/>
              <a:t>: Two k-</a:t>
            </a:r>
            <a:r>
              <a:rPr lang="en-US" dirty="0" err="1"/>
              <a:t>ary</a:t>
            </a:r>
            <a:r>
              <a:rPr lang="en-US" dirty="0"/>
              <a:t> relations R and S, for some k</a:t>
            </a:r>
          </a:p>
          <a:p>
            <a:pPr lvl="1"/>
            <a:r>
              <a:rPr lang="en-US" b="1" dirty="0"/>
              <a:t>Output</a:t>
            </a:r>
            <a:r>
              <a:rPr lang="en-US" dirty="0"/>
              <a:t>: The k-</a:t>
            </a:r>
            <a:r>
              <a:rPr lang="en-US" dirty="0" err="1"/>
              <a:t>ary</a:t>
            </a:r>
            <a:r>
              <a:rPr lang="en-US" dirty="0"/>
              <a:t> relation R - S, where </a:t>
            </a:r>
          </a:p>
          <a:p>
            <a:pPr marL="457152" lvl="1" indent="0">
              <a:buNone/>
            </a:pPr>
            <a:r>
              <a:rPr lang="en-US" dirty="0"/>
              <a:t>      R - S = {(a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): (a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) </a:t>
            </a:r>
            <a:r>
              <a:rPr lang="en-US" dirty="0">
                <a:solidFill>
                  <a:srgbClr val="FF0000"/>
                </a:solidFill>
              </a:rPr>
              <a:t>is in R </a:t>
            </a:r>
            <a:r>
              <a:rPr lang="en-US" b="1" dirty="0"/>
              <a:t>and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) is </a:t>
            </a:r>
            <a:r>
              <a:rPr lang="en-US" dirty="0">
                <a:solidFill>
                  <a:srgbClr val="FF0000"/>
                </a:solidFill>
              </a:rPr>
              <a:t>not in S</a:t>
            </a:r>
            <a:r>
              <a:rPr lang="en-US" dirty="0"/>
              <a:t>}</a:t>
            </a:r>
          </a:p>
          <a:p>
            <a:pPr marL="457152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9482" y="4800313"/>
            <a:ext cx="836903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Important</a:t>
            </a:r>
            <a:r>
              <a:rPr lang="en-US" sz="1600" dirty="0"/>
              <a:t>: both arguments have the </a:t>
            </a:r>
            <a:r>
              <a:rPr lang="en-US" sz="1600" dirty="0">
                <a:solidFill>
                  <a:srgbClr val="0000FF"/>
                </a:solidFill>
              </a:rPr>
              <a:t>same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FF"/>
                </a:solidFill>
              </a:rPr>
              <a:t>arity </a:t>
            </a:r>
            <a:r>
              <a:rPr lang="en-US" sz="1600" dirty="0"/>
              <a:t>(number of attributes)</a:t>
            </a:r>
          </a:p>
          <a:p>
            <a:r>
              <a:rPr lang="en-US" sz="1600" dirty="0"/>
              <a:t>	If names are important use renaming operator</a:t>
            </a:r>
          </a:p>
          <a:p>
            <a:endParaRPr lang="en-US" sz="1600" dirty="0"/>
          </a:p>
          <a:p>
            <a:r>
              <a:rPr lang="en-US" sz="1600" dirty="0"/>
              <a:t>In </a:t>
            </a:r>
            <a:r>
              <a:rPr lang="en-US" sz="1600" dirty="0">
                <a:solidFill>
                  <a:srgbClr val="FF0000"/>
                </a:solidFill>
              </a:rPr>
              <a:t>SQL</a:t>
            </a:r>
            <a:r>
              <a:rPr lang="en-US" sz="1600" dirty="0"/>
              <a:t>, for both union and difference there is the </a:t>
            </a:r>
            <a:r>
              <a:rPr lang="en-US" sz="1600" dirty="0">
                <a:solidFill>
                  <a:srgbClr val="FF0000"/>
                </a:solidFill>
              </a:rPr>
              <a:t>additional requirement </a:t>
            </a:r>
            <a:r>
              <a:rPr lang="en-US" sz="1600" dirty="0"/>
              <a:t>that the corresponding attributes must have the </a:t>
            </a:r>
            <a:r>
              <a:rPr lang="en-US" sz="1600" dirty="0">
                <a:solidFill>
                  <a:srgbClr val="FF0000"/>
                </a:solidFill>
              </a:rPr>
              <a:t>same data type</a:t>
            </a:r>
            <a:r>
              <a:rPr lang="en-US" sz="1600" dirty="0"/>
              <a:t>.</a:t>
            </a:r>
          </a:p>
          <a:p>
            <a:endParaRPr lang="en-US" dirty="0"/>
          </a:p>
        </p:txBody>
      </p:sp>
      <p:graphicFrame>
        <p:nvGraphicFramePr>
          <p:cNvPr id="8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911300"/>
              </p:ext>
            </p:extLst>
          </p:nvPr>
        </p:nvGraphicFramePr>
        <p:xfrm>
          <a:off x="774965" y="3481972"/>
          <a:ext cx="1595736" cy="1005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7"/>
          <p:cNvSpPr txBox="1"/>
          <p:nvPr/>
        </p:nvSpPr>
        <p:spPr>
          <a:xfrm>
            <a:off x="1484875" y="3066741"/>
            <a:ext cx="374777" cy="3937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500" spc="-141" dirty="0">
                <a:latin typeface="Arial"/>
                <a:cs typeface="Arial"/>
              </a:rPr>
              <a:t>R</a:t>
            </a:r>
            <a:endParaRPr sz="2500" baseline="-250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9740" y="3732874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</a:t>
            </a:r>
            <a:endParaRPr lang="en-US" sz="2800" b="1" dirty="0"/>
          </a:p>
        </p:txBody>
      </p:sp>
      <p:graphicFrame>
        <p:nvGraphicFramePr>
          <p:cNvPr id="11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653907"/>
              </p:ext>
            </p:extLst>
          </p:nvPr>
        </p:nvGraphicFramePr>
        <p:xfrm>
          <a:off x="3272518" y="3489240"/>
          <a:ext cx="1595736" cy="1005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5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6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7"/>
          <p:cNvSpPr txBox="1"/>
          <p:nvPr/>
        </p:nvSpPr>
        <p:spPr>
          <a:xfrm>
            <a:off x="3272518" y="3016138"/>
            <a:ext cx="2598421" cy="3937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500" spc="-141" dirty="0">
                <a:latin typeface="Arial"/>
                <a:cs typeface="Arial"/>
                <a:sym typeface="Wingdings"/>
              </a:rPr>
              <a:t>S</a:t>
            </a:r>
            <a:endParaRPr sz="2500" baseline="-25000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81049" y="377366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207058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7912"/>
            <a:ext cx="8686800" cy="1046015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DB Schema</a:t>
            </a:r>
            <a:r>
              <a:rPr lang="en-US" dirty="0"/>
              <a:t>: FATHER(</a:t>
            </a:r>
            <a:r>
              <a:rPr lang="en-US" dirty="0">
                <a:solidFill>
                  <a:srgbClr val="0070C0"/>
                </a:solidFill>
              </a:rPr>
              <a:t>father-</a:t>
            </a:r>
            <a:r>
              <a:rPr lang="en-US" dirty="0" err="1">
                <a:solidFill>
                  <a:srgbClr val="0070C0"/>
                </a:solidFill>
              </a:rPr>
              <a:t>name</a:t>
            </a:r>
            <a:r>
              <a:rPr lang="en-US" dirty="0" err="1"/>
              <a:t>,</a:t>
            </a:r>
            <a:r>
              <a:rPr lang="en-US" dirty="0" err="1">
                <a:solidFill>
                  <a:srgbClr val="FF0000"/>
                </a:solidFill>
              </a:rPr>
              <a:t>child</a:t>
            </a:r>
            <a:r>
              <a:rPr lang="en-US" dirty="0">
                <a:solidFill>
                  <a:srgbClr val="FF0000"/>
                </a:solidFill>
              </a:rPr>
              <a:t>-name</a:t>
            </a:r>
            <a:r>
              <a:rPr lang="en-US" dirty="0"/>
              <a:t>)</a:t>
            </a:r>
          </a:p>
          <a:p>
            <a:r>
              <a:rPr lang="en-US" dirty="0"/>
              <a:t>Compute </a:t>
            </a:r>
          </a:p>
          <a:p>
            <a:pPr marL="457152" lvl="1" indent="0">
              <a:buNone/>
            </a:pPr>
            <a:r>
              <a:rPr lang="en-US" dirty="0"/>
              <a:t>GRANDFATHER(</a:t>
            </a:r>
            <a:r>
              <a:rPr lang="en-US" dirty="0">
                <a:solidFill>
                  <a:srgbClr val="0070C0"/>
                </a:solidFill>
              </a:rPr>
              <a:t>grandfather-</a:t>
            </a:r>
            <a:r>
              <a:rPr lang="en-US" dirty="0" err="1">
                <a:solidFill>
                  <a:srgbClr val="0070C0"/>
                </a:solidFill>
              </a:rPr>
              <a:t>name</a:t>
            </a:r>
            <a:r>
              <a:rPr lang="en-US" dirty="0" err="1"/>
              <a:t>,</a:t>
            </a:r>
            <a:r>
              <a:rPr lang="en-US" dirty="0" err="1">
                <a:solidFill>
                  <a:srgbClr val="FF0000"/>
                </a:solidFill>
              </a:rPr>
              <a:t>grandchild</a:t>
            </a:r>
            <a:r>
              <a:rPr lang="en-US" dirty="0">
                <a:solidFill>
                  <a:srgbClr val="FF0000"/>
                </a:solidFill>
              </a:rPr>
              <a:t>-name</a:t>
            </a:r>
            <a:r>
              <a:rPr lang="en-US" dirty="0"/>
              <a:t>) in SQL:</a:t>
            </a:r>
          </a:p>
          <a:p>
            <a:pPr marL="400009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065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7912"/>
            <a:ext cx="8686800" cy="243147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DB Schema</a:t>
            </a:r>
            <a:r>
              <a:rPr lang="en-US" dirty="0"/>
              <a:t>: FATHER(</a:t>
            </a:r>
            <a:r>
              <a:rPr lang="en-US" dirty="0">
                <a:solidFill>
                  <a:srgbClr val="0070C0"/>
                </a:solidFill>
              </a:rPr>
              <a:t>father-</a:t>
            </a:r>
            <a:r>
              <a:rPr lang="en-US" dirty="0" err="1">
                <a:solidFill>
                  <a:srgbClr val="0070C0"/>
                </a:solidFill>
              </a:rPr>
              <a:t>name</a:t>
            </a:r>
            <a:r>
              <a:rPr lang="en-US" dirty="0" err="1"/>
              <a:t>,</a:t>
            </a:r>
            <a:r>
              <a:rPr lang="en-US" dirty="0" err="1">
                <a:solidFill>
                  <a:srgbClr val="FF0000"/>
                </a:solidFill>
              </a:rPr>
              <a:t>child</a:t>
            </a:r>
            <a:r>
              <a:rPr lang="en-US" dirty="0">
                <a:solidFill>
                  <a:srgbClr val="FF0000"/>
                </a:solidFill>
              </a:rPr>
              <a:t>-name</a:t>
            </a:r>
            <a:r>
              <a:rPr lang="en-US" dirty="0"/>
              <a:t>)</a:t>
            </a:r>
          </a:p>
          <a:p>
            <a:r>
              <a:rPr lang="en-US" dirty="0"/>
              <a:t>Compute </a:t>
            </a:r>
          </a:p>
          <a:p>
            <a:pPr marL="457152" lvl="1" indent="0">
              <a:buNone/>
            </a:pPr>
            <a:r>
              <a:rPr lang="en-US" dirty="0"/>
              <a:t>GRANDFATHER(</a:t>
            </a:r>
            <a:r>
              <a:rPr lang="en-US" dirty="0">
                <a:solidFill>
                  <a:srgbClr val="0070C0"/>
                </a:solidFill>
              </a:rPr>
              <a:t>grandfather-</a:t>
            </a:r>
            <a:r>
              <a:rPr lang="en-US" dirty="0" err="1">
                <a:solidFill>
                  <a:srgbClr val="0070C0"/>
                </a:solidFill>
              </a:rPr>
              <a:t>name</a:t>
            </a:r>
            <a:r>
              <a:rPr lang="en-US" dirty="0" err="1"/>
              <a:t>,</a:t>
            </a:r>
            <a:r>
              <a:rPr lang="en-US" dirty="0" err="1">
                <a:solidFill>
                  <a:srgbClr val="FF0000"/>
                </a:solidFill>
              </a:rPr>
              <a:t>grandchild</a:t>
            </a:r>
            <a:r>
              <a:rPr lang="en-US" dirty="0">
                <a:solidFill>
                  <a:srgbClr val="FF0000"/>
                </a:solidFill>
              </a:rPr>
              <a:t>-name</a:t>
            </a:r>
            <a:r>
              <a:rPr lang="en-US" dirty="0"/>
              <a:t>) in SQL:</a:t>
            </a:r>
          </a:p>
          <a:p>
            <a:pPr marL="400009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900" dirty="0"/>
              <a:t>SELECT </a:t>
            </a:r>
            <a:r>
              <a:rPr lang="en-US" sz="2900" dirty="0" err="1"/>
              <a:t>R.father</a:t>
            </a:r>
            <a:r>
              <a:rPr lang="en-US" sz="2900" dirty="0"/>
              <a:t>-name, T. child-name </a:t>
            </a:r>
          </a:p>
          <a:p>
            <a:pPr marL="0" indent="0">
              <a:buNone/>
            </a:pPr>
            <a:r>
              <a:rPr lang="en-US" sz="2900" dirty="0"/>
              <a:t>FROM FATHER </a:t>
            </a:r>
            <a:r>
              <a:rPr lang="en-US" sz="2900" dirty="0">
                <a:solidFill>
                  <a:srgbClr val="7030A0"/>
                </a:solidFill>
              </a:rPr>
              <a:t>AS</a:t>
            </a:r>
            <a:r>
              <a:rPr lang="en-US" sz="2900" dirty="0"/>
              <a:t> R, FATHER </a:t>
            </a:r>
            <a:r>
              <a:rPr lang="en-US" sz="2900" dirty="0">
                <a:solidFill>
                  <a:srgbClr val="7030A0"/>
                </a:solidFill>
              </a:rPr>
              <a:t>AS</a:t>
            </a:r>
            <a:r>
              <a:rPr lang="en-US" sz="2900" dirty="0"/>
              <a:t> T</a:t>
            </a:r>
          </a:p>
          <a:p>
            <a:pPr marL="0" indent="0">
              <a:buNone/>
            </a:pPr>
            <a:r>
              <a:rPr lang="en-US" sz="2900" dirty="0"/>
              <a:t>WHERE </a:t>
            </a:r>
            <a:r>
              <a:rPr lang="en-US" sz="2900" dirty="0" err="1"/>
              <a:t>R.</a:t>
            </a:r>
            <a:r>
              <a:rPr lang="en-US" sz="2900" dirty="0" err="1">
                <a:solidFill>
                  <a:srgbClr val="FF0000"/>
                </a:solidFill>
              </a:rPr>
              <a:t>child</a:t>
            </a:r>
            <a:r>
              <a:rPr lang="en-US" sz="2900" dirty="0">
                <a:solidFill>
                  <a:srgbClr val="FF0000"/>
                </a:solidFill>
              </a:rPr>
              <a:t>-name</a:t>
            </a:r>
            <a:r>
              <a:rPr lang="en-US" sz="2900" dirty="0"/>
              <a:t> = </a:t>
            </a:r>
            <a:r>
              <a:rPr lang="en-US" sz="2900" dirty="0" err="1"/>
              <a:t>T.</a:t>
            </a:r>
            <a:r>
              <a:rPr lang="en-US" sz="2900" dirty="0" err="1">
                <a:solidFill>
                  <a:srgbClr val="0070C0"/>
                </a:solidFill>
              </a:rPr>
              <a:t>father</a:t>
            </a:r>
            <a:r>
              <a:rPr lang="en-US" sz="2900" dirty="0">
                <a:solidFill>
                  <a:srgbClr val="0070C0"/>
                </a:solidFill>
              </a:rPr>
              <a:t>-name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544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7912"/>
            <a:ext cx="8686800" cy="243147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DB Schema</a:t>
            </a:r>
            <a:r>
              <a:rPr lang="en-US" dirty="0"/>
              <a:t>: FATHER(</a:t>
            </a:r>
            <a:r>
              <a:rPr lang="en-US" dirty="0">
                <a:solidFill>
                  <a:srgbClr val="0070C0"/>
                </a:solidFill>
              </a:rPr>
              <a:t>father-</a:t>
            </a:r>
            <a:r>
              <a:rPr lang="en-US" dirty="0" err="1">
                <a:solidFill>
                  <a:srgbClr val="0070C0"/>
                </a:solidFill>
              </a:rPr>
              <a:t>name</a:t>
            </a:r>
            <a:r>
              <a:rPr lang="en-US" dirty="0" err="1"/>
              <a:t>,</a:t>
            </a:r>
            <a:r>
              <a:rPr lang="en-US" dirty="0" err="1">
                <a:solidFill>
                  <a:srgbClr val="FF0000"/>
                </a:solidFill>
              </a:rPr>
              <a:t>child</a:t>
            </a:r>
            <a:r>
              <a:rPr lang="en-US" dirty="0">
                <a:solidFill>
                  <a:srgbClr val="FF0000"/>
                </a:solidFill>
              </a:rPr>
              <a:t>-name</a:t>
            </a:r>
            <a:r>
              <a:rPr lang="en-US" dirty="0"/>
              <a:t>)</a:t>
            </a:r>
          </a:p>
          <a:p>
            <a:r>
              <a:rPr lang="en-US" dirty="0"/>
              <a:t>Compute </a:t>
            </a:r>
          </a:p>
          <a:p>
            <a:pPr marL="457152" lvl="1" indent="0">
              <a:buNone/>
            </a:pPr>
            <a:r>
              <a:rPr lang="en-US" dirty="0"/>
              <a:t>GRANDFATHER(</a:t>
            </a:r>
            <a:r>
              <a:rPr lang="en-US" dirty="0">
                <a:solidFill>
                  <a:srgbClr val="0070C0"/>
                </a:solidFill>
              </a:rPr>
              <a:t>grandfather-</a:t>
            </a:r>
            <a:r>
              <a:rPr lang="en-US" dirty="0" err="1">
                <a:solidFill>
                  <a:srgbClr val="0070C0"/>
                </a:solidFill>
              </a:rPr>
              <a:t>name</a:t>
            </a:r>
            <a:r>
              <a:rPr lang="en-US" dirty="0" err="1"/>
              <a:t>,</a:t>
            </a:r>
            <a:r>
              <a:rPr lang="en-US" dirty="0" err="1">
                <a:solidFill>
                  <a:srgbClr val="FF0000"/>
                </a:solidFill>
              </a:rPr>
              <a:t>grandchild</a:t>
            </a:r>
            <a:r>
              <a:rPr lang="en-US" dirty="0">
                <a:solidFill>
                  <a:srgbClr val="FF0000"/>
                </a:solidFill>
              </a:rPr>
              <a:t>-name</a:t>
            </a:r>
            <a:r>
              <a:rPr lang="en-US" dirty="0"/>
              <a:t>) in SQL:</a:t>
            </a:r>
          </a:p>
          <a:p>
            <a:pPr marL="400009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900" dirty="0"/>
              <a:t>SELECT </a:t>
            </a:r>
            <a:r>
              <a:rPr lang="en-US" sz="2900" dirty="0" err="1"/>
              <a:t>R.father</a:t>
            </a:r>
            <a:r>
              <a:rPr lang="en-US" sz="2900" dirty="0"/>
              <a:t>-name, T. child-name </a:t>
            </a:r>
          </a:p>
          <a:p>
            <a:pPr marL="0" indent="0">
              <a:buNone/>
            </a:pPr>
            <a:r>
              <a:rPr lang="en-US" sz="2900" dirty="0"/>
              <a:t>FROM FATHER </a:t>
            </a:r>
            <a:r>
              <a:rPr lang="en-US" sz="2900" dirty="0">
                <a:solidFill>
                  <a:srgbClr val="7030A0"/>
                </a:solidFill>
              </a:rPr>
              <a:t>AS</a:t>
            </a:r>
            <a:r>
              <a:rPr lang="en-US" sz="2900" dirty="0"/>
              <a:t> R, FATHER </a:t>
            </a:r>
            <a:r>
              <a:rPr lang="en-US" sz="2900" dirty="0">
                <a:solidFill>
                  <a:srgbClr val="7030A0"/>
                </a:solidFill>
              </a:rPr>
              <a:t>AS</a:t>
            </a:r>
            <a:r>
              <a:rPr lang="en-US" sz="2900" dirty="0"/>
              <a:t> T</a:t>
            </a:r>
          </a:p>
          <a:p>
            <a:pPr marL="0" indent="0">
              <a:buNone/>
            </a:pPr>
            <a:r>
              <a:rPr lang="en-US" sz="2900" dirty="0"/>
              <a:t>WHERE </a:t>
            </a:r>
            <a:r>
              <a:rPr lang="en-US" sz="2900" dirty="0" err="1"/>
              <a:t>R.</a:t>
            </a:r>
            <a:r>
              <a:rPr lang="en-US" sz="2900" dirty="0" err="1">
                <a:solidFill>
                  <a:srgbClr val="FF0000"/>
                </a:solidFill>
              </a:rPr>
              <a:t>child</a:t>
            </a:r>
            <a:r>
              <a:rPr lang="en-US" sz="2900" dirty="0">
                <a:solidFill>
                  <a:srgbClr val="FF0000"/>
                </a:solidFill>
              </a:rPr>
              <a:t>-name</a:t>
            </a:r>
            <a:r>
              <a:rPr lang="en-US" sz="2900" dirty="0"/>
              <a:t> = </a:t>
            </a:r>
            <a:r>
              <a:rPr lang="en-US" sz="2900" dirty="0" err="1"/>
              <a:t>T.</a:t>
            </a:r>
            <a:r>
              <a:rPr lang="en-US" sz="2900" dirty="0" err="1">
                <a:solidFill>
                  <a:srgbClr val="0070C0"/>
                </a:solidFill>
              </a:rPr>
              <a:t>father</a:t>
            </a:r>
            <a:r>
              <a:rPr lang="en-US" sz="2900" dirty="0">
                <a:solidFill>
                  <a:srgbClr val="0070C0"/>
                </a:solidFill>
              </a:rPr>
              <a:t>-name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52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90801" y="2258291"/>
            <a:ext cx="1939636" cy="4156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60964" y="2814206"/>
            <a:ext cx="1939636" cy="4156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19601" y="2202873"/>
            <a:ext cx="1939636" cy="4156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84565" y="2815938"/>
            <a:ext cx="1939636" cy="4156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62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7912"/>
            <a:ext cx="8686800" cy="2316767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DB Schema</a:t>
            </a:r>
            <a:r>
              <a:rPr lang="en-US" dirty="0"/>
              <a:t>: FATHER(</a:t>
            </a:r>
            <a:r>
              <a:rPr lang="en-US" dirty="0">
                <a:solidFill>
                  <a:srgbClr val="0070C0"/>
                </a:solidFill>
              </a:rPr>
              <a:t>father-</a:t>
            </a:r>
            <a:r>
              <a:rPr lang="en-US" dirty="0" err="1">
                <a:solidFill>
                  <a:srgbClr val="0070C0"/>
                </a:solidFill>
              </a:rPr>
              <a:t>name</a:t>
            </a:r>
            <a:r>
              <a:rPr lang="en-US" dirty="0" err="1"/>
              <a:t>,</a:t>
            </a:r>
            <a:r>
              <a:rPr lang="en-US" dirty="0" err="1">
                <a:solidFill>
                  <a:srgbClr val="FF0000"/>
                </a:solidFill>
              </a:rPr>
              <a:t>child</a:t>
            </a:r>
            <a:r>
              <a:rPr lang="en-US" dirty="0">
                <a:solidFill>
                  <a:srgbClr val="FF0000"/>
                </a:solidFill>
              </a:rPr>
              <a:t>-name</a:t>
            </a:r>
            <a:r>
              <a:rPr lang="en-US" dirty="0"/>
              <a:t>)</a:t>
            </a:r>
          </a:p>
          <a:p>
            <a:r>
              <a:rPr lang="en-US" dirty="0"/>
              <a:t>Compute </a:t>
            </a:r>
          </a:p>
          <a:p>
            <a:pPr marL="457152" lvl="1" indent="0">
              <a:buNone/>
            </a:pPr>
            <a:r>
              <a:rPr lang="en-US" dirty="0"/>
              <a:t>GRANDFATHER(</a:t>
            </a:r>
            <a:r>
              <a:rPr lang="en-US" dirty="0">
                <a:solidFill>
                  <a:srgbClr val="0070C0"/>
                </a:solidFill>
              </a:rPr>
              <a:t>grandfather-</a:t>
            </a:r>
            <a:r>
              <a:rPr lang="en-US" dirty="0" err="1">
                <a:solidFill>
                  <a:srgbClr val="0070C0"/>
                </a:solidFill>
              </a:rPr>
              <a:t>name</a:t>
            </a:r>
            <a:r>
              <a:rPr lang="en-US" dirty="0" err="1"/>
              <a:t>,</a:t>
            </a:r>
            <a:r>
              <a:rPr lang="en-US" dirty="0" err="1">
                <a:solidFill>
                  <a:srgbClr val="FF0000"/>
                </a:solidFill>
              </a:rPr>
              <a:t>grandchild</a:t>
            </a:r>
            <a:r>
              <a:rPr lang="en-US" dirty="0">
                <a:solidFill>
                  <a:srgbClr val="FF0000"/>
                </a:solidFill>
              </a:rPr>
              <a:t>-name</a:t>
            </a:r>
            <a:r>
              <a:rPr lang="en-US" dirty="0"/>
              <a:t>) in SQL:</a:t>
            </a:r>
          </a:p>
          <a:p>
            <a:pPr marL="400009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900" dirty="0"/>
              <a:t>SELECT </a:t>
            </a:r>
            <a:r>
              <a:rPr lang="en-US" sz="2900" dirty="0" err="1"/>
              <a:t>R.father</a:t>
            </a:r>
            <a:r>
              <a:rPr lang="en-US" sz="2900" dirty="0"/>
              <a:t>-name </a:t>
            </a:r>
            <a:r>
              <a:rPr lang="en-US" sz="2900" dirty="0">
                <a:solidFill>
                  <a:srgbClr val="7030A0"/>
                </a:solidFill>
              </a:rPr>
              <a:t>AS</a:t>
            </a:r>
            <a:r>
              <a:rPr lang="en-US" sz="2900" dirty="0"/>
              <a:t> </a:t>
            </a:r>
            <a:r>
              <a:rPr lang="en-US" sz="2900" dirty="0">
                <a:solidFill>
                  <a:srgbClr val="0070C0"/>
                </a:solidFill>
              </a:rPr>
              <a:t>grandfather-name</a:t>
            </a:r>
            <a:r>
              <a:rPr lang="en-US" sz="2900" dirty="0"/>
              <a:t>, T. child-name </a:t>
            </a:r>
            <a:r>
              <a:rPr lang="en-US" sz="2900" dirty="0">
                <a:solidFill>
                  <a:srgbClr val="7030A0"/>
                </a:solidFill>
              </a:rPr>
              <a:t>AS</a:t>
            </a:r>
            <a:r>
              <a:rPr lang="en-US" sz="2900" dirty="0"/>
              <a:t> </a:t>
            </a:r>
            <a:r>
              <a:rPr lang="en-US" sz="2900" dirty="0">
                <a:solidFill>
                  <a:srgbClr val="FF0000"/>
                </a:solidFill>
              </a:rPr>
              <a:t>grandchild-name</a:t>
            </a:r>
            <a:endParaRPr lang="en-US" sz="2900" dirty="0"/>
          </a:p>
          <a:p>
            <a:pPr marL="0" indent="0">
              <a:buNone/>
            </a:pPr>
            <a:r>
              <a:rPr lang="en-US" sz="2900" dirty="0"/>
              <a:t>FROM FATHER </a:t>
            </a:r>
            <a:r>
              <a:rPr lang="en-US" sz="2900" dirty="0">
                <a:solidFill>
                  <a:srgbClr val="7030A0"/>
                </a:solidFill>
              </a:rPr>
              <a:t>AS</a:t>
            </a:r>
            <a:r>
              <a:rPr lang="en-US" sz="2900" dirty="0"/>
              <a:t> R, FATHER </a:t>
            </a:r>
            <a:r>
              <a:rPr lang="en-US" sz="2900" dirty="0">
                <a:solidFill>
                  <a:srgbClr val="7030A0"/>
                </a:solidFill>
              </a:rPr>
              <a:t>AS</a:t>
            </a:r>
            <a:r>
              <a:rPr lang="en-US" sz="2900" dirty="0"/>
              <a:t> T</a:t>
            </a:r>
          </a:p>
          <a:p>
            <a:pPr marL="0" indent="0">
              <a:buNone/>
            </a:pPr>
            <a:r>
              <a:rPr lang="en-US" sz="2900" dirty="0"/>
              <a:t>WHERE </a:t>
            </a:r>
            <a:r>
              <a:rPr lang="en-US" sz="2900" dirty="0" err="1"/>
              <a:t>R.</a:t>
            </a:r>
            <a:r>
              <a:rPr lang="en-US" sz="2900" dirty="0" err="1">
                <a:solidFill>
                  <a:srgbClr val="FF0000"/>
                </a:solidFill>
              </a:rPr>
              <a:t>child</a:t>
            </a:r>
            <a:r>
              <a:rPr lang="en-US" sz="2900" dirty="0">
                <a:solidFill>
                  <a:srgbClr val="FF0000"/>
                </a:solidFill>
              </a:rPr>
              <a:t>-name</a:t>
            </a:r>
            <a:r>
              <a:rPr lang="en-US" sz="2900" dirty="0"/>
              <a:t> = </a:t>
            </a:r>
            <a:r>
              <a:rPr lang="en-US" sz="2900" dirty="0" err="1"/>
              <a:t>T.</a:t>
            </a:r>
            <a:r>
              <a:rPr lang="en-US" sz="2900" dirty="0" err="1">
                <a:solidFill>
                  <a:srgbClr val="0070C0"/>
                </a:solidFill>
              </a:rPr>
              <a:t>father</a:t>
            </a:r>
            <a:r>
              <a:rPr lang="en-US" sz="2900" dirty="0">
                <a:solidFill>
                  <a:srgbClr val="0070C0"/>
                </a:solidFill>
              </a:rPr>
              <a:t>-name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85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7912"/>
            <a:ext cx="8686800" cy="472844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DB Schema</a:t>
            </a:r>
            <a:r>
              <a:rPr lang="en-US" dirty="0"/>
              <a:t>: FATHER(</a:t>
            </a:r>
            <a:r>
              <a:rPr lang="en-US" dirty="0">
                <a:solidFill>
                  <a:srgbClr val="0070C0"/>
                </a:solidFill>
              </a:rPr>
              <a:t>father-</a:t>
            </a:r>
            <a:r>
              <a:rPr lang="en-US" dirty="0" err="1">
                <a:solidFill>
                  <a:srgbClr val="0070C0"/>
                </a:solidFill>
              </a:rPr>
              <a:t>name</a:t>
            </a:r>
            <a:r>
              <a:rPr lang="en-US" dirty="0" err="1"/>
              <a:t>,</a:t>
            </a:r>
            <a:r>
              <a:rPr lang="en-US" dirty="0" err="1">
                <a:solidFill>
                  <a:srgbClr val="FF0000"/>
                </a:solidFill>
              </a:rPr>
              <a:t>child</a:t>
            </a:r>
            <a:r>
              <a:rPr lang="en-US" dirty="0">
                <a:solidFill>
                  <a:srgbClr val="FF0000"/>
                </a:solidFill>
              </a:rPr>
              <a:t>-name</a:t>
            </a:r>
            <a:r>
              <a:rPr lang="en-US" dirty="0"/>
              <a:t>)</a:t>
            </a:r>
          </a:p>
          <a:p>
            <a:r>
              <a:rPr lang="en-US" dirty="0"/>
              <a:t>Compute </a:t>
            </a:r>
          </a:p>
          <a:p>
            <a:pPr marL="457152" lvl="1" indent="0">
              <a:buNone/>
            </a:pPr>
            <a:r>
              <a:rPr lang="en-US" dirty="0"/>
              <a:t>GRANDFATHER(</a:t>
            </a:r>
            <a:r>
              <a:rPr lang="en-US" dirty="0">
                <a:solidFill>
                  <a:srgbClr val="0070C0"/>
                </a:solidFill>
              </a:rPr>
              <a:t>grandfather-</a:t>
            </a:r>
            <a:r>
              <a:rPr lang="en-US" dirty="0" err="1">
                <a:solidFill>
                  <a:srgbClr val="0070C0"/>
                </a:solidFill>
              </a:rPr>
              <a:t>name</a:t>
            </a:r>
            <a:r>
              <a:rPr lang="en-US" dirty="0" err="1"/>
              <a:t>,</a:t>
            </a:r>
            <a:r>
              <a:rPr lang="en-US" dirty="0" err="1">
                <a:solidFill>
                  <a:srgbClr val="FF0000"/>
                </a:solidFill>
              </a:rPr>
              <a:t>grandchild</a:t>
            </a:r>
            <a:r>
              <a:rPr lang="en-US" dirty="0">
                <a:solidFill>
                  <a:srgbClr val="FF0000"/>
                </a:solidFill>
              </a:rPr>
              <a:t>-name</a:t>
            </a:r>
            <a:r>
              <a:rPr lang="en-US" dirty="0"/>
              <a:t>) in SQL:</a:t>
            </a:r>
          </a:p>
          <a:p>
            <a:pPr marL="400009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900" dirty="0"/>
              <a:t>SELECT </a:t>
            </a:r>
            <a:r>
              <a:rPr lang="en-US" sz="2900" dirty="0" err="1"/>
              <a:t>R.father</a:t>
            </a:r>
            <a:r>
              <a:rPr lang="en-US" sz="2900" dirty="0"/>
              <a:t>-name </a:t>
            </a:r>
            <a:r>
              <a:rPr lang="en-US" sz="2900" dirty="0">
                <a:solidFill>
                  <a:srgbClr val="7030A0"/>
                </a:solidFill>
              </a:rPr>
              <a:t>AS</a:t>
            </a:r>
            <a:r>
              <a:rPr lang="en-US" sz="2900" dirty="0"/>
              <a:t> </a:t>
            </a:r>
            <a:r>
              <a:rPr lang="en-US" sz="2900" dirty="0">
                <a:solidFill>
                  <a:srgbClr val="0070C0"/>
                </a:solidFill>
              </a:rPr>
              <a:t>grandfather-name</a:t>
            </a:r>
            <a:r>
              <a:rPr lang="en-US" sz="2900" dirty="0"/>
              <a:t>, T. child-name </a:t>
            </a:r>
            <a:r>
              <a:rPr lang="en-US" sz="2900" dirty="0">
                <a:solidFill>
                  <a:srgbClr val="7030A0"/>
                </a:solidFill>
              </a:rPr>
              <a:t>AS</a:t>
            </a:r>
            <a:r>
              <a:rPr lang="en-US" sz="2900" dirty="0"/>
              <a:t> </a:t>
            </a:r>
            <a:r>
              <a:rPr lang="en-US" sz="2900" dirty="0">
                <a:solidFill>
                  <a:srgbClr val="FF0000"/>
                </a:solidFill>
              </a:rPr>
              <a:t>grandchild-name</a:t>
            </a:r>
            <a:endParaRPr lang="en-US" sz="2900" dirty="0"/>
          </a:p>
          <a:p>
            <a:pPr marL="0" indent="0">
              <a:buNone/>
            </a:pPr>
            <a:r>
              <a:rPr lang="en-US" sz="2900" dirty="0"/>
              <a:t>FROM FATHER </a:t>
            </a:r>
            <a:r>
              <a:rPr lang="en-US" sz="2900" dirty="0">
                <a:solidFill>
                  <a:srgbClr val="7030A0"/>
                </a:solidFill>
              </a:rPr>
              <a:t>AS</a:t>
            </a:r>
            <a:r>
              <a:rPr lang="en-US" sz="2900" dirty="0"/>
              <a:t> R, FATHER </a:t>
            </a:r>
            <a:r>
              <a:rPr lang="en-US" sz="2900" dirty="0">
                <a:solidFill>
                  <a:srgbClr val="7030A0"/>
                </a:solidFill>
              </a:rPr>
              <a:t>AS</a:t>
            </a:r>
            <a:r>
              <a:rPr lang="en-US" sz="2900" dirty="0"/>
              <a:t> T</a:t>
            </a:r>
          </a:p>
          <a:p>
            <a:pPr marL="0" indent="0">
              <a:buNone/>
            </a:pPr>
            <a:r>
              <a:rPr lang="en-US" sz="2900" dirty="0"/>
              <a:t>WHERE </a:t>
            </a:r>
            <a:r>
              <a:rPr lang="en-US" sz="2900" dirty="0" err="1"/>
              <a:t>R.</a:t>
            </a:r>
            <a:r>
              <a:rPr lang="en-US" sz="2900" dirty="0" err="1">
                <a:solidFill>
                  <a:srgbClr val="FF0000"/>
                </a:solidFill>
              </a:rPr>
              <a:t>child</a:t>
            </a:r>
            <a:r>
              <a:rPr lang="en-US" sz="2900" dirty="0">
                <a:solidFill>
                  <a:srgbClr val="FF0000"/>
                </a:solidFill>
              </a:rPr>
              <a:t>-name</a:t>
            </a:r>
            <a:r>
              <a:rPr lang="en-US" sz="2900" dirty="0"/>
              <a:t> = </a:t>
            </a:r>
            <a:r>
              <a:rPr lang="en-US" sz="2900" dirty="0" err="1"/>
              <a:t>T.</a:t>
            </a:r>
            <a:r>
              <a:rPr lang="en-US" sz="2900" dirty="0" err="1">
                <a:solidFill>
                  <a:srgbClr val="0070C0"/>
                </a:solidFill>
              </a:rPr>
              <a:t>father</a:t>
            </a:r>
            <a:r>
              <a:rPr lang="en-US" sz="2900" dirty="0">
                <a:solidFill>
                  <a:srgbClr val="0070C0"/>
                </a:solidFill>
              </a:rPr>
              <a:t>-name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SQL allows for the </a:t>
            </a:r>
            <a:r>
              <a:rPr lang="en-US" dirty="0">
                <a:solidFill>
                  <a:srgbClr val="FF0000"/>
                </a:solidFill>
              </a:rPr>
              <a:t>renaming</a:t>
            </a:r>
            <a:r>
              <a:rPr lang="en-US" dirty="0"/>
              <a:t> of </a:t>
            </a:r>
            <a:r>
              <a:rPr lang="en-US" dirty="0">
                <a:solidFill>
                  <a:srgbClr val="0070C0"/>
                </a:solidFill>
              </a:rPr>
              <a:t>attribute</a:t>
            </a:r>
            <a:r>
              <a:rPr lang="en-US" dirty="0"/>
              <a:t> names in the SELECT list</a:t>
            </a:r>
          </a:p>
          <a:p>
            <a:endParaRPr lang="en-US" dirty="0"/>
          </a:p>
          <a:p>
            <a:r>
              <a:rPr lang="en-US" dirty="0"/>
              <a:t>Aliases in SQL are used not only out of </a:t>
            </a:r>
            <a:r>
              <a:rPr lang="en-US" dirty="0">
                <a:solidFill>
                  <a:srgbClr val="FF0000"/>
                </a:solidFill>
              </a:rPr>
              <a:t>necessity</a:t>
            </a:r>
            <a:r>
              <a:rPr lang="en-US" dirty="0"/>
              <a:t>, but also for </a:t>
            </a:r>
            <a:r>
              <a:rPr lang="en-US" dirty="0">
                <a:solidFill>
                  <a:srgbClr val="0070C0"/>
                </a:solidFill>
              </a:rPr>
              <a:t>convenience</a:t>
            </a:r>
            <a:r>
              <a:rPr lang="en-US" dirty="0"/>
              <a:t> in order to create short nicknames for relations.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582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vs. Multisets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Informal Definition: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set </a:t>
            </a:r>
            <a:r>
              <a:rPr lang="en-US" dirty="0"/>
              <a:t>is a collection of </a:t>
            </a:r>
            <a:r>
              <a:rPr lang="en-US" dirty="0">
                <a:solidFill>
                  <a:srgbClr val="FF0000"/>
                </a:solidFill>
              </a:rPr>
              <a:t>distinct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objects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multiset</a:t>
            </a:r>
            <a:r>
              <a:rPr lang="en-US" dirty="0"/>
              <a:t> or a bag is a collection of</a:t>
            </a:r>
            <a:r>
              <a:rPr lang="el-GR" dirty="0"/>
              <a:t> </a:t>
            </a:r>
            <a:r>
              <a:rPr lang="en-US" dirty="0">
                <a:solidFill>
                  <a:srgbClr val="0070C0"/>
                </a:solidFill>
              </a:rPr>
              <a:t>not necessarily distinct</a:t>
            </a:r>
            <a:r>
              <a:rPr lang="en-US" dirty="0"/>
              <a:t> objects</a:t>
            </a:r>
          </a:p>
          <a:p>
            <a:endParaRPr lang="en-US" dirty="0"/>
          </a:p>
          <a:p>
            <a:r>
              <a:rPr lang="en-US" dirty="0"/>
              <a:t>The multiplicity </a:t>
            </a:r>
            <a:r>
              <a:rPr lang="el-GR" dirty="0">
                <a:solidFill>
                  <a:srgbClr val="0070C0"/>
                </a:solidFill>
              </a:rPr>
              <a:t>μ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x,B</a:t>
            </a:r>
            <a:r>
              <a:rPr lang="en-US" dirty="0">
                <a:solidFill>
                  <a:srgbClr val="0070C0"/>
                </a:solidFill>
              </a:rPr>
              <a:t>) </a:t>
            </a:r>
            <a:r>
              <a:rPr lang="en-US" dirty="0"/>
              <a:t>of an element </a:t>
            </a:r>
            <a:r>
              <a:rPr lang="en-US" dirty="0">
                <a:solidFill>
                  <a:srgbClr val="0070C0"/>
                </a:solidFill>
              </a:rPr>
              <a:t>x</a:t>
            </a:r>
            <a:r>
              <a:rPr lang="en-US" dirty="0"/>
              <a:t> in a multiset </a:t>
            </a:r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en-US" dirty="0"/>
              <a:t> is the </a:t>
            </a:r>
            <a:r>
              <a:rPr lang="en-US" dirty="0">
                <a:solidFill>
                  <a:srgbClr val="FF0000"/>
                </a:solidFill>
              </a:rPr>
              <a:t>number of occurrences </a:t>
            </a:r>
            <a:r>
              <a:rPr lang="en-US" dirty="0"/>
              <a:t>of that element in the multiset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B = {1,3,3,6,6,6,7} is a multiset, but not a set (here, </a:t>
            </a:r>
            <a:r>
              <a:rPr lang="el-GR" dirty="0">
                <a:solidFill>
                  <a:srgbClr val="0070C0"/>
                </a:solidFill>
              </a:rPr>
              <a:t>μ</a:t>
            </a:r>
            <a:r>
              <a:rPr lang="en-US" dirty="0">
                <a:solidFill>
                  <a:srgbClr val="0070C0"/>
                </a:solidFill>
              </a:rPr>
              <a:t>(3,B)</a:t>
            </a:r>
            <a:r>
              <a:rPr lang="en-US" dirty="0"/>
              <a:t>=2)</a:t>
            </a:r>
          </a:p>
          <a:p>
            <a:pPr lvl="1"/>
            <a:r>
              <a:rPr lang="en-US" dirty="0"/>
              <a:t>What is the </a:t>
            </a:r>
            <a:r>
              <a:rPr lang="en-US" dirty="0">
                <a:solidFill>
                  <a:srgbClr val="FF0000"/>
                </a:solidFill>
              </a:rPr>
              <a:t>set containing </a:t>
            </a:r>
            <a:r>
              <a:rPr lang="en-US" dirty="0"/>
              <a:t>all elements of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542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vs. Multisets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Informal Definition: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set </a:t>
            </a:r>
            <a:r>
              <a:rPr lang="en-US" dirty="0"/>
              <a:t>is a collection of </a:t>
            </a:r>
            <a:r>
              <a:rPr lang="en-US" dirty="0">
                <a:solidFill>
                  <a:srgbClr val="FF0000"/>
                </a:solidFill>
              </a:rPr>
              <a:t>distinct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objects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multiset</a:t>
            </a:r>
            <a:r>
              <a:rPr lang="en-US" dirty="0"/>
              <a:t> or a bag is a collection of</a:t>
            </a:r>
            <a:r>
              <a:rPr lang="el-GR" dirty="0"/>
              <a:t> </a:t>
            </a:r>
            <a:r>
              <a:rPr lang="en-US" dirty="0">
                <a:solidFill>
                  <a:srgbClr val="0070C0"/>
                </a:solidFill>
              </a:rPr>
              <a:t>not necessarily distinct</a:t>
            </a:r>
            <a:r>
              <a:rPr lang="en-US" dirty="0"/>
              <a:t> objects</a:t>
            </a:r>
          </a:p>
          <a:p>
            <a:endParaRPr lang="en-US" dirty="0"/>
          </a:p>
          <a:p>
            <a:r>
              <a:rPr lang="en-US" dirty="0"/>
              <a:t>The multiplicity </a:t>
            </a:r>
            <a:r>
              <a:rPr lang="el-GR" dirty="0">
                <a:solidFill>
                  <a:srgbClr val="0070C0"/>
                </a:solidFill>
              </a:rPr>
              <a:t>μ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x,B</a:t>
            </a:r>
            <a:r>
              <a:rPr lang="en-US" dirty="0">
                <a:solidFill>
                  <a:srgbClr val="0070C0"/>
                </a:solidFill>
              </a:rPr>
              <a:t>) </a:t>
            </a:r>
            <a:r>
              <a:rPr lang="en-US" dirty="0"/>
              <a:t>of an element </a:t>
            </a:r>
            <a:r>
              <a:rPr lang="en-US" dirty="0">
                <a:solidFill>
                  <a:srgbClr val="0070C0"/>
                </a:solidFill>
              </a:rPr>
              <a:t>x</a:t>
            </a:r>
            <a:r>
              <a:rPr lang="en-US" dirty="0"/>
              <a:t> in a multiset </a:t>
            </a:r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en-US" dirty="0"/>
              <a:t> is the </a:t>
            </a:r>
            <a:r>
              <a:rPr lang="en-US" dirty="0">
                <a:solidFill>
                  <a:srgbClr val="FF0000"/>
                </a:solidFill>
              </a:rPr>
              <a:t>number of occurrences </a:t>
            </a:r>
            <a:r>
              <a:rPr lang="en-US" dirty="0"/>
              <a:t>of that element in the multiset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B = {1,3,3,6,6,6,7} is a multiset, but not a set (here, </a:t>
            </a:r>
            <a:r>
              <a:rPr lang="el-GR" dirty="0">
                <a:solidFill>
                  <a:srgbClr val="0070C0"/>
                </a:solidFill>
              </a:rPr>
              <a:t>μ</a:t>
            </a:r>
            <a:r>
              <a:rPr lang="en-US" dirty="0">
                <a:solidFill>
                  <a:srgbClr val="0070C0"/>
                </a:solidFill>
              </a:rPr>
              <a:t>(3,B)</a:t>
            </a:r>
            <a:r>
              <a:rPr lang="en-US" dirty="0"/>
              <a:t>=2)</a:t>
            </a:r>
          </a:p>
          <a:p>
            <a:pPr lvl="1"/>
            <a:r>
              <a:rPr lang="en-US" dirty="0"/>
              <a:t>What is the </a:t>
            </a:r>
            <a:r>
              <a:rPr lang="en-US" dirty="0">
                <a:solidFill>
                  <a:srgbClr val="FF0000"/>
                </a:solidFill>
              </a:rPr>
              <a:t>set containing </a:t>
            </a:r>
            <a:r>
              <a:rPr lang="en-US" dirty="0"/>
              <a:t>all elements of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B’ = {1,3,6,7}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636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vs. Multisets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Informal Definition: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set </a:t>
            </a:r>
            <a:r>
              <a:rPr lang="en-US" dirty="0"/>
              <a:t>is a collection of </a:t>
            </a:r>
            <a:r>
              <a:rPr lang="en-US" dirty="0">
                <a:solidFill>
                  <a:srgbClr val="FF0000"/>
                </a:solidFill>
              </a:rPr>
              <a:t>distinct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objects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multiset</a:t>
            </a:r>
            <a:r>
              <a:rPr lang="en-US" dirty="0"/>
              <a:t> or a bag is a collection of</a:t>
            </a:r>
            <a:r>
              <a:rPr lang="el-GR" dirty="0"/>
              <a:t> </a:t>
            </a:r>
            <a:r>
              <a:rPr lang="en-US" dirty="0">
                <a:solidFill>
                  <a:srgbClr val="0070C0"/>
                </a:solidFill>
              </a:rPr>
              <a:t>not necessarily distinct</a:t>
            </a:r>
            <a:r>
              <a:rPr lang="en-US" dirty="0"/>
              <a:t> objects</a:t>
            </a:r>
          </a:p>
          <a:p>
            <a:endParaRPr lang="en-US" dirty="0"/>
          </a:p>
          <a:p>
            <a:r>
              <a:rPr lang="en-US" dirty="0"/>
              <a:t>The multiplicity </a:t>
            </a:r>
            <a:r>
              <a:rPr lang="el-GR" dirty="0">
                <a:solidFill>
                  <a:srgbClr val="0070C0"/>
                </a:solidFill>
              </a:rPr>
              <a:t>μ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x,B</a:t>
            </a:r>
            <a:r>
              <a:rPr lang="en-US" dirty="0">
                <a:solidFill>
                  <a:srgbClr val="0070C0"/>
                </a:solidFill>
              </a:rPr>
              <a:t>) </a:t>
            </a:r>
            <a:r>
              <a:rPr lang="en-US" dirty="0"/>
              <a:t>of an element </a:t>
            </a:r>
            <a:r>
              <a:rPr lang="en-US" dirty="0">
                <a:solidFill>
                  <a:srgbClr val="0070C0"/>
                </a:solidFill>
              </a:rPr>
              <a:t>x</a:t>
            </a:r>
            <a:r>
              <a:rPr lang="en-US" dirty="0"/>
              <a:t> in</a:t>
            </a:r>
            <a:r>
              <a:rPr lang="el-GR" dirty="0"/>
              <a:t> </a:t>
            </a:r>
            <a:r>
              <a:rPr lang="en-GB" dirty="0"/>
              <a:t>multiset B</a:t>
            </a:r>
            <a:r>
              <a:rPr lang="en-US" dirty="0"/>
              <a:t> is the </a:t>
            </a:r>
            <a:r>
              <a:rPr lang="en-US" dirty="0">
                <a:solidFill>
                  <a:srgbClr val="FF0000"/>
                </a:solidFill>
              </a:rPr>
              <a:t>number of occurrences </a:t>
            </a:r>
            <a:r>
              <a:rPr lang="en-US" dirty="0"/>
              <a:t>of that element in the multiset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B = {1,3,3,6,6,6,7} is a multiset, but not a set (</a:t>
            </a:r>
            <a:r>
              <a:rPr lang="el-GR" dirty="0">
                <a:solidFill>
                  <a:srgbClr val="0070C0"/>
                </a:solidFill>
              </a:rPr>
              <a:t>μ(3,Β) </a:t>
            </a:r>
            <a:r>
              <a:rPr lang="el-GR" dirty="0"/>
              <a:t>= 2)</a:t>
            </a:r>
            <a:endParaRPr lang="en-US" dirty="0"/>
          </a:p>
          <a:p>
            <a:pPr lvl="1"/>
            <a:r>
              <a:rPr lang="en-US" dirty="0"/>
              <a:t>What is the </a:t>
            </a:r>
            <a:r>
              <a:rPr lang="en-US" dirty="0">
                <a:solidFill>
                  <a:srgbClr val="FF0000"/>
                </a:solidFill>
              </a:rPr>
              <a:t>set containing </a:t>
            </a:r>
            <a:r>
              <a:rPr lang="en-US" dirty="0"/>
              <a:t>all elements of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B’ = {1,3,6,7}</a:t>
            </a:r>
          </a:p>
          <a:p>
            <a:pPr lvl="1"/>
            <a:r>
              <a:rPr lang="en-US" dirty="0"/>
              <a:t>B’ and </a:t>
            </a:r>
            <a:r>
              <a:rPr lang="el-GR" dirty="0"/>
              <a:t>μ </a:t>
            </a:r>
            <a:r>
              <a:rPr lang="en-GB" dirty="0"/>
              <a:t>represent 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492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Operations </a:t>
            </a:r>
            <a:r>
              <a:rPr lang="en-US" dirty="0"/>
              <a:t>on Multisets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84" y="1624013"/>
            <a:ext cx="8846288" cy="8321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Union R ∪ S</a:t>
            </a:r>
            <a:endParaRPr lang="el-GR" dirty="0"/>
          </a:p>
          <a:p>
            <a:pPr lvl="1"/>
            <a:r>
              <a:rPr lang="el-GR" dirty="0"/>
              <a:t>μ</a:t>
            </a:r>
            <a:r>
              <a:rPr lang="en-US" dirty="0"/>
              <a:t>(t, R ∪ S) = </a:t>
            </a:r>
            <a:r>
              <a:rPr lang="el-GR" dirty="0"/>
              <a:t>μ</a:t>
            </a:r>
            <a:r>
              <a:rPr lang="en-US" dirty="0"/>
              <a:t>(t, R) + </a:t>
            </a:r>
            <a:r>
              <a:rPr lang="el-GR" dirty="0"/>
              <a:t>μ</a:t>
            </a:r>
            <a:r>
              <a:rPr lang="en-US" dirty="0"/>
              <a:t>(t, S)</a:t>
            </a:r>
            <a:endParaRPr lang="el-G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370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Operations </a:t>
            </a:r>
            <a:r>
              <a:rPr lang="en-US" dirty="0"/>
              <a:t>on Multisets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84" y="1624015"/>
            <a:ext cx="8846288" cy="116171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Union R ∪ S</a:t>
            </a:r>
            <a:endParaRPr lang="el-GR" dirty="0"/>
          </a:p>
          <a:p>
            <a:pPr lvl="1"/>
            <a:r>
              <a:rPr lang="el-GR" dirty="0"/>
              <a:t>μ</a:t>
            </a:r>
            <a:r>
              <a:rPr lang="en-US" dirty="0"/>
              <a:t>(t, R ∪ S) = </a:t>
            </a:r>
            <a:r>
              <a:rPr lang="el-GR" dirty="0"/>
              <a:t>μ</a:t>
            </a:r>
            <a:r>
              <a:rPr lang="en-US" dirty="0"/>
              <a:t>(t, R) + </a:t>
            </a:r>
            <a:r>
              <a:rPr lang="el-GR" dirty="0"/>
              <a:t>μ</a:t>
            </a:r>
            <a:r>
              <a:rPr lang="en-US" dirty="0"/>
              <a:t>(t, S)</a:t>
            </a:r>
            <a:endParaRPr lang="el-GR" dirty="0"/>
          </a:p>
          <a:p>
            <a:pPr lvl="1"/>
            <a:r>
              <a:rPr lang="en-US" dirty="0"/>
              <a:t>E.g., {1,3,3,6,6,6,7} ∪ {1,1,1,6,6,7} = {1,1,1,1</a:t>
            </a:r>
            <a:r>
              <a:rPr lang="el-GR" dirty="0"/>
              <a:t>,</a:t>
            </a:r>
            <a:r>
              <a:rPr lang="en-US" dirty="0"/>
              <a:t>3,3,6,6,6,6,6,7,7} </a:t>
            </a:r>
            <a:endParaRPr lang="el-GR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5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Algebra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9091"/>
            <a:ext cx="8481317" cy="1487047"/>
          </a:xfrm>
        </p:spPr>
        <p:txBody>
          <a:bodyPr>
            <a:normAutofit fontScale="62500" lnSpcReduction="20000"/>
          </a:bodyPr>
          <a:lstStyle/>
          <a:p>
            <a:pPr marL="457152" lvl="1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Difference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Input</a:t>
            </a:r>
            <a:r>
              <a:rPr lang="en-US" dirty="0"/>
              <a:t>: Two k-</a:t>
            </a:r>
            <a:r>
              <a:rPr lang="en-US" dirty="0" err="1"/>
              <a:t>ary</a:t>
            </a:r>
            <a:r>
              <a:rPr lang="en-US" dirty="0"/>
              <a:t> relations R and S, for some k</a:t>
            </a:r>
          </a:p>
          <a:p>
            <a:pPr lvl="1"/>
            <a:r>
              <a:rPr lang="en-US" b="1" dirty="0"/>
              <a:t>Output</a:t>
            </a:r>
            <a:r>
              <a:rPr lang="en-US" dirty="0"/>
              <a:t>: The k-</a:t>
            </a:r>
            <a:r>
              <a:rPr lang="en-US" dirty="0" err="1"/>
              <a:t>ary</a:t>
            </a:r>
            <a:r>
              <a:rPr lang="en-US" dirty="0"/>
              <a:t> relation R - S, where </a:t>
            </a:r>
          </a:p>
          <a:p>
            <a:pPr marL="457152" lvl="1" indent="0">
              <a:buNone/>
            </a:pPr>
            <a:r>
              <a:rPr lang="en-US" dirty="0"/>
              <a:t>      R - S = {(a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): (a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) </a:t>
            </a:r>
            <a:r>
              <a:rPr lang="en-US" dirty="0">
                <a:solidFill>
                  <a:srgbClr val="FF0000"/>
                </a:solidFill>
              </a:rPr>
              <a:t>is in R </a:t>
            </a:r>
            <a:r>
              <a:rPr lang="en-US" b="1" dirty="0"/>
              <a:t>and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) is </a:t>
            </a:r>
            <a:r>
              <a:rPr lang="en-US" dirty="0">
                <a:solidFill>
                  <a:srgbClr val="FF0000"/>
                </a:solidFill>
              </a:rPr>
              <a:t>not in S</a:t>
            </a:r>
            <a:r>
              <a:rPr lang="en-US" dirty="0"/>
              <a:t>}</a:t>
            </a:r>
          </a:p>
          <a:p>
            <a:pPr marL="457152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9482" y="4800313"/>
            <a:ext cx="836903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Important</a:t>
            </a:r>
            <a:r>
              <a:rPr lang="en-US" sz="1600" dirty="0"/>
              <a:t>: both arguments have the </a:t>
            </a:r>
            <a:r>
              <a:rPr lang="en-US" sz="1600" dirty="0">
                <a:solidFill>
                  <a:srgbClr val="0000FF"/>
                </a:solidFill>
              </a:rPr>
              <a:t>same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FF"/>
                </a:solidFill>
              </a:rPr>
              <a:t>arity </a:t>
            </a:r>
            <a:r>
              <a:rPr lang="en-US" sz="1600" dirty="0"/>
              <a:t>(number of attributes)</a:t>
            </a:r>
          </a:p>
          <a:p>
            <a:r>
              <a:rPr lang="en-US" sz="1600" dirty="0"/>
              <a:t>	If names are important use renaming operator</a:t>
            </a:r>
          </a:p>
          <a:p>
            <a:endParaRPr lang="en-US" sz="1600" dirty="0"/>
          </a:p>
          <a:p>
            <a:r>
              <a:rPr lang="en-US" sz="1600" dirty="0"/>
              <a:t>In </a:t>
            </a:r>
            <a:r>
              <a:rPr lang="en-US" sz="1600" dirty="0">
                <a:solidFill>
                  <a:srgbClr val="FF0000"/>
                </a:solidFill>
              </a:rPr>
              <a:t>SQL</a:t>
            </a:r>
            <a:r>
              <a:rPr lang="en-US" sz="1600" dirty="0"/>
              <a:t>, for both union and difference there is the </a:t>
            </a:r>
            <a:r>
              <a:rPr lang="en-US" sz="1600" dirty="0">
                <a:solidFill>
                  <a:srgbClr val="FF0000"/>
                </a:solidFill>
              </a:rPr>
              <a:t>additional requirement </a:t>
            </a:r>
            <a:r>
              <a:rPr lang="en-US" sz="1600" dirty="0"/>
              <a:t>that the corresponding attributes must have the </a:t>
            </a:r>
            <a:r>
              <a:rPr lang="en-US" sz="1600" dirty="0">
                <a:solidFill>
                  <a:srgbClr val="FF0000"/>
                </a:solidFill>
              </a:rPr>
              <a:t>same data type</a:t>
            </a:r>
            <a:r>
              <a:rPr lang="en-US" sz="1600" dirty="0"/>
              <a:t>.</a:t>
            </a:r>
          </a:p>
          <a:p>
            <a:endParaRPr lang="en-US" dirty="0"/>
          </a:p>
        </p:txBody>
      </p:sp>
      <p:graphicFrame>
        <p:nvGraphicFramePr>
          <p:cNvPr id="8" name="object 5"/>
          <p:cNvGraphicFramePr>
            <a:graphicFrameLocks noGrp="1"/>
          </p:cNvGraphicFramePr>
          <p:nvPr>
            <p:extLst/>
          </p:nvPr>
        </p:nvGraphicFramePr>
        <p:xfrm>
          <a:off x="774965" y="3481972"/>
          <a:ext cx="1595736" cy="1005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7"/>
          <p:cNvSpPr txBox="1"/>
          <p:nvPr/>
        </p:nvSpPr>
        <p:spPr>
          <a:xfrm>
            <a:off x="1484875" y="3066741"/>
            <a:ext cx="374777" cy="3937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500" spc="-141" dirty="0">
                <a:latin typeface="Arial"/>
                <a:cs typeface="Arial"/>
              </a:rPr>
              <a:t>R</a:t>
            </a:r>
            <a:endParaRPr sz="2500" baseline="-250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9740" y="3732874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</a:t>
            </a:r>
            <a:endParaRPr lang="en-US" sz="2800" b="1" dirty="0"/>
          </a:p>
        </p:txBody>
      </p:sp>
      <p:graphicFrame>
        <p:nvGraphicFramePr>
          <p:cNvPr id="11" name="object 5"/>
          <p:cNvGraphicFramePr>
            <a:graphicFrameLocks noGrp="1"/>
          </p:cNvGraphicFramePr>
          <p:nvPr>
            <p:extLst/>
          </p:nvPr>
        </p:nvGraphicFramePr>
        <p:xfrm>
          <a:off x="3272518" y="3489240"/>
          <a:ext cx="1595736" cy="1005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5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6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7"/>
          <p:cNvSpPr txBox="1"/>
          <p:nvPr/>
        </p:nvSpPr>
        <p:spPr>
          <a:xfrm>
            <a:off x="3272518" y="3016138"/>
            <a:ext cx="2598421" cy="3937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500" spc="-141" dirty="0">
                <a:latin typeface="Arial"/>
                <a:cs typeface="Arial"/>
                <a:sym typeface="Wingdings"/>
              </a:rPr>
              <a:t>S</a:t>
            </a:r>
            <a:endParaRPr sz="2500" baseline="-25000" dirty="0">
              <a:latin typeface="Arial"/>
              <a:cs typeface="Arial"/>
            </a:endParaRPr>
          </a:p>
        </p:txBody>
      </p:sp>
      <p:graphicFrame>
        <p:nvGraphicFramePr>
          <p:cNvPr id="13" name="object 5"/>
          <p:cNvGraphicFramePr>
            <a:graphicFrameLocks noGrp="1"/>
          </p:cNvGraphicFramePr>
          <p:nvPr>
            <p:extLst/>
          </p:nvPr>
        </p:nvGraphicFramePr>
        <p:xfrm>
          <a:off x="6044246" y="3736428"/>
          <a:ext cx="1845726" cy="6706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bject 7"/>
          <p:cNvSpPr txBox="1"/>
          <p:nvPr/>
        </p:nvSpPr>
        <p:spPr>
          <a:xfrm>
            <a:off x="6541754" y="3156459"/>
            <a:ext cx="742051" cy="439903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800"/>
              <a:t>R - S</a:t>
            </a:r>
            <a:endParaRPr lang="el-GR" sz="2500" baseline="-25000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81049" y="377366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4540048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Operations </a:t>
            </a:r>
            <a:r>
              <a:rPr lang="en-US" dirty="0"/>
              <a:t>on Multisets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84" y="1624013"/>
            <a:ext cx="8846288" cy="23312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Union R ∪ S</a:t>
            </a:r>
            <a:endParaRPr lang="el-GR" dirty="0"/>
          </a:p>
          <a:p>
            <a:pPr lvl="1"/>
            <a:r>
              <a:rPr lang="el-GR" dirty="0"/>
              <a:t>μ</a:t>
            </a:r>
            <a:r>
              <a:rPr lang="en-US" dirty="0"/>
              <a:t>(t, R ∪ S) = </a:t>
            </a:r>
            <a:r>
              <a:rPr lang="el-GR" dirty="0"/>
              <a:t>μ</a:t>
            </a:r>
            <a:r>
              <a:rPr lang="en-US" dirty="0"/>
              <a:t>(t, R) + </a:t>
            </a:r>
            <a:r>
              <a:rPr lang="el-GR" dirty="0"/>
              <a:t>μ</a:t>
            </a:r>
            <a:r>
              <a:rPr lang="en-US" dirty="0"/>
              <a:t>(t, S)</a:t>
            </a:r>
            <a:endParaRPr lang="el-GR" dirty="0"/>
          </a:p>
          <a:p>
            <a:pPr lvl="1"/>
            <a:r>
              <a:rPr lang="en-US" dirty="0"/>
              <a:t>E.g., {1,3,3,6,6,6,7} ∪ {1,1,1,6,6,7} = {1,1,1,1</a:t>
            </a:r>
            <a:r>
              <a:rPr lang="el-GR" dirty="0"/>
              <a:t>,</a:t>
            </a:r>
            <a:r>
              <a:rPr lang="en-US" dirty="0"/>
              <a:t>3,3,6,6,6,6,6,7,7} </a:t>
            </a:r>
            <a:endParaRPr lang="el-GR" dirty="0"/>
          </a:p>
          <a:p>
            <a:pPr lvl="1"/>
            <a:endParaRPr lang="en-US" dirty="0"/>
          </a:p>
          <a:p>
            <a:r>
              <a:rPr lang="en-US" dirty="0"/>
              <a:t>Difference R – S</a:t>
            </a:r>
            <a:endParaRPr lang="el-GR" dirty="0"/>
          </a:p>
          <a:p>
            <a:pPr lvl="1"/>
            <a:r>
              <a:rPr lang="el-GR" dirty="0"/>
              <a:t>μ</a:t>
            </a:r>
            <a:r>
              <a:rPr lang="en-US" dirty="0"/>
              <a:t>(</a:t>
            </a:r>
            <a:r>
              <a:rPr lang="en-US" dirty="0" err="1"/>
              <a:t>t,R</a:t>
            </a:r>
            <a:r>
              <a:rPr lang="en-US" dirty="0"/>
              <a:t> – S) = max{</a:t>
            </a:r>
            <a:r>
              <a:rPr lang="el-GR" dirty="0"/>
              <a:t>μ</a:t>
            </a:r>
            <a:r>
              <a:rPr lang="en-US" dirty="0"/>
              <a:t>(</a:t>
            </a:r>
            <a:r>
              <a:rPr lang="en-US" dirty="0" err="1"/>
              <a:t>t,R</a:t>
            </a:r>
            <a:r>
              <a:rPr lang="en-US" dirty="0"/>
              <a:t>) – </a:t>
            </a:r>
            <a:r>
              <a:rPr lang="el-GR" dirty="0"/>
              <a:t>μ</a:t>
            </a:r>
            <a:r>
              <a:rPr lang="en-US" dirty="0"/>
              <a:t>(t, S), 0}</a:t>
            </a:r>
            <a:endParaRPr lang="el-G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828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Operations </a:t>
            </a:r>
            <a:r>
              <a:rPr lang="en-US" dirty="0"/>
              <a:t>on Multisets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84" y="1624014"/>
            <a:ext cx="8846288" cy="28203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Union R ∪ S</a:t>
            </a:r>
            <a:endParaRPr lang="el-GR" dirty="0"/>
          </a:p>
          <a:p>
            <a:pPr lvl="1"/>
            <a:r>
              <a:rPr lang="el-GR" dirty="0"/>
              <a:t>μ</a:t>
            </a:r>
            <a:r>
              <a:rPr lang="en-US" dirty="0"/>
              <a:t>(t, R ∪ S) = </a:t>
            </a:r>
            <a:r>
              <a:rPr lang="el-GR" dirty="0"/>
              <a:t>μ</a:t>
            </a:r>
            <a:r>
              <a:rPr lang="en-US" dirty="0"/>
              <a:t>(t, R) + </a:t>
            </a:r>
            <a:r>
              <a:rPr lang="el-GR" dirty="0"/>
              <a:t>μ</a:t>
            </a:r>
            <a:r>
              <a:rPr lang="en-US" dirty="0"/>
              <a:t>(t, S)</a:t>
            </a:r>
            <a:endParaRPr lang="el-GR" dirty="0"/>
          </a:p>
          <a:p>
            <a:pPr lvl="1"/>
            <a:r>
              <a:rPr lang="en-US" dirty="0"/>
              <a:t>E.g., {1,3,3,6,6,6,7} ∪ {1,1,1,6,6,7} = {1,1,1,1</a:t>
            </a:r>
            <a:r>
              <a:rPr lang="el-GR" dirty="0"/>
              <a:t>,</a:t>
            </a:r>
            <a:r>
              <a:rPr lang="en-US" dirty="0"/>
              <a:t>3,3,6,6,6,6,6,7,7} </a:t>
            </a:r>
            <a:endParaRPr lang="el-GR" dirty="0"/>
          </a:p>
          <a:p>
            <a:pPr lvl="1"/>
            <a:endParaRPr lang="en-US" dirty="0"/>
          </a:p>
          <a:p>
            <a:r>
              <a:rPr lang="en-US" dirty="0"/>
              <a:t>Difference R – S</a:t>
            </a:r>
            <a:endParaRPr lang="el-GR" dirty="0"/>
          </a:p>
          <a:p>
            <a:pPr lvl="1"/>
            <a:r>
              <a:rPr lang="el-GR" dirty="0"/>
              <a:t>μ</a:t>
            </a:r>
            <a:r>
              <a:rPr lang="en-US" dirty="0"/>
              <a:t>(</a:t>
            </a:r>
            <a:r>
              <a:rPr lang="en-US" dirty="0" err="1"/>
              <a:t>t,R</a:t>
            </a:r>
            <a:r>
              <a:rPr lang="en-US" dirty="0"/>
              <a:t> – S) = max{</a:t>
            </a:r>
            <a:r>
              <a:rPr lang="el-GR" dirty="0"/>
              <a:t>μ</a:t>
            </a:r>
            <a:r>
              <a:rPr lang="en-US" dirty="0"/>
              <a:t>(</a:t>
            </a:r>
            <a:r>
              <a:rPr lang="en-US" dirty="0" err="1"/>
              <a:t>t,R</a:t>
            </a:r>
            <a:r>
              <a:rPr lang="en-US" dirty="0"/>
              <a:t>) – </a:t>
            </a:r>
            <a:r>
              <a:rPr lang="el-GR" dirty="0"/>
              <a:t>μ</a:t>
            </a:r>
            <a:r>
              <a:rPr lang="en-US" dirty="0"/>
              <a:t>(t, S), 0}</a:t>
            </a:r>
            <a:endParaRPr lang="el-GR" dirty="0"/>
          </a:p>
          <a:p>
            <a:pPr lvl="1"/>
            <a:r>
              <a:rPr lang="en-US" dirty="0"/>
              <a:t>{1,1,1,6,6,7} –</a:t>
            </a:r>
            <a:r>
              <a:rPr lang="el-GR" dirty="0"/>
              <a:t> </a:t>
            </a:r>
            <a:r>
              <a:rPr lang="en-US" dirty="0"/>
              <a:t>{1,3,3,6,6,6,7} </a:t>
            </a:r>
            <a:r>
              <a:rPr lang="el-GR" dirty="0"/>
              <a:t>= {1,1}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454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Operations </a:t>
            </a:r>
            <a:r>
              <a:rPr lang="en-US" dirty="0"/>
              <a:t>on Multisets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84" y="1624013"/>
            <a:ext cx="8846288" cy="387301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Union R ∪ S</a:t>
            </a:r>
            <a:endParaRPr lang="el-GR" dirty="0"/>
          </a:p>
          <a:p>
            <a:pPr lvl="1"/>
            <a:r>
              <a:rPr lang="el-GR" dirty="0"/>
              <a:t>μ</a:t>
            </a:r>
            <a:r>
              <a:rPr lang="en-US" dirty="0"/>
              <a:t>(t, R ∪ S) = </a:t>
            </a:r>
            <a:r>
              <a:rPr lang="el-GR" dirty="0"/>
              <a:t>μ</a:t>
            </a:r>
            <a:r>
              <a:rPr lang="en-US" dirty="0"/>
              <a:t>(t, R) + </a:t>
            </a:r>
            <a:r>
              <a:rPr lang="el-GR" dirty="0"/>
              <a:t>μ</a:t>
            </a:r>
            <a:r>
              <a:rPr lang="en-US" dirty="0"/>
              <a:t>(t, S)</a:t>
            </a:r>
            <a:endParaRPr lang="el-GR" dirty="0"/>
          </a:p>
          <a:p>
            <a:pPr lvl="1"/>
            <a:r>
              <a:rPr lang="en-US" dirty="0"/>
              <a:t>E.g., {1,3,3,6,6,6,7} ∪ {1,1,1,6,6,7} = {1,1,1,1</a:t>
            </a:r>
            <a:r>
              <a:rPr lang="el-GR" dirty="0"/>
              <a:t>,</a:t>
            </a:r>
            <a:r>
              <a:rPr lang="en-US" dirty="0"/>
              <a:t>3,3,6,6,6,6,6,7,7} </a:t>
            </a:r>
            <a:endParaRPr lang="el-GR" dirty="0"/>
          </a:p>
          <a:p>
            <a:pPr lvl="1"/>
            <a:endParaRPr lang="en-US" dirty="0"/>
          </a:p>
          <a:p>
            <a:r>
              <a:rPr lang="en-US" dirty="0"/>
              <a:t>Difference R – S</a:t>
            </a:r>
            <a:endParaRPr lang="el-GR" dirty="0"/>
          </a:p>
          <a:p>
            <a:pPr lvl="1"/>
            <a:r>
              <a:rPr lang="el-GR" dirty="0"/>
              <a:t>μ</a:t>
            </a:r>
            <a:r>
              <a:rPr lang="en-US" dirty="0"/>
              <a:t>(</a:t>
            </a:r>
            <a:r>
              <a:rPr lang="en-US" dirty="0" err="1"/>
              <a:t>t,R</a:t>
            </a:r>
            <a:r>
              <a:rPr lang="en-US" dirty="0"/>
              <a:t> – S) = max{</a:t>
            </a:r>
            <a:r>
              <a:rPr lang="el-GR" dirty="0"/>
              <a:t>μ</a:t>
            </a:r>
            <a:r>
              <a:rPr lang="en-US" dirty="0"/>
              <a:t>(</a:t>
            </a:r>
            <a:r>
              <a:rPr lang="en-US" dirty="0" err="1"/>
              <a:t>t,R</a:t>
            </a:r>
            <a:r>
              <a:rPr lang="en-US" dirty="0"/>
              <a:t>) – </a:t>
            </a:r>
            <a:r>
              <a:rPr lang="el-GR" dirty="0"/>
              <a:t>μ</a:t>
            </a:r>
            <a:r>
              <a:rPr lang="en-US" dirty="0"/>
              <a:t>(t, S), 0}</a:t>
            </a:r>
            <a:endParaRPr lang="el-GR" dirty="0"/>
          </a:p>
          <a:p>
            <a:pPr lvl="1"/>
            <a:r>
              <a:rPr lang="en-US" dirty="0"/>
              <a:t>{1,1,1,6,6,7} –</a:t>
            </a:r>
            <a:r>
              <a:rPr lang="el-GR" dirty="0"/>
              <a:t> </a:t>
            </a:r>
            <a:r>
              <a:rPr lang="en-US" dirty="0"/>
              <a:t>{1,3,3,6,6,6,7} </a:t>
            </a:r>
            <a:r>
              <a:rPr lang="el-GR" dirty="0"/>
              <a:t>= {1,1}</a:t>
            </a:r>
          </a:p>
          <a:p>
            <a:endParaRPr lang="en-US" dirty="0"/>
          </a:p>
          <a:p>
            <a:r>
              <a:rPr lang="en-US" dirty="0"/>
              <a:t>Intersection R ∩ S</a:t>
            </a:r>
            <a:endParaRPr lang="el-GR" dirty="0"/>
          </a:p>
          <a:p>
            <a:pPr lvl="1"/>
            <a:r>
              <a:rPr lang="el-GR" dirty="0"/>
              <a:t>μ</a:t>
            </a:r>
            <a:r>
              <a:rPr lang="en-US" dirty="0"/>
              <a:t>(t, R ∩ S) = min{</a:t>
            </a:r>
            <a:r>
              <a:rPr lang="el-GR" dirty="0"/>
              <a:t>μ</a:t>
            </a:r>
            <a:r>
              <a:rPr lang="en-US" dirty="0"/>
              <a:t>(t, R), </a:t>
            </a:r>
            <a:r>
              <a:rPr lang="el-GR" dirty="0"/>
              <a:t>μ</a:t>
            </a:r>
            <a:r>
              <a:rPr lang="en-US" dirty="0"/>
              <a:t>(t, S)}</a:t>
            </a:r>
            <a:endParaRPr lang="el-G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799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Operations </a:t>
            </a:r>
            <a:r>
              <a:rPr lang="en-US" dirty="0"/>
              <a:t>on Multisets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84" y="1624013"/>
            <a:ext cx="8846288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Union R ∪ S</a:t>
            </a:r>
            <a:endParaRPr lang="el-GR" dirty="0"/>
          </a:p>
          <a:p>
            <a:pPr lvl="1"/>
            <a:r>
              <a:rPr lang="el-GR" dirty="0"/>
              <a:t>μ</a:t>
            </a:r>
            <a:r>
              <a:rPr lang="en-US" dirty="0"/>
              <a:t>(t, R ∪ S) = </a:t>
            </a:r>
            <a:r>
              <a:rPr lang="el-GR" dirty="0"/>
              <a:t>μ</a:t>
            </a:r>
            <a:r>
              <a:rPr lang="en-US" dirty="0"/>
              <a:t>(t, R) + </a:t>
            </a:r>
            <a:r>
              <a:rPr lang="el-GR" dirty="0"/>
              <a:t>μ</a:t>
            </a:r>
            <a:r>
              <a:rPr lang="en-US" dirty="0"/>
              <a:t>(t, S)</a:t>
            </a:r>
            <a:endParaRPr lang="el-GR" dirty="0"/>
          </a:p>
          <a:p>
            <a:pPr lvl="1"/>
            <a:r>
              <a:rPr lang="en-US" dirty="0"/>
              <a:t>E.g., {1,3,3,6,6,6,7} ∪ {1,1,1,6,6,7} = {1,1,1,1</a:t>
            </a:r>
            <a:r>
              <a:rPr lang="el-GR" dirty="0"/>
              <a:t>,</a:t>
            </a:r>
            <a:r>
              <a:rPr lang="en-US" dirty="0"/>
              <a:t>3,3,6,6,6,6,6,7,7} </a:t>
            </a:r>
            <a:endParaRPr lang="el-GR" dirty="0"/>
          </a:p>
          <a:p>
            <a:pPr lvl="1"/>
            <a:endParaRPr lang="en-US" dirty="0"/>
          </a:p>
          <a:p>
            <a:r>
              <a:rPr lang="en-US" dirty="0"/>
              <a:t>Difference R – S</a:t>
            </a:r>
            <a:endParaRPr lang="el-GR" dirty="0"/>
          </a:p>
          <a:p>
            <a:pPr lvl="1"/>
            <a:r>
              <a:rPr lang="el-GR" dirty="0"/>
              <a:t>μ</a:t>
            </a:r>
            <a:r>
              <a:rPr lang="en-US" dirty="0"/>
              <a:t>(</a:t>
            </a:r>
            <a:r>
              <a:rPr lang="en-US" dirty="0" err="1"/>
              <a:t>t,R</a:t>
            </a:r>
            <a:r>
              <a:rPr lang="en-US" dirty="0"/>
              <a:t> – S) = max{</a:t>
            </a:r>
            <a:r>
              <a:rPr lang="el-GR" dirty="0"/>
              <a:t>μ</a:t>
            </a:r>
            <a:r>
              <a:rPr lang="en-US" dirty="0"/>
              <a:t>(</a:t>
            </a:r>
            <a:r>
              <a:rPr lang="en-US" dirty="0" err="1"/>
              <a:t>t,R</a:t>
            </a:r>
            <a:r>
              <a:rPr lang="en-US" dirty="0"/>
              <a:t>) – </a:t>
            </a:r>
            <a:r>
              <a:rPr lang="el-GR" dirty="0"/>
              <a:t>μ</a:t>
            </a:r>
            <a:r>
              <a:rPr lang="en-US" dirty="0"/>
              <a:t>(t, S), 0}</a:t>
            </a:r>
            <a:endParaRPr lang="el-GR" dirty="0"/>
          </a:p>
          <a:p>
            <a:pPr lvl="1"/>
            <a:r>
              <a:rPr lang="en-US" dirty="0"/>
              <a:t>{1,1,1,6,6,7} –</a:t>
            </a:r>
            <a:r>
              <a:rPr lang="el-GR" dirty="0"/>
              <a:t> </a:t>
            </a:r>
            <a:r>
              <a:rPr lang="en-US" dirty="0"/>
              <a:t>{1,3,3,6,6,6,7} </a:t>
            </a:r>
            <a:r>
              <a:rPr lang="el-GR" dirty="0"/>
              <a:t>= {1,1}</a:t>
            </a:r>
          </a:p>
          <a:p>
            <a:endParaRPr lang="en-US" dirty="0"/>
          </a:p>
          <a:p>
            <a:r>
              <a:rPr lang="en-US" dirty="0"/>
              <a:t>Intersection R ∩ S</a:t>
            </a:r>
            <a:endParaRPr lang="el-GR" dirty="0"/>
          </a:p>
          <a:p>
            <a:pPr lvl="1"/>
            <a:r>
              <a:rPr lang="el-GR" dirty="0"/>
              <a:t>μ</a:t>
            </a:r>
            <a:r>
              <a:rPr lang="en-US" dirty="0"/>
              <a:t>(t, R ∩ S) = min{</a:t>
            </a:r>
            <a:r>
              <a:rPr lang="el-GR" dirty="0"/>
              <a:t>μ</a:t>
            </a:r>
            <a:r>
              <a:rPr lang="en-US" dirty="0"/>
              <a:t>(t, R), </a:t>
            </a:r>
            <a:r>
              <a:rPr lang="el-GR" dirty="0"/>
              <a:t>μ</a:t>
            </a:r>
            <a:r>
              <a:rPr lang="en-US" dirty="0"/>
              <a:t>(t, S)}</a:t>
            </a:r>
            <a:endParaRPr lang="el-GR" dirty="0"/>
          </a:p>
          <a:p>
            <a:pPr lvl="1"/>
            <a:r>
              <a:rPr lang="en-US" dirty="0"/>
              <a:t>{1,1,1,6,6,7} ∩</a:t>
            </a:r>
            <a:r>
              <a:rPr lang="el-GR" dirty="0"/>
              <a:t> </a:t>
            </a:r>
            <a:r>
              <a:rPr lang="en-US" dirty="0"/>
              <a:t>{1,3,3,6,6,6,7} </a:t>
            </a:r>
            <a:r>
              <a:rPr lang="el-GR" dirty="0"/>
              <a:t>= {1,6,6,7}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114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on Multisets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195621"/>
          </a:xfrm>
        </p:spPr>
        <p:txBody>
          <a:bodyPr>
            <a:normAutofit/>
          </a:bodyPr>
          <a:lstStyle/>
          <a:p>
            <a:r>
              <a:rPr lang="en-US" dirty="0"/>
              <a:t>Cartesian Product:</a:t>
            </a:r>
          </a:p>
          <a:p>
            <a:pPr lvl="1"/>
            <a:r>
              <a:rPr lang="en-US" dirty="0"/>
              <a:t>If t ∈ R and t’ ∈ S, then </a:t>
            </a:r>
            <a:r>
              <a:rPr lang="el-GR" dirty="0"/>
              <a:t>μ</a:t>
            </a:r>
            <a:r>
              <a:rPr lang="en-US" dirty="0"/>
              <a:t>(</a:t>
            </a:r>
            <a:r>
              <a:rPr lang="el-GR" dirty="0"/>
              <a:t> </a:t>
            </a:r>
            <a:r>
              <a:rPr lang="en-US" dirty="0" err="1"/>
              <a:t>tt</a:t>
            </a:r>
            <a:r>
              <a:rPr lang="en-US" dirty="0"/>
              <a:t>’, R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⨉ </a:t>
            </a:r>
            <a:r>
              <a:rPr lang="en-US" dirty="0"/>
              <a:t>S) = </a:t>
            </a:r>
            <a:r>
              <a:rPr lang="el-GR" dirty="0"/>
              <a:t>μ</a:t>
            </a:r>
            <a:r>
              <a:rPr lang="en-US" dirty="0"/>
              <a:t>(t, R)</a:t>
            </a:r>
            <a:r>
              <a:rPr lang="el-GR" dirty="0"/>
              <a:t> μ</a:t>
            </a:r>
            <a:r>
              <a:rPr lang="en-US" dirty="0"/>
              <a:t>(</a:t>
            </a:r>
            <a:r>
              <a:rPr lang="en-US" dirty="0" err="1"/>
              <a:t>t’,S</a:t>
            </a:r>
            <a:r>
              <a:rPr lang="en-US" dirty="0"/>
              <a:t>)</a:t>
            </a:r>
            <a:endParaRPr lang="el-GR" dirty="0"/>
          </a:p>
          <a:p>
            <a:pPr lvl="1"/>
            <a:r>
              <a:rPr lang="el-GR" dirty="0"/>
              <a:t>{1, 1, 3}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⨉</a:t>
            </a:r>
            <a:r>
              <a:rPr lang="el-GR" dirty="0">
                <a:latin typeface="Calibri" charset="0"/>
                <a:ea typeface="Calibri" charset="0"/>
                <a:cs typeface="Calibri" charset="0"/>
              </a:rPr>
              <a:t> {1, 1, 3} = { &lt;1,1&gt;, &lt;1,1&gt;, &lt;1,3&gt;, &lt;1,1&gt;, &lt;1,1&gt;, &lt;1,3&gt;, &lt;3,1&gt;, &lt;3,1&gt;, &lt;3,3&gt; }</a:t>
            </a:r>
            <a:endParaRPr lang="el-G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740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on Multisets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Cartesian Product:</a:t>
            </a:r>
          </a:p>
          <a:p>
            <a:pPr lvl="1"/>
            <a:r>
              <a:rPr lang="en-US" dirty="0"/>
              <a:t>If t ∈ R and t’ ∈ S, then </a:t>
            </a:r>
            <a:r>
              <a:rPr lang="el-GR" dirty="0"/>
              <a:t>μ</a:t>
            </a:r>
            <a:r>
              <a:rPr lang="en-US" dirty="0"/>
              <a:t>(</a:t>
            </a:r>
            <a:r>
              <a:rPr lang="el-GR" dirty="0"/>
              <a:t> </a:t>
            </a:r>
            <a:r>
              <a:rPr lang="en-US" dirty="0" err="1"/>
              <a:t>tt</a:t>
            </a:r>
            <a:r>
              <a:rPr lang="en-US" dirty="0"/>
              <a:t>’, R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⨉ </a:t>
            </a:r>
            <a:r>
              <a:rPr lang="en-US" dirty="0"/>
              <a:t>S) = </a:t>
            </a:r>
            <a:r>
              <a:rPr lang="el-GR" dirty="0"/>
              <a:t>μ</a:t>
            </a:r>
            <a:r>
              <a:rPr lang="en-US" dirty="0"/>
              <a:t>(t, R)</a:t>
            </a:r>
            <a:r>
              <a:rPr lang="el-GR" dirty="0"/>
              <a:t> μ</a:t>
            </a:r>
            <a:r>
              <a:rPr lang="en-US" dirty="0"/>
              <a:t>(</a:t>
            </a:r>
            <a:r>
              <a:rPr lang="en-US" dirty="0" err="1"/>
              <a:t>t’,S</a:t>
            </a:r>
            <a:r>
              <a:rPr lang="en-US" dirty="0"/>
              <a:t>)</a:t>
            </a:r>
            <a:endParaRPr lang="el-GR" dirty="0"/>
          </a:p>
          <a:p>
            <a:pPr lvl="1"/>
            <a:r>
              <a:rPr lang="el-GR" dirty="0"/>
              <a:t>{1, 1, 3}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⨉</a:t>
            </a:r>
            <a:r>
              <a:rPr lang="el-GR" dirty="0">
                <a:latin typeface="Calibri" charset="0"/>
                <a:ea typeface="Calibri" charset="0"/>
                <a:cs typeface="Calibri" charset="0"/>
              </a:rPr>
              <a:t> {1, 1, 3} = { &lt;1,1&gt;, &lt;1,1&gt;, &lt;1,3&gt;, &lt;1,1&gt;, &lt;1,1&gt;, &lt;1,3&gt;, &lt;3,1&gt;, &lt;3,1&gt;, &lt;3,3&gt; }</a:t>
            </a:r>
            <a:endParaRPr lang="el-GR" dirty="0"/>
          </a:p>
          <a:p>
            <a:endParaRPr lang="en-US" dirty="0"/>
          </a:p>
          <a:p>
            <a:r>
              <a:rPr lang="en-US" dirty="0"/>
              <a:t>If R is a </a:t>
            </a:r>
            <a:r>
              <a:rPr lang="en-US" dirty="0">
                <a:solidFill>
                  <a:srgbClr val="0070C0"/>
                </a:solidFill>
              </a:rPr>
              <a:t>multiset</a:t>
            </a:r>
            <a:r>
              <a:rPr lang="en-US" dirty="0"/>
              <a:t>, then π</a:t>
            </a:r>
            <a:r>
              <a:rPr lang="en-US" baseline="-25000" dirty="0"/>
              <a:t>X</a:t>
            </a:r>
            <a:r>
              <a:rPr lang="en-US" dirty="0"/>
              <a:t>(R) is also a </a:t>
            </a:r>
            <a:r>
              <a:rPr lang="en-US" dirty="0">
                <a:solidFill>
                  <a:srgbClr val="0070C0"/>
                </a:solidFill>
              </a:rPr>
              <a:t>multiset</a:t>
            </a:r>
          </a:p>
          <a:p>
            <a:r>
              <a:rPr lang="en-US" dirty="0"/>
              <a:t>If R is a </a:t>
            </a:r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, then π</a:t>
            </a:r>
            <a:r>
              <a:rPr lang="en-US" baseline="-25000" dirty="0"/>
              <a:t>X</a:t>
            </a:r>
            <a:r>
              <a:rPr lang="en-US" dirty="0"/>
              <a:t>(R) may be a </a:t>
            </a:r>
            <a:r>
              <a:rPr lang="en-US" dirty="0">
                <a:solidFill>
                  <a:srgbClr val="0070C0"/>
                </a:solidFill>
              </a:rPr>
              <a:t>multiset</a:t>
            </a:r>
          </a:p>
          <a:p>
            <a:r>
              <a:rPr lang="en-US" dirty="0"/>
              <a:t>If R is a </a:t>
            </a:r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, then </a:t>
            </a:r>
            <a:r>
              <a:rPr lang="en-US" dirty="0" err="1"/>
              <a:t>σ</a:t>
            </a:r>
            <a:r>
              <a:rPr lang="en-US" baseline="-25000" dirty="0" err="1"/>
              <a:t>Θ</a:t>
            </a:r>
            <a:r>
              <a:rPr lang="en-US" dirty="0"/>
              <a:t>(R) is a </a:t>
            </a:r>
            <a:r>
              <a:rPr lang="en-US" dirty="0">
                <a:solidFill>
                  <a:srgbClr val="FF0000"/>
                </a:solidFill>
              </a:rPr>
              <a:t>set</a:t>
            </a:r>
          </a:p>
          <a:p>
            <a:r>
              <a:rPr lang="en-US" dirty="0"/>
              <a:t>If R is a </a:t>
            </a:r>
            <a:r>
              <a:rPr lang="en-US" dirty="0">
                <a:solidFill>
                  <a:srgbClr val="0070C0"/>
                </a:solidFill>
              </a:rPr>
              <a:t>multiset</a:t>
            </a:r>
            <a:r>
              <a:rPr lang="en-US" dirty="0"/>
              <a:t>, then </a:t>
            </a:r>
            <a:r>
              <a:rPr lang="en-US" dirty="0" err="1"/>
              <a:t>σ</a:t>
            </a:r>
            <a:r>
              <a:rPr lang="en-US" baseline="-25000" dirty="0" err="1"/>
              <a:t>Θ</a:t>
            </a:r>
            <a:r>
              <a:rPr lang="en-US" dirty="0"/>
              <a:t>(R) may be a </a:t>
            </a:r>
            <a:r>
              <a:rPr lang="en-US" dirty="0">
                <a:solidFill>
                  <a:srgbClr val="FF0000"/>
                </a:solidFill>
              </a:rPr>
              <a:t>set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37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Multiset Semantics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Remember: </a:t>
            </a:r>
            <a:r>
              <a:rPr lang="en-US" dirty="0">
                <a:solidFill>
                  <a:srgbClr val="0070C0"/>
                </a:solidFill>
              </a:rPr>
              <a:t>relations</a:t>
            </a:r>
            <a:r>
              <a:rPr lang="en-US" dirty="0"/>
              <a:t> are </a:t>
            </a:r>
            <a:r>
              <a:rPr lang="en-US" dirty="0">
                <a:solidFill>
                  <a:srgbClr val="FF0000"/>
                </a:solidFill>
              </a:rPr>
              <a:t>sets</a:t>
            </a:r>
            <a:endParaRPr lang="el-GR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distinct tuples</a:t>
            </a:r>
            <a:endParaRPr lang="el-GR" dirty="0"/>
          </a:p>
          <a:p>
            <a:pPr lvl="1"/>
            <a:r>
              <a:rPr lang="en-US" dirty="0"/>
              <a:t>no duplicates</a:t>
            </a:r>
          </a:p>
          <a:p>
            <a:pPr lvl="1"/>
            <a:endParaRPr lang="en-US" dirty="0"/>
          </a:p>
          <a:p>
            <a:r>
              <a:rPr lang="en-US" dirty="0"/>
              <a:t>Relational algebra </a:t>
            </a:r>
            <a:r>
              <a:rPr lang="en-US" dirty="0">
                <a:solidFill>
                  <a:srgbClr val="0070C0"/>
                </a:solidFill>
              </a:rPr>
              <a:t>expressions</a:t>
            </a:r>
            <a:r>
              <a:rPr lang="en-US" dirty="0"/>
              <a:t> take </a:t>
            </a:r>
            <a:r>
              <a:rPr lang="en-US" dirty="0">
                <a:solidFill>
                  <a:srgbClr val="FF0000"/>
                </a:solidFill>
              </a:rPr>
              <a:t>relations </a:t>
            </a:r>
            <a:r>
              <a:rPr lang="en-US" dirty="0"/>
              <a:t>as arguments and return </a:t>
            </a:r>
            <a:r>
              <a:rPr lang="en-US" dirty="0">
                <a:solidFill>
                  <a:srgbClr val="FF0000"/>
                </a:solidFill>
              </a:rPr>
              <a:t>relations </a:t>
            </a:r>
            <a:r>
              <a:rPr lang="en-US" dirty="0"/>
              <a:t>as values.</a:t>
            </a:r>
          </a:p>
          <a:p>
            <a:pPr lvl="1"/>
            <a:r>
              <a:rPr lang="en-US" dirty="0"/>
              <a:t>all </a:t>
            </a:r>
            <a:r>
              <a:rPr lang="en-US" dirty="0">
                <a:solidFill>
                  <a:srgbClr val="0070C0"/>
                </a:solidFill>
              </a:rPr>
              <a:t>duplicates</a:t>
            </a:r>
            <a:r>
              <a:rPr lang="en-US" dirty="0">
                <a:solidFill>
                  <a:srgbClr val="FF0000"/>
                </a:solidFill>
              </a:rPr>
              <a:t> are eliminated </a:t>
            </a:r>
            <a:r>
              <a:rPr lang="en-US" dirty="0"/>
              <a:t>in relational algebra</a:t>
            </a:r>
          </a:p>
          <a:p>
            <a:pPr lvl="1"/>
            <a:endParaRPr lang="en-US" dirty="0"/>
          </a:p>
          <a:p>
            <a:r>
              <a:rPr lang="en-US" dirty="0"/>
              <a:t>SQL (SELECT, FROM, WHERE) does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eliminate </a:t>
            </a:r>
            <a:r>
              <a:rPr lang="en-US" dirty="0">
                <a:solidFill>
                  <a:srgbClr val="0070C0"/>
                </a:solidFill>
              </a:rPr>
              <a:t>duplicates</a:t>
            </a:r>
          </a:p>
          <a:p>
            <a:pPr lvl="1"/>
            <a:r>
              <a:rPr lang="en-US" dirty="0"/>
              <a:t>unless explicitly requested</a:t>
            </a:r>
          </a:p>
          <a:p>
            <a:pPr lvl="1"/>
            <a:r>
              <a:rPr lang="en-US" dirty="0"/>
              <a:t>takes </a:t>
            </a:r>
            <a:r>
              <a:rPr lang="en-US" dirty="0">
                <a:solidFill>
                  <a:srgbClr val="0070C0"/>
                </a:solidFill>
              </a:rPr>
              <a:t>multisets</a:t>
            </a:r>
            <a:r>
              <a:rPr lang="en-US" dirty="0"/>
              <a:t> as arguments and returns </a:t>
            </a:r>
            <a:r>
              <a:rPr lang="en-US" dirty="0">
                <a:solidFill>
                  <a:srgbClr val="0070C0"/>
                </a:solidFill>
              </a:rPr>
              <a:t>multisets</a:t>
            </a:r>
            <a:r>
              <a:rPr lang="en-US" dirty="0"/>
              <a:t> as values</a:t>
            </a:r>
          </a:p>
          <a:p>
            <a:pPr lvl="1"/>
            <a:r>
              <a:rPr lang="en-US" dirty="0"/>
              <a:t>(SELECT, FROM, WHERE) </a:t>
            </a:r>
            <a:r>
              <a:rPr lang="en-US" dirty="0">
                <a:solidFill>
                  <a:srgbClr val="FF0000"/>
                </a:solidFill>
              </a:rPr>
              <a:t>may</a:t>
            </a:r>
            <a:r>
              <a:rPr lang="en-US" dirty="0"/>
              <a:t> return a </a:t>
            </a:r>
            <a:r>
              <a:rPr lang="en-US" dirty="0">
                <a:solidFill>
                  <a:srgbClr val="0070C0"/>
                </a:solidFill>
              </a:rPr>
              <a:t>multiset</a:t>
            </a:r>
            <a:r>
              <a:rPr lang="en-US" dirty="0"/>
              <a:t>, even if the arguments are </a:t>
            </a:r>
            <a:r>
              <a:rPr lang="en-US" dirty="0">
                <a:solidFill>
                  <a:srgbClr val="FF0000"/>
                </a:solidFill>
              </a:rPr>
              <a:t>sets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58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 Semantics vs. Multiset Semantics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209045"/>
              </p:ext>
            </p:extLst>
          </p:nvPr>
        </p:nvGraphicFramePr>
        <p:xfrm>
          <a:off x="858982" y="4633726"/>
          <a:ext cx="3463636" cy="1097280"/>
        </p:xfrm>
        <a:graphic>
          <a:graphicData uri="http://schemas.openxmlformats.org/drawingml/2006/table">
            <a:tbl>
              <a:tblPr/>
              <a:tblGrid>
                <a:gridCol w="1731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term</a:t>
                      </a:r>
                      <a:endParaRPr lang="en-US" dirty="0">
                        <a:effectLst/>
                        <a:latin typeface="Tahoma" charset="0"/>
                      </a:endParaRPr>
                    </a:p>
                  </a:txBody>
                  <a:tcPr marL="31750" marR="31750" marT="0" marB="0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Helvetica" charset="0"/>
                        </a:rPr>
                        <a:t>student</a:t>
                      </a:r>
                      <a:endParaRPr lang="en-US" dirty="0">
                        <a:effectLst/>
                        <a:latin typeface="Tahoma" charset="0"/>
                      </a:endParaRPr>
                    </a:p>
                  </a:txBody>
                  <a:tcPr marL="31750" marR="317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ahoma" charset="0"/>
                        </a:rPr>
                        <a:t>Summer</a:t>
                      </a:r>
                    </a:p>
                  </a:txBody>
                  <a:tcPr marL="31750" marR="31750" marT="0" marB="0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ahoma" charset="0"/>
                        </a:rPr>
                        <a:t>Bill</a:t>
                      </a:r>
                    </a:p>
                  </a:txBody>
                  <a:tcPr marL="31750" marR="317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ahoma" charset="0"/>
                        </a:rPr>
                        <a:t>Spring</a:t>
                      </a:r>
                    </a:p>
                  </a:txBody>
                  <a:tcPr marL="31750" marR="31750" marT="0" marB="0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ahoma" charset="0"/>
                        </a:rPr>
                        <a:t>Sophia</a:t>
                      </a:r>
                    </a:p>
                  </a:txBody>
                  <a:tcPr marL="31750" marR="317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ahoma" charset="0"/>
                        </a:rPr>
                        <a:t>Fall</a:t>
                      </a:r>
                    </a:p>
                  </a:txBody>
                  <a:tcPr marL="31750" marR="31750" marT="0" marB="0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ahoma" charset="0"/>
                        </a:rPr>
                        <a:t>John</a:t>
                      </a:r>
                    </a:p>
                  </a:txBody>
                  <a:tcPr marL="31750" marR="317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67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703739"/>
              </p:ext>
            </p:extLst>
          </p:nvPr>
        </p:nvGraphicFramePr>
        <p:xfrm>
          <a:off x="5140036" y="4633726"/>
          <a:ext cx="3435928" cy="1371600"/>
        </p:xfrm>
        <a:graphic>
          <a:graphicData uri="http://schemas.openxmlformats.org/drawingml/2006/table">
            <a:tbl>
              <a:tblPr/>
              <a:tblGrid>
                <a:gridCol w="1717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7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72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term</a:t>
                      </a:r>
                    </a:p>
                  </a:txBody>
                  <a:tcPr marL="31750" marR="31750" marT="0" marB="0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Helvetica" charset="0"/>
                        </a:rPr>
                        <a:t>student</a:t>
                      </a:r>
                      <a:endParaRPr lang="en-US" dirty="0">
                        <a:effectLst/>
                        <a:latin typeface="Tahoma" charset="0"/>
                      </a:endParaRPr>
                    </a:p>
                  </a:txBody>
                  <a:tcPr marL="31750" marR="317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ahoma" charset="0"/>
                        </a:rPr>
                        <a:t>Summer</a:t>
                      </a:r>
                    </a:p>
                  </a:txBody>
                  <a:tcPr marL="31750" marR="31750" marT="0" marB="0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ahoma" charset="0"/>
                        </a:rPr>
                        <a:t>Bill</a:t>
                      </a:r>
                    </a:p>
                  </a:txBody>
                  <a:tcPr marL="31750" marR="317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ahoma" charset="0"/>
                        </a:rPr>
                        <a:t>Spring</a:t>
                      </a:r>
                    </a:p>
                  </a:txBody>
                  <a:tcPr marL="31750" marR="31750" marT="0" marB="0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ahoma" charset="0"/>
                        </a:rPr>
                        <a:t>Sophia</a:t>
                      </a:r>
                    </a:p>
                  </a:txBody>
                  <a:tcPr marL="31750" marR="317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ahoma" charset="0"/>
                        </a:rPr>
                        <a:t>Fall</a:t>
                      </a:r>
                    </a:p>
                  </a:txBody>
                  <a:tcPr marL="31750" marR="31750" marT="0" marB="0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ahoma" charset="0"/>
                        </a:rPr>
                        <a:t>John</a:t>
                      </a:r>
                    </a:p>
                  </a:txBody>
                  <a:tcPr marL="31750" marR="317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ahoma" charset="0"/>
                        </a:rPr>
                        <a:t>Fall</a:t>
                      </a:r>
                    </a:p>
                  </a:txBody>
                  <a:tcPr marL="31750" marR="31750" marT="0" marB="0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ahoma" charset="0"/>
                        </a:rPr>
                        <a:t>John</a:t>
                      </a:r>
                    </a:p>
                  </a:txBody>
                  <a:tcPr marL="31750" marR="317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087588"/>
              </p:ext>
            </p:extLst>
          </p:nvPr>
        </p:nvGraphicFramePr>
        <p:xfrm>
          <a:off x="914400" y="1829596"/>
          <a:ext cx="7661564" cy="1371600"/>
        </p:xfrm>
        <a:graphic>
          <a:graphicData uri="http://schemas.openxmlformats.org/drawingml/2006/table">
            <a:tbl>
              <a:tblPr/>
              <a:tblGrid>
                <a:gridCol w="1915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5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5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53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effectLst/>
                          <a:latin typeface="Tahoma" charset="0"/>
                        </a:rPr>
                        <a:t>student</a:t>
                      </a:r>
                    </a:p>
                  </a:txBody>
                  <a:tcPr marL="31750" marR="31750" marT="0" marB="0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course</a:t>
                      </a:r>
                      <a:endParaRPr lang="en-US" dirty="0">
                        <a:effectLst/>
                        <a:latin typeface="Tahoma" charset="0"/>
                      </a:endParaRPr>
                    </a:p>
                  </a:txBody>
                  <a:tcPr marL="31750" marR="317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term</a:t>
                      </a:r>
                      <a:endParaRPr lang="en-US" dirty="0">
                        <a:effectLst/>
                        <a:latin typeface="Tahoma" charset="0"/>
                      </a:endParaRPr>
                    </a:p>
                  </a:txBody>
                  <a:tcPr marL="31750" marR="317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lecturer</a:t>
                      </a:r>
                      <a:endParaRPr lang="en-US" dirty="0">
                        <a:effectLst/>
                        <a:latin typeface="Tahoma" charset="0"/>
                      </a:endParaRPr>
                    </a:p>
                  </a:txBody>
                  <a:tcPr marL="31750" marR="317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ahoma" charset="0"/>
                        </a:rPr>
                        <a:t>Bill</a:t>
                      </a:r>
                    </a:p>
                  </a:txBody>
                  <a:tcPr marL="31750" marR="31750" marT="0" marB="0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ahoma" charset="0"/>
                        </a:rPr>
                        <a:t>COMP3306</a:t>
                      </a:r>
                    </a:p>
                  </a:txBody>
                  <a:tcPr marL="31750" marR="317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ahoma" charset="0"/>
                        </a:rPr>
                        <a:t>Summer</a:t>
                      </a:r>
                    </a:p>
                  </a:txBody>
                  <a:tcPr marL="31750" marR="317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ahoma" charset="0"/>
                        </a:rPr>
                        <a:t>George</a:t>
                      </a:r>
                    </a:p>
                  </a:txBody>
                  <a:tcPr marL="31750" marR="317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ahoma" charset="0"/>
                        </a:rPr>
                        <a:t>Sophia</a:t>
                      </a:r>
                    </a:p>
                  </a:txBody>
                  <a:tcPr marL="31750" marR="31750" marT="0" marB="0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Tahoma" charset="0"/>
                        </a:rPr>
                        <a:t>COMP3308</a:t>
                      </a:r>
                    </a:p>
                  </a:txBody>
                  <a:tcPr marL="31750" marR="317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ahoma" charset="0"/>
                        </a:rPr>
                        <a:t>Spring</a:t>
                      </a:r>
                    </a:p>
                  </a:txBody>
                  <a:tcPr marL="31750" marR="317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ahoma" charset="0"/>
                        </a:rPr>
                        <a:t>Maria</a:t>
                      </a:r>
                    </a:p>
                  </a:txBody>
                  <a:tcPr marL="31750" marR="317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ahoma" charset="0"/>
                        </a:rPr>
                        <a:t>John</a:t>
                      </a:r>
                    </a:p>
                  </a:txBody>
                  <a:tcPr marL="31750" marR="31750" marT="0" marB="0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ahoma" charset="0"/>
                        </a:rPr>
                        <a:t>COMP1204</a:t>
                      </a:r>
                    </a:p>
                  </a:txBody>
                  <a:tcPr marL="31750" marR="317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ahoma" charset="0"/>
                        </a:rPr>
                        <a:t>Fall</a:t>
                      </a:r>
                    </a:p>
                  </a:txBody>
                  <a:tcPr marL="31750" marR="317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ahoma" charset="0"/>
                        </a:rPr>
                        <a:t>George</a:t>
                      </a:r>
                    </a:p>
                  </a:txBody>
                  <a:tcPr marL="31750" marR="317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ahoma" charset="0"/>
                        </a:rPr>
                        <a:t>John</a:t>
                      </a:r>
                    </a:p>
                  </a:txBody>
                  <a:tcPr marL="31750" marR="31750" marT="0" marB="0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ahoma" charset="0"/>
                        </a:rPr>
                        <a:t>COMP1208</a:t>
                      </a:r>
                    </a:p>
                  </a:txBody>
                  <a:tcPr marL="31750" marR="317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ahoma" charset="0"/>
                        </a:rPr>
                        <a:t>Fall</a:t>
                      </a:r>
                    </a:p>
                  </a:txBody>
                  <a:tcPr marL="31750" marR="317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ahoma" charset="0"/>
                        </a:rPr>
                        <a:t>John</a:t>
                      </a:r>
                    </a:p>
                  </a:txBody>
                  <a:tcPr marL="31750" marR="317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858982" y="321758"/>
            <a:ext cx="148861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TAUGHT-BY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83673" y="4163822"/>
            <a:ext cx="3311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charset="0"/>
              </a:rPr>
              <a:t>π </a:t>
            </a:r>
            <a:r>
              <a:rPr lang="en-US" baseline="-25000" dirty="0">
                <a:solidFill>
                  <a:srgbClr val="FF0000"/>
                </a:solidFill>
                <a:latin typeface="Helvetica" charset="0"/>
              </a:rPr>
              <a:t>term</a:t>
            </a:r>
            <a:r>
              <a:rPr lang="en-US" baseline="-25000" dirty="0">
                <a:latin typeface="Helvetica" charset="0"/>
              </a:rPr>
              <a:t>, </a:t>
            </a:r>
            <a:r>
              <a:rPr lang="en-US" baseline="-25000" dirty="0">
                <a:solidFill>
                  <a:srgbClr val="00B050"/>
                </a:solidFill>
                <a:latin typeface="Helvetica" charset="0"/>
              </a:rPr>
              <a:t>student</a:t>
            </a:r>
            <a:r>
              <a:rPr lang="en-US" dirty="0">
                <a:latin typeface="Helvetica" charset="0"/>
              </a:rPr>
              <a:t>(</a:t>
            </a:r>
            <a:r>
              <a:rPr lang="en-US" altLang="en-US" dirty="0">
                <a:latin typeface="Arial" charset="0"/>
              </a:rPr>
              <a:t>TAUGHT-BY</a:t>
            </a:r>
            <a:r>
              <a:rPr lang="en-US" dirty="0">
                <a:latin typeface="Helvetica" charset="0"/>
              </a:rPr>
              <a:t>)</a:t>
            </a:r>
            <a:endParaRPr lang="en-US" dirty="0">
              <a:effectLst/>
              <a:latin typeface="Helvetica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29200" y="392646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Helvetica" charset="0"/>
              </a:rPr>
              <a:t>SELECT </a:t>
            </a:r>
            <a:r>
              <a:rPr lang="en-US" dirty="0">
                <a:solidFill>
                  <a:srgbClr val="FF0000"/>
                </a:solidFill>
                <a:latin typeface="Tahoma" charset="0"/>
              </a:rPr>
              <a:t>term</a:t>
            </a:r>
            <a:r>
              <a:rPr lang="en-US" dirty="0">
                <a:latin typeface="Helvetica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Helvetica" charset="0"/>
              </a:rPr>
              <a:t>student</a:t>
            </a:r>
          </a:p>
          <a:p>
            <a:r>
              <a:rPr lang="en-US" dirty="0">
                <a:latin typeface="Helvetica" charset="0"/>
              </a:rPr>
              <a:t>FROM </a:t>
            </a:r>
            <a:r>
              <a:rPr lang="en-US" altLang="en-US" dirty="0">
                <a:latin typeface="Arial" charset="0"/>
              </a:rPr>
              <a:t>TAUGHT-BY</a:t>
            </a:r>
            <a:endParaRPr lang="en-US" dirty="0"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8995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Eliminating Duplicates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Why duplicates  are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eliminated</a:t>
            </a:r>
            <a:r>
              <a:rPr lang="en-US" dirty="0"/>
              <a:t> in SQL?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Efficiency </a:t>
            </a:r>
          </a:p>
          <a:p>
            <a:pPr lvl="2"/>
            <a:r>
              <a:rPr lang="en-US" dirty="0"/>
              <a:t>duplicate elimination may take quadratic time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Necessity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eliminating duplicates might result to information loss/errors (e.g., in computing averages)</a:t>
            </a:r>
          </a:p>
          <a:p>
            <a:pPr lvl="1"/>
            <a:endParaRPr lang="en-US" dirty="0"/>
          </a:p>
          <a:p>
            <a:r>
              <a:rPr lang="en-US" dirty="0"/>
              <a:t>How to </a:t>
            </a:r>
            <a:r>
              <a:rPr lang="en-US" dirty="0">
                <a:solidFill>
                  <a:srgbClr val="FF0000"/>
                </a:solidFill>
              </a:rPr>
              <a:t>eliminate</a:t>
            </a:r>
            <a:r>
              <a:rPr lang="en-US" dirty="0"/>
              <a:t> duplicates in </a:t>
            </a:r>
            <a:r>
              <a:rPr lang="en-US" dirty="0">
                <a:solidFill>
                  <a:srgbClr val="FF0000"/>
                </a:solidFill>
              </a:rPr>
              <a:t>SQL</a:t>
            </a:r>
            <a:r>
              <a:rPr lang="en-US" dirty="0"/>
              <a:t>?</a:t>
            </a:r>
          </a:p>
          <a:p>
            <a:pPr marL="400009" lvl="1" indent="0">
              <a:buNone/>
            </a:pPr>
            <a:r>
              <a:rPr lang="en-US" dirty="0"/>
              <a:t>SELECT </a:t>
            </a:r>
            <a:r>
              <a:rPr lang="en-US" dirty="0">
                <a:solidFill>
                  <a:srgbClr val="FF0000"/>
                </a:solidFill>
              </a:rPr>
              <a:t>DISTINCT</a:t>
            </a:r>
            <a:r>
              <a:rPr lang="en-US" dirty="0"/>
              <a:t> &lt;attribute list&gt;</a:t>
            </a:r>
          </a:p>
          <a:p>
            <a:pPr marL="400009" lvl="1" indent="0">
              <a:buNone/>
            </a:pPr>
            <a:r>
              <a:rPr lang="en-US" dirty="0"/>
              <a:t>FROM &lt;relation list&gt;</a:t>
            </a:r>
          </a:p>
          <a:p>
            <a:pPr marL="400009" lvl="1" indent="0">
              <a:buNone/>
            </a:pPr>
            <a:r>
              <a:rPr lang="en-US" dirty="0"/>
              <a:t>WHERE &lt;condition&gt;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635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Completeness of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871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SQL can express </a:t>
            </a:r>
            <a:r>
              <a:rPr lang="en-US" dirty="0">
                <a:solidFill>
                  <a:srgbClr val="0070C0"/>
                </a:solidFill>
              </a:rPr>
              <a:t>all</a:t>
            </a:r>
            <a:r>
              <a:rPr lang="en-US" dirty="0"/>
              <a:t> relational algebra queries</a:t>
            </a:r>
          </a:p>
          <a:p>
            <a:pPr lvl="1"/>
            <a:r>
              <a:rPr lang="en-US" dirty="0"/>
              <a:t>(i.e., it is a </a:t>
            </a:r>
            <a:r>
              <a:rPr lang="en-US" dirty="0">
                <a:solidFill>
                  <a:srgbClr val="0070C0"/>
                </a:solidFill>
              </a:rPr>
              <a:t>relationally complete </a:t>
            </a:r>
            <a:r>
              <a:rPr lang="en-US" dirty="0"/>
              <a:t>database query language)</a:t>
            </a:r>
          </a:p>
          <a:p>
            <a:endParaRPr lang="en-US" dirty="0"/>
          </a:p>
          <a:p>
            <a:r>
              <a:rPr lang="en-US" dirty="0"/>
              <a:t>As we saw </a:t>
            </a:r>
          </a:p>
          <a:p>
            <a:pPr marL="400009" lvl="1" indent="0">
              <a:buNone/>
            </a:pPr>
            <a:r>
              <a:rPr lang="en-US" dirty="0"/>
              <a:t>                     SELECT DISTINCT … </a:t>
            </a:r>
          </a:p>
          <a:p>
            <a:pPr marL="400009" lvl="1" indent="0">
              <a:buNone/>
            </a:pPr>
            <a:r>
              <a:rPr lang="en-US" dirty="0"/>
              <a:t>                     FROM … </a:t>
            </a:r>
          </a:p>
          <a:p>
            <a:pPr marL="400009" lvl="1" indent="0">
              <a:buNone/>
            </a:pPr>
            <a:r>
              <a:rPr lang="en-US" dirty="0"/>
              <a:t>                     WHERE …</a:t>
            </a:r>
          </a:p>
          <a:p>
            <a:pPr marL="0" indent="0">
              <a:buNone/>
            </a:pPr>
            <a:r>
              <a:rPr lang="en-US" dirty="0"/>
              <a:t>       can express </a:t>
            </a:r>
            <a:r>
              <a:rPr lang="en-US" dirty="0" err="1">
                <a:solidFill>
                  <a:srgbClr val="FF0000"/>
                </a:solidFill>
              </a:rPr>
              <a:t>cartesian</a:t>
            </a:r>
            <a:r>
              <a:rPr lang="en-US" dirty="0">
                <a:solidFill>
                  <a:srgbClr val="FF0000"/>
                </a:solidFill>
              </a:rPr>
              <a:t> product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projection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selection</a:t>
            </a:r>
          </a:p>
          <a:p>
            <a:endParaRPr lang="en-US" dirty="0"/>
          </a:p>
          <a:p>
            <a:r>
              <a:rPr lang="en-US" dirty="0"/>
              <a:t>SQL has explicit constructs for </a:t>
            </a:r>
            <a:r>
              <a:rPr lang="en-US" dirty="0">
                <a:solidFill>
                  <a:srgbClr val="0070C0"/>
                </a:solidFill>
              </a:rPr>
              <a:t>union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difference</a:t>
            </a:r>
            <a:r>
              <a:rPr lang="en-US" dirty="0"/>
              <a:t>:</a:t>
            </a:r>
          </a:p>
          <a:p>
            <a:r>
              <a:rPr lang="en-US" dirty="0"/>
              <a:t>Union R ∪ S:</a:t>
            </a:r>
          </a:p>
          <a:p>
            <a:pPr marL="0" indent="0">
              <a:buNone/>
            </a:pPr>
            <a:r>
              <a:rPr lang="en-US" dirty="0"/>
              <a:t>	(SELECT * FROM R) </a:t>
            </a:r>
            <a:r>
              <a:rPr lang="en-US" dirty="0">
                <a:solidFill>
                  <a:srgbClr val="0070C0"/>
                </a:solidFill>
              </a:rPr>
              <a:t>UNION </a:t>
            </a:r>
            <a:r>
              <a:rPr lang="en-US" dirty="0"/>
              <a:t>(SELECT * FROM S)</a:t>
            </a:r>
          </a:p>
          <a:p>
            <a:endParaRPr lang="en-US" dirty="0"/>
          </a:p>
          <a:p>
            <a:r>
              <a:rPr lang="en-US" dirty="0"/>
              <a:t>Difference R – S:</a:t>
            </a:r>
          </a:p>
          <a:p>
            <a:pPr marL="0" indent="0">
              <a:buNone/>
            </a:pPr>
            <a:r>
              <a:rPr lang="en-US" dirty="0"/>
              <a:t>	(SELECT * FROM R) </a:t>
            </a:r>
            <a:r>
              <a:rPr lang="en-US" dirty="0">
                <a:solidFill>
                  <a:srgbClr val="0070C0"/>
                </a:solidFill>
              </a:rPr>
              <a:t>EXCEPT </a:t>
            </a:r>
            <a:r>
              <a:rPr lang="en-US" dirty="0"/>
              <a:t>(SELECT * FROM S)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UNION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EXCEPT</a:t>
            </a:r>
            <a:r>
              <a:rPr lang="en-US" dirty="0"/>
              <a:t> eliminates duplicates! (</a:t>
            </a:r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 semantics)</a:t>
            </a:r>
          </a:p>
          <a:p>
            <a:r>
              <a:rPr lang="en-US" dirty="0">
                <a:solidFill>
                  <a:srgbClr val="FF0000"/>
                </a:solidFill>
              </a:rPr>
              <a:t>UNION ALL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EXCEPT ALL </a:t>
            </a:r>
            <a:r>
              <a:rPr lang="en-US" dirty="0"/>
              <a:t>does not (Multiset semantics)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55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881261"/>
              </p:ext>
            </p:extLst>
          </p:nvPr>
        </p:nvGraphicFramePr>
        <p:xfrm>
          <a:off x="940729" y="3948502"/>
          <a:ext cx="1595736" cy="13516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99">
                <a:tc>
                  <a:txBody>
                    <a:bodyPr/>
                    <a:lstStyle/>
                    <a:p>
                      <a:pPr marL="5080" algn="ctr">
                        <a:lnSpc>
                          <a:spcPts val="2635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2635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99">
                <a:tc>
                  <a:txBody>
                    <a:bodyPr/>
                    <a:lstStyle/>
                    <a:p>
                      <a:pPr marL="19050" algn="ctr">
                        <a:lnSpc>
                          <a:spcPts val="2665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59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2665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59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99">
                <a:tc>
                  <a:txBody>
                    <a:bodyPr/>
                    <a:lstStyle/>
                    <a:p>
                      <a:pPr marL="19050" algn="ctr">
                        <a:lnSpc>
                          <a:spcPts val="2700"/>
                        </a:lnSpc>
                        <a:spcBef>
                          <a:spcPts val="33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2700"/>
                        </a:lnSpc>
                        <a:spcBef>
                          <a:spcPts val="33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99">
                <a:tc>
                  <a:txBody>
                    <a:bodyPr/>
                    <a:lstStyle/>
                    <a:p>
                      <a:pPr marL="19050" algn="ctr">
                        <a:lnSpc>
                          <a:spcPts val="263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263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74298"/>
              </p:ext>
            </p:extLst>
          </p:nvPr>
        </p:nvGraphicFramePr>
        <p:xfrm>
          <a:off x="3300329" y="3973928"/>
          <a:ext cx="1595736" cy="1005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010239" y="3558697"/>
            <a:ext cx="196900" cy="403622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500" spc="-141" dirty="0">
                <a:latin typeface="Arial"/>
                <a:cs typeface="Arial"/>
              </a:rPr>
              <a:t>T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Cartesian Product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36009" y="3439099"/>
            <a:ext cx="405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143" dirty="0">
                <a:latin typeface="Arial"/>
                <a:cs typeface="Arial"/>
              </a:rPr>
              <a:t>S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</p:spPr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1" y="6356352"/>
            <a:ext cx="2895600" cy="365125"/>
          </a:xfrm>
        </p:spPr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r>
              <a:rPr lang="en-US" dirty="0"/>
              <a:t>17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747246" y="4107559"/>
            <a:ext cx="450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x</a:t>
            </a:r>
            <a:r>
              <a:rPr lang="en-US" sz="2800" spc="-105" dirty="0"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147539" y="3972404"/>
            <a:ext cx="394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=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1414" y="1231054"/>
            <a:ext cx="830487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65" lvl="0" indent="-342865">
              <a:spcBef>
                <a:spcPct val="20000"/>
              </a:spcBef>
              <a:buFont typeface="Arial"/>
              <a:buChar char="•"/>
            </a:pP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Cartesian Product</a:t>
            </a:r>
            <a:endParaRPr lang="el-GR" sz="2400" dirty="0">
              <a:solidFill>
                <a:srgbClr val="0070C0"/>
              </a:solidFill>
            </a:endParaRPr>
          </a:p>
          <a:p>
            <a:pPr marL="742874" lvl="1" indent="-285722">
              <a:spcBef>
                <a:spcPct val="20000"/>
              </a:spcBef>
              <a:buFont typeface="Arial"/>
              <a:buChar char="–"/>
            </a:pPr>
            <a:r>
              <a:rPr lang="en-US" sz="2000" b="1" dirty="0">
                <a:solidFill>
                  <a:prstClr val="black"/>
                </a:solidFill>
              </a:rPr>
              <a:t>Input</a:t>
            </a:r>
            <a:r>
              <a:rPr lang="en-US" sz="2000" dirty="0">
                <a:solidFill>
                  <a:prstClr val="black"/>
                </a:solidFill>
              </a:rPr>
              <a:t>: An m-</a:t>
            </a:r>
            <a:r>
              <a:rPr lang="en-US" sz="2000" dirty="0" err="1">
                <a:solidFill>
                  <a:prstClr val="black"/>
                </a:solidFill>
              </a:rPr>
              <a:t>ary</a:t>
            </a:r>
            <a:r>
              <a:rPr lang="en-US" sz="2000" dirty="0">
                <a:solidFill>
                  <a:prstClr val="black"/>
                </a:solidFill>
              </a:rPr>
              <a:t> relation R and an n-</a:t>
            </a:r>
            <a:r>
              <a:rPr lang="en-US" sz="2000" dirty="0" err="1">
                <a:solidFill>
                  <a:prstClr val="black"/>
                </a:solidFill>
              </a:rPr>
              <a:t>ary</a:t>
            </a:r>
            <a:r>
              <a:rPr lang="en-US" sz="2000" dirty="0">
                <a:solidFill>
                  <a:prstClr val="black"/>
                </a:solidFill>
              </a:rPr>
              <a:t> relation S</a:t>
            </a:r>
            <a:endParaRPr lang="el-GR" sz="2000" dirty="0">
              <a:solidFill>
                <a:prstClr val="black"/>
              </a:solidFill>
            </a:endParaRPr>
          </a:p>
          <a:p>
            <a:pPr marL="742874" lvl="1" indent="-285722">
              <a:spcBef>
                <a:spcPct val="20000"/>
              </a:spcBef>
              <a:buFont typeface="Arial"/>
              <a:buChar char="–"/>
            </a:pPr>
            <a:r>
              <a:rPr lang="en-US" sz="2000" b="1" dirty="0">
                <a:solidFill>
                  <a:prstClr val="black"/>
                </a:solidFill>
              </a:rPr>
              <a:t>Output</a:t>
            </a:r>
            <a:r>
              <a:rPr lang="en-US" sz="2000" dirty="0">
                <a:solidFill>
                  <a:prstClr val="black"/>
                </a:solidFill>
              </a:rPr>
              <a:t>: The (</a:t>
            </a:r>
            <a:r>
              <a:rPr lang="en-US" sz="2000" dirty="0" err="1">
                <a:solidFill>
                  <a:prstClr val="black"/>
                </a:solidFill>
              </a:rPr>
              <a:t>m+n</a:t>
            </a:r>
            <a:r>
              <a:rPr lang="en-US" sz="2000" dirty="0">
                <a:solidFill>
                  <a:prstClr val="black"/>
                </a:solidFill>
              </a:rPr>
              <a:t>)-</a:t>
            </a:r>
            <a:r>
              <a:rPr lang="en-US" sz="2000" dirty="0" err="1">
                <a:solidFill>
                  <a:prstClr val="black"/>
                </a:solidFill>
              </a:rPr>
              <a:t>ary</a:t>
            </a:r>
            <a:r>
              <a:rPr lang="en-US" sz="2000" dirty="0">
                <a:solidFill>
                  <a:prstClr val="black"/>
                </a:solidFill>
              </a:rPr>
              <a:t> relation R ⨉ S, where</a:t>
            </a:r>
          </a:p>
          <a:p>
            <a:pPr marL="457152" lvl="1">
              <a:spcBef>
                <a:spcPct val="20000"/>
              </a:spcBef>
            </a:pPr>
            <a:r>
              <a:rPr lang="en-US" sz="2000" dirty="0">
                <a:solidFill>
                  <a:prstClr val="black"/>
                </a:solidFill>
              </a:rPr>
              <a:t>     R ⨉ S = {(</a:t>
            </a:r>
            <a:r>
              <a:rPr lang="en-US" sz="2000" dirty="0">
                <a:solidFill>
                  <a:srgbClr val="0070C0"/>
                </a:solidFill>
              </a:rPr>
              <a:t>a</a:t>
            </a:r>
            <a:r>
              <a:rPr lang="en-US" sz="2000" baseline="-25000" dirty="0">
                <a:solidFill>
                  <a:srgbClr val="0070C0"/>
                </a:solidFill>
              </a:rPr>
              <a:t>1</a:t>
            </a:r>
            <a:r>
              <a:rPr lang="en-US" sz="2000" dirty="0">
                <a:solidFill>
                  <a:srgbClr val="0070C0"/>
                </a:solidFill>
              </a:rPr>
              <a:t>,…,a</a:t>
            </a:r>
            <a:r>
              <a:rPr lang="en-US" sz="2000" baseline="-25000" dirty="0">
                <a:solidFill>
                  <a:srgbClr val="0070C0"/>
                </a:solidFill>
              </a:rPr>
              <a:t>m</a:t>
            </a:r>
            <a:r>
              <a:rPr lang="en-US" sz="2000" dirty="0">
                <a:solidFill>
                  <a:prstClr val="black"/>
                </a:solidFill>
              </a:rPr>
              <a:t>,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  <a:r>
              <a:rPr lang="en-US" sz="2000" baseline="-25000" dirty="0">
                <a:solidFill>
                  <a:srgbClr val="FF0000"/>
                </a:solidFill>
              </a:rPr>
              <a:t>1</a:t>
            </a:r>
            <a:r>
              <a:rPr lang="en-US" sz="2000" dirty="0">
                <a:solidFill>
                  <a:srgbClr val="FF0000"/>
                </a:solidFill>
              </a:rPr>
              <a:t>,…,</a:t>
            </a:r>
            <a:r>
              <a:rPr lang="en-US" sz="2000" dirty="0" err="1">
                <a:solidFill>
                  <a:srgbClr val="FF0000"/>
                </a:solidFill>
              </a:rPr>
              <a:t>b</a:t>
            </a:r>
            <a:r>
              <a:rPr lang="en-US" sz="2000" baseline="-25000" dirty="0" err="1">
                <a:solidFill>
                  <a:srgbClr val="FF0000"/>
                </a:solidFill>
              </a:rPr>
              <a:t>n</a:t>
            </a:r>
            <a:r>
              <a:rPr lang="en-US" sz="2000" dirty="0">
                <a:solidFill>
                  <a:prstClr val="black"/>
                </a:solidFill>
              </a:rPr>
              <a:t>): </a:t>
            </a:r>
            <a:r>
              <a:rPr lang="en-US" sz="2000" dirty="0">
                <a:solidFill>
                  <a:srgbClr val="0070C0"/>
                </a:solidFill>
              </a:rPr>
              <a:t>(a</a:t>
            </a:r>
            <a:r>
              <a:rPr lang="en-US" sz="2000" baseline="-25000" dirty="0">
                <a:solidFill>
                  <a:srgbClr val="0070C0"/>
                </a:solidFill>
              </a:rPr>
              <a:t>1</a:t>
            </a:r>
            <a:r>
              <a:rPr lang="en-US" sz="2000" dirty="0">
                <a:solidFill>
                  <a:srgbClr val="0070C0"/>
                </a:solidFill>
              </a:rPr>
              <a:t>,…,a</a:t>
            </a:r>
            <a:r>
              <a:rPr lang="en-US" sz="2000" baseline="-25000" dirty="0">
                <a:solidFill>
                  <a:srgbClr val="0070C0"/>
                </a:solidFill>
              </a:rPr>
              <a:t>m</a:t>
            </a:r>
            <a:r>
              <a:rPr lang="en-US" sz="2000" dirty="0">
                <a:solidFill>
                  <a:srgbClr val="0070C0"/>
                </a:solidFill>
              </a:rPr>
              <a:t>) </a:t>
            </a:r>
            <a:r>
              <a:rPr lang="en-US" sz="2000" dirty="0">
                <a:solidFill>
                  <a:prstClr val="black"/>
                </a:solidFill>
              </a:rPr>
              <a:t>is in </a:t>
            </a:r>
            <a:r>
              <a:rPr lang="en-US" sz="2000" dirty="0">
                <a:solidFill>
                  <a:srgbClr val="0070C0"/>
                </a:solidFill>
              </a:rPr>
              <a:t>R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b="1" dirty="0">
                <a:solidFill>
                  <a:prstClr val="black"/>
                </a:solidFill>
              </a:rPr>
              <a:t>and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(b</a:t>
            </a:r>
            <a:r>
              <a:rPr lang="en-US" sz="2000" baseline="-25000" dirty="0">
                <a:solidFill>
                  <a:srgbClr val="FF0000"/>
                </a:solidFill>
              </a:rPr>
              <a:t>1</a:t>
            </a:r>
            <a:r>
              <a:rPr lang="en-US" sz="2000" dirty="0">
                <a:solidFill>
                  <a:srgbClr val="FF0000"/>
                </a:solidFill>
              </a:rPr>
              <a:t>,…,</a:t>
            </a:r>
            <a:r>
              <a:rPr lang="en-US" sz="2000" dirty="0" err="1">
                <a:solidFill>
                  <a:srgbClr val="FF0000"/>
                </a:solidFill>
              </a:rPr>
              <a:t>b</a:t>
            </a:r>
            <a:r>
              <a:rPr lang="en-US" sz="2000" baseline="-25000" dirty="0" err="1">
                <a:solidFill>
                  <a:srgbClr val="FF0000"/>
                </a:solidFill>
              </a:rPr>
              <a:t>n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r>
              <a:rPr lang="en-US" sz="2000" dirty="0">
                <a:solidFill>
                  <a:prstClr val="black"/>
                </a:solidFill>
              </a:rPr>
              <a:t> is in </a:t>
            </a:r>
            <a:r>
              <a:rPr lang="en-US" sz="2000" dirty="0">
                <a:solidFill>
                  <a:srgbClr val="FF0000"/>
                </a:solidFill>
              </a:rPr>
              <a:t>S</a:t>
            </a:r>
            <a:r>
              <a:rPr lang="en-US" sz="2000" dirty="0">
                <a:solidFill>
                  <a:prstClr val="blac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88260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70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754457" y="2058135"/>
          <a:ext cx="2225048" cy="214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67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9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46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80169" y="1417638"/>
            <a:ext cx="904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3873" y="1417638"/>
            <a:ext cx="1130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π</a:t>
            </a:r>
            <a:r>
              <a:rPr lang="en-US" sz="2800" baseline="-25000" dirty="0"/>
              <a:t>B,D</a:t>
            </a:r>
            <a:r>
              <a:rPr lang="en-US" sz="2800" dirty="0"/>
              <a:t>(R)</a:t>
            </a:r>
          </a:p>
        </p:txBody>
      </p:sp>
    </p:spTree>
    <p:extLst>
      <p:ext uri="{BB962C8B-B14F-4D97-AF65-F5344CB8AC3E}">
        <p14:creationId xmlns:p14="http://schemas.microsoft.com/office/powerpoint/2010/main" val="8982759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71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754457" y="2058135"/>
          <a:ext cx="2225048" cy="214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67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9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46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80169" y="1417638"/>
            <a:ext cx="904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graphicFrame>
        <p:nvGraphicFramePr>
          <p:cNvPr id="9" name="object 8"/>
          <p:cNvGraphicFramePr>
            <a:graphicFrameLocks noGrp="1"/>
          </p:cNvGraphicFramePr>
          <p:nvPr>
            <p:extLst/>
          </p:nvPr>
        </p:nvGraphicFramePr>
        <p:xfrm>
          <a:off x="3923873" y="2058133"/>
          <a:ext cx="1290340" cy="2362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541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1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76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23873" y="1417638"/>
            <a:ext cx="1130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π</a:t>
            </a:r>
            <a:r>
              <a:rPr lang="en-US" sz="2800" baseline="-25000" dirty="0"/>
              <a:t>B,D</a:t>
            </a:r>
            <a:r>
              <a:rPr lang="en-US" sz="2800" dirty="0"/>
              <a:t>(R)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72097" y="4837814"/>
            <a:ext cx="164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R.B, R.D</a:t>
            </a:r>
          </a:p>
          <a:p>
            <a:r>
              <a:rPr lang="en-US" dirty="0"/>
              <a:t>FROM R</a:t>
            </a:r>
          </a:p>
        </p:txBody>
      </p:sp>
    </p:spTree>
    <p:extLst>
      <p:ext uri="{BB962C8B-B14F-4D97-AF65-F5344CB8AC3E}">
        <p14:creationId xmlns:p14="http://schemas.microsoft.com/office/powerpoint/2010/main" val="19170736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72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754457" y="2058135"/>
          <a:ext cx="2225048" cy="214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67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9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46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80169" y="1417638"/>
            <a:ext cx="904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graphicFrame>
        <p:nvGraphicFramePr>
          <p:cNvPr id="9" name="object 8"/>
          <p:cNvGraphicFramePr>
            <a:graphicFrameLocks noGrp="1"/>
          </p:cNvGraphicFramePr>
          <p:nvPr>
            <p:extLst/>
          </p:nvPr>
        </p:nvGraphicFramePr>
        <p:xfrm>
          <a:off x="3923873" y="2058133"/>
          <a:ext cx="1290340" cy="1687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541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23873" y="1417638"/>
            <a:ext cx="1130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π</a:t>
            </a:r>
            <a:r>
              <a:rPr lang="en-US" sz="2800" baseline="-25000" dirty="0"/>
              <a:t>B,D</a:t>
            </a:r>
            <a:r>
              <a:rPr lang="en-US" sz="2800" dirty="0"/>
              <a:t>(R)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72097" y="4837814"/>
            <a:ext cx="2555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DISTINCT R.B, R.D</a:t>
            </a:r>
          </a:p>
          <a:p>
            <a:r>
              <a:rPr lang="en-US" dirty="0"/>
              <a:t>FROM R</a:t>
            </a:r>
          </a:p>
        </p:txBody>
      </p:sp>
    </p:spTree>
    <p:extLst>
      <p:ext uri="{BB962C8B-B14F-4D97-AF65-F5344CB8AC3E}">
        <p14:creationId xmlns:p14="http://schemas.microsoft.com/office/powerpoint/2010/main" val="4979286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73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754457" y="2058135"/>
          <a:ext cx="2225048" cy="214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67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9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46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80169" y="1417638"/>
            <a:ext cx="904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graphicFrame>
        <p:nvGraphicFramePr>
          <p:cNvPr id="9" name="object 8"/>
          <p:cNvGraphicFramePr>
            <a:graphicFrameLocks noGrp="1"/>
          </p:cNvGraphicFramePr>
          <p:nvPr>
            <p:extLst/>
          </p:nvPr>
        </p:nvGraphicFramePr>
        <p:xfrm>
          <a:off x="3923873" y="2058133"/>
          <a:ext cx="1290340" cy="1687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541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23873" y="1417638"/>
            <a:ext cx="1130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π</a:t>
            </a:r>
            <a:r>
              <a:rPr lang="en-US" sz="2800" baseline="-25000" dirty="0"/>
              <a:t>B,D</a:t>
            </a:r>
            <a:r>
              <a:rPr lang="en-US" sz="2800" dirty="0"/>
              <a:t>(R)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72097" y="4837814"/>
            <a:ext cx="2555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DISTINCT R.B, R.D</a:t>
            </a:r>
          </a:p>
          <a:p>
            <a:r>
              <a:rPr lang="en-US" dirty="0"/>
              <a:t>FROM 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87880" y="1417638"/>
            <a:ext cx="1477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σ</a:t>
            </a:r>
            <a:r>
              <a:rPr lang="en-US" sz="2800" baseline="-25000" dirty="0"/>
              <a:t>D&gt;0</a:t>
            </a:r>
            <a:r>
              <a:rPr lang="en-US" sz="2800" dirty="0"/>
              <a:t>(R)</a:t>
            </a:r>
          </a:p>
        </p:txBody>
      </p:sp>
    </p:spTree>
    <p:extLst>
      <p:ext uri="{BB962C8B-B14F-4D97-AF65-F5344CB8AC3E}">
        <p14:creationId xmlns:p14="http://schemas.microsoft.com/office/powerpoint/2010/main" val="4746709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74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754457" y="2058135"/>
          <a:ext cx="2225048" cy="214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67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9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46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80169" y="1417638"/>
            <a:ext cx="904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graphicFrame>
        <p:nvGraphicFramePr>
          <p:cNvPr id="9" name="object 8"/>
          <p:cNvGraphicFramePr>
            <a:graphicFrameLocks noGrp="1"/>
          </p:cNvGraphicFramePr>
          <p:nvPr>
            <p:extLst/>
          </p:nvPr>
        </p:nvGraphicFramePr>
        <p:xfrm>
          <a:off x="3923873" y="2058133"/>
          <a:ext cx="1290340" cy="1687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541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23873" y="1417638"/>
            <a:ext cx="1130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π</a:t>
            </a:r>
            <a:r>
              <a:rPr lang="en-US" sz="2800" baseline="-25000" dirty="0"/>
              <a:t>B,D</a:t>
            </a:r>
            <a:r>
              <a:rPr lang="en-US" sz="2800" dirty="0"/>
              <a:t>(R)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72097" y="4837814"/>
            <a:ext cx="2555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DISTINCT R.B, R.D</a:t>
            </a:r>
          </a:p>
          <a:p>
            <a:r>
              <a:rPr lang="en-US" dirty="0"/>
              <a:t>FROM R</a:t>
            </a:r>
          </a:p>
        </p:txBody>
      </p:sp>
      <p:graphicFrame>
        <p:nvGraphicFramePr>
          <p:cNvPr id="12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431449"/>
              </p:ext>
            </p:extLst>
          </p:nvPr>
        </p:nvGraphicFramePr>
        <p:xfrm>
          <a:off x="6114226" y="1965987"/>
          <a:ext cx="2225048" cy="12227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687880" y="1417638"/>
            <a:ext cx="1477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σ</a:t>
            </a:r>
            <a:r>
              <a:rPr lang="en-US" sz="2800" baseline="-25000" dirty="0"/>
              <a:t>D&gt;0</a:t>
            </a:r>
            <a:r>
              <a:rPr lang="en-US" sz="2800" dirty="0"/>
              <a:t>(R)</a:t>
            </a:r>
          </a:p>
        </p:txBody>
      </p:sp>
    </p:spTree>
    <p:extLst>
      <p:ext uri="{BB962C8B-B14F-4D97-AF65-F5344CB8AC3E}">
        <p14:creationId xmlns:p14="http://schemas.microsoft.com/office/powerpoint/2010/main" val="2452268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75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754457" y="2058135"/>
          <a:ext cx="2225048" cy="214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67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9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46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80169" y="1417638"/>
            <a:ext cx="904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graphicFrame>
        <p:nvGraphicFramePr>
          <p:cNvPr id="9" name="object 8"/>
          <p:cNvGraphicFramePr>
            <a:graphicFrameLocks noGrp="1"/>
          </p:cNvGraphicFramePr>
          <p:nvPr>
            <p:extLst/>
          </p:nvPr>
        </p:nvGraphicFramePr>
        <p:xfrm>
          <a:off x="3923873" y="2058133"/>
          <a:ext cx="1290340" cy="1687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541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23873" y="1417638"/>
            <a:ext cx="1130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π</a:t>
            </a:r>
            <a:r>
              <a:rPr lang="en-US" sz="2800" baseline="-25000" dirty="0"/>
              <a:t>B,D</a:t>
            </a:r>
            <a:r>
              <a:rPr lang="en-US" sz="2800" dirty="0"/>
              <a:t>(R)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72097" y="4837814"/>
            <a:ext cx="2555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DISTINCT R.B, R.D</a:t>
            </a:r>
          </a:p>
          <a:p>
            <a:r>
              <a:rPr lang="en-US" dirty="0"/>
              <a:t>FROM R</a:t>
            </a:r>
          </a:p>
        </p:txBody>
      </p:sp>
      <p:graphicFrame>
        <p:nvGraphicFramePr>
          <p:cNvPr id="12" name="object 8"/>
          <p:cNvGraphicFramePr>
            <a:graphicFrameLocks noGrp="1"/>
          </p:cNvGraphicFramePr>
          <p:nvPr>
            <p:extLst/>
          </p:nvPr>
        </p:nvGraphicFramePr>
        <p:xfrm>
          <a:off x="6114226" y="1965987"/>
          <a:ext cx="2225048" cy="12227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687880" y="1417638"/>
            <a:ext cx="1477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σ</a:t>
            </a:r>
            <a:r>
              <a:rPr lang="en-US" sz="2800" baseline="-25000" dirty="0"/>
              <a:t>D&gt;0</a:t>
            </a:r>
            <a:r>
              <a:rPr lang="en-US" sz="2800" dirty="0"/>
              <a:t>(R)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72391" y="4837814"/>
            <a:ext cx="19281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SELECT DISTINCT *</a:t>
            </a:r>
            <a:endParaRPr lang="en-US" dirty="0"/>
          </a:p>
          <a:p>
            <a:r>
              <a:rPr lang="en-US" dirty="0"/>
              <a:t>FROM R</a:t>
            </a:r>
          </a:p>
          <a:p>
            <a:r>
              <a:rPr lang="en-US" dirty="0"/>
              <a:t>WHERE R.D&gt;0</a:t>
            </a:r>
          </a:p>
        </p:txBody>
      </p:sp>
    </p:spTree>
    <p:extLst>
      <p:ext uri="{BB962C8B-B14F-4D97-AF65-F5344CB8AC3E}">
        <p14:creationId xmlns:p14="http://schemas.microsoft.com/office/powerpoint/2010/main" val="9931242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76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754457" y="2058135"/>
          <a:ext cx="2225048" cy="214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67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9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46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80169" y="1417638"/>
            <a:ext cx="904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graphicFrame>
        <p:nvGraphicFramePr>
          <p:cNvPr id="9" name="object 8"/>
          <p:cNvGraphicFramePr>
            <a:graphicFrameLocks noGrp="1"/>
          </p:cNvGraphicFramePr>
          <p:nvPr>
            <p:extLst/>
          </p:nvPr>
        </p:nvGraphicFramePr>
        <p:xfrm>
          <a:off x="3923873" y="2058133"/>
          <a:ext cx="1290340" cy="1687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541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05446" y="1437253"/>
            <a:ext cx="1927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σ</a:t>
            </a:r>
            <a:r>
              <a:rPr lang="en-US" sz="2800" baseline="-25000" dirty="0"/>
              <a:t>D&gt;0</a:t>
            </a:r>
            <a:r>
              <a:rPr lang="en-US" sz="2800" dirty="0"/>
              <a:t>(</a:t>
            </a:r>
            <a:r>
              <a:rPr lang="el-GR" sz="2800" dirty="0"/>
              <a:t>π</a:t>
            </a:r>
            <a:r>
              <a:rPr lang="en-US" sz="2800" baseline="-25000" dirty="0"/>
              <a:t>B,D</a:t>
            </a:r>
            <a:r>
              <a:rPr lang="en-US" sz="2800" dirty="0"/>
              <a:t>(R))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72097" y="4837814"/>
            <a:ext cx="2555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DISTINCT R.B, R.D</a:t>
            </a:r>
          </a:p>
          <a:p>
            <a:r>
              <a:rPr lang="en-US" dirty="0"/>
              <a:t>FROM R</a:t>
            </a:r>
          </a:p>
        </p:txBody>
      </p:sp>
      <p:graphicFrame>
        <p:nvGraphicFramePr>
          <p:cNvPr id="12" name="object 8"/>
          <p:cNvGraphicFramePr>
            <a:graphicFrameLocks noGrp="1"/>
          </p:cNvGraphicFramePr>
          <p:nvPr>
            <p:extLst/>
          </p:nvPr>
        </p:nvGraphicFramePr>
        <p:xfrm>
          <a:off x="6114226" y="1965987"/>
          <a:ext cx="2225048" cy="12227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687880" y="1417638"/>
            <a:ext cx="1477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σ</a:t>
            </a:r>
            <a:r>
              <a:rPr lang="en-US" sz="2800" baseline="-25000" dirty="0"/>
              <a:t>D&gt;0</a:t>
            </a:r>
            <a:r>
              <a:rPr lang="en-US" sz="2800" dirty="0"/>
              <a:t>(R)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72391" y="4837814"/>
            <a:ext cx="19281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SELECT DISTINCT *</a:t>
            </a:r>
            <a:endParaRPr lang="en-US" dirty="0"/>
          </a:p>
          <a:p>
            <a:r>
              <a:rPr lang="en-US" dirty="0"/>
              <a:t>FROM R</a:t>
            </a:r>
          </a:p>
          <a:p>
            <a:r>
              <a:rPr lang="en-US" dirty="0"/>
              <a:t>WHERE R.D&gt;0</a:t>
            </a:r>
          </a:p>
        </p:txBody>
      </p:sp>
    </p:spTree>
    <p:extLst>
      <p:ext uri="{BB962C8B-B14F-4D97-AF65-F5344CB8AC3E}">
        <p14:creationId xmlns:p14="http://schemas.microsoft.com/office/powerpoint/2010/main" val="15482647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77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754457" y="2058135"/>
          <a:ext cx="2225048" cy="214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67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9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46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80169" y="1417638"/>
            <a:ext cx="904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graphicFrame>
        <p:nvGraphicFramePr>
          <p:cNvPr id="9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101114"/>
              </p:ext>
            </p:extLst>
          </p:nvPr>
        </p:nvGraphicFramePr>
        <p:xfrm>
          <a:off x="3923873" y="2058133"/>
          <a:ext cx="1290340" cy="10126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541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05446" y="1437253"/>
            <a:ext cx="1927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σ</a:t>
            </a:r>
            <a:r>
              <a:rPr lang="en-US" sz="2800" baseline="-25000" dirty="0"/>
              <a:t>D&gt;0</a:t>
            </a:r>
            <a:r>
              <a:rPr lang="en-US" sz="2800" dirty="0"/>
              <a:t>(</a:t>
            </a:r>
            <a:r>
              <a:rPr lang="el-GR" sz="2800" dirty="0"/>
              <a:t>π</a:t>
            </a:r>
            <a:r>
              <a:rPr lang="en-US" sz="2800" baseline="-25000" dirty="0"/>
              <a:t>B,D</a:t>
            </a:r>
            <a:r>
              <a:rPr lang="en-US" sz="2800" dirty="0"/>
              <a:t>(R))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72097" y="4837814"/>
            <a:ext cx="2555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DISTINCT R.B, R.D</a:t>
            </a:r>
          </a:p>
          <a:p>
            <a:r>
              <a:rPr lang="en-US" dirty="0"/>
              <a:t>FROM R</a:t>
            </a:r>
          </a:p>
        </p:txBody>
      </p:sp>
      <p:graphicFrame>
        <p:nvGraphicFramePr>
          <p:cNvPr id="12" name="object 8"/>
          <p:cNvGraphicFramePr>
            <a:graphicFrameLocks noGrp="1"/>
          </p:cNvGraphicFramePr>
          <p:nvPr>
            <p:extLst/>
          </p:nvPr>
        </p:nvGraphicFramePr>
        <p:xfrm>
          <a:off x="6114226" y="1965987"/>
          <a:ext cx="2225048" cy="12227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687880" y="1417638"/>
            <a:ext cx="1477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σ</a:t>
            </a:r>
            <a:r>
              <a:rPr lang="en-US" sz="2800" baseline="-25000" dirty="0"/>
              <a:t>D&gt;0</a:t>
            </a:r>
            <a:r>
              <a:rPr lang="en-US" sz="2800" dirty="0"/>
              <a:t>(R)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72391" y="4837814"/>
            <a:ext cx="19281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SELECT DISTINCT *</a:t>
            </a:r>
            <a:endParaRPr lang="en-US" dirty="0"/>
          </a:p>
          <a:p>
            <a:r>
              <a:rPr lang="en-US" dirty="0"/>
              <a:t>FROM R</a:t>
            </a:r>
          </a:p>
          <a:p>
            <a:r>
              <a:rPr lang="en-US" dirty="0"/>
              <a:t>WHERE R.D&gt;0</a:t>
            </a:r>
          </a:p>
        </p:txBody>
      </p:sp>
    </p:spTree>
    <p:extLst>
      <p:ext uri="{BB962C8B-B14F-4D97-AF65-F5344CB8AC3E}">
        <p14:creationId xmlns:p14="http://schemas.microsoft.com/office/powerpoint/2010/main" val="105855486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78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754457" y="2058135"/>
          <a:ext cx="2225048" cy="214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67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9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46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80169" y="1417638"/>
            <a:ext cx="904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graphicFrame>
        <p:nvGraphicFramePr>
          <p:cNvPr id="9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9279"/>
              </p:ext>
            </p:extLst>
          </p:nvPr>
        </p:nvGraphicFramePr>
        <p:xfrm>
          <a:off x="3923873" y="2058133"/>
          <a:ext cx="1290340" cy="10126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541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05446" y="1437253"/>
            <a:ext cx="1927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σ</a:t>
            </a:r>
            <a:r>
              <a:rPr lang="en-US" sz="2800" baseline="-25000" dirty="0"/>
              <a:t>D&gt;0</a:t>
            </a:r>
            <a:r>
              <a:rPr lang="en-US" sz="2800" dirty="0"/>
              <a:t>(</a:t>
            </a:r>
            <a:r>
              <a:rPr lang="el-GR" sz="2800" dirty="0"/>
              <a:t>π</a:t>
            </a:r>
            <a:r>
              <a:rPr lang="en-US" sz="2800" baseline="-25000" dirty="0"/>
              <a:t>B,D</a:t>
            </a:r>
            <a:r>
              <a:rPr lang="en-US" sz="2800" dirty="0"/>
              <a:t>(R))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72097" y="4837814"/>
            <a:ext cx="2678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 SELECT DISTINCT R.B, R.D</a:t>
            </a:r>
          </a:p>
          <a:p>
            <a:r>
              <a:rPr lang="en-US" dirty="0"/>
              <a:t>FROM R) AS T</a:t>
            </a:r>
          </a:p>
        </p:txBody>
      </p:sp>
      <p:graphicFrame>
        <p:nvGraphicFramePr>
          <p:cNvPr id="12" name="object 8"/>
          <p:cNvGraphicFramePr>
            <a:graphicFrameLocks noGrp="1"/>
          </p:cNvGraphicFramePr>
          <p:nvPr>
            <p:extLst/>
          </p:nvPr>
        </p:nvGraphicFramePr>
        <p:xfrm>
          <a:off x="6114226" y="1965987"/>
          <a:ext cx="2225048" cy="12227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687880" y="1417638"/>
            <a:ext cx="1477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σ</a:t>
            </a:r>
            <a:r>
              <a:rPr lang="en-US" sz="2800" baseline="-25000" dirty="0"/>
              <a:t>D&gt;0</a:t>
            </a:r>
            <a:r>
              <a:rPr lang="en-US" sz="2800" dirty="0"/>
              <a:t>(R)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72391" y="4837814"/>
            <a:ext cx="19281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SELECT DISTINCT *</a:t>
            </a:r>
            <a:endParaRPr lang="en-US" dirty="0"/>
          </a:p>
          <a:p>
            <a:r>
              <a:rPr lang="en-US" dirty="0"/>
              <a:t>FROM R</a:t>
            </a:r>
          </a:p>
          <a:p>
            <a:r>
              <a:rPr lang="en-US" dirty="0"/>
              <a:t>WHERE R.D&gt;0</a:t>
            </a:r>
          </a:p>
        </p:txBody>
      </p:sp>
      <p:sp>
        <p:nvSpPr>
          <p:cNvPr id="3" name="Rectangle 2"/>
          <p:cNvSpPr/>
          <p:nvPr/>
        </p:nvSpPr>
        <p:spPr>
          <a:xfrm>
            <a:off x="2784296" y="4468482"/>
            <a:ext cx="1928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SELECT DISTINCT *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84296" y="4837814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84296" y="5482262"/>
            <a:ext cx="167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WHERE T.D &gt; 0  </a:t>
            </a:r>
          </a:p>
        </p:txBody>
      </p:sp>
    </p:spTree>
    <p:extLst>
      <p:ext uri="{BB962C8B-B14F-4D97-AF65-F5344CB8AC3E}">
        <p14:creationId xmlns:p14="http://schemas.microsoft.com/office/powerpoint/2010/main" val="1419176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79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754457" y="2058135"/>
          <a:ext cx="2225048" cy="214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67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9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46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80169" y="1417638"/>
            <a:ext cx="904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graphicFrame>
        <p:nvGraphicFramePr>
          <p:cNvPr id="9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143614"/>
              </p:ext>
            </p:extLst>
          </p:nvPr>
        </p:nvGraphicFramePr>
        <p:xfrm>
          <a:off x="3923873" y="2058133"/>
          <a:ext cx="1290340" cy="10126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541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05446" y="1437253"/>
            <a:ext cx="1927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σ</a:t>
            </a:r>
            <a:r>
              <a:rPr lang="en-US" sz="2800" baseline="-25000" dirty="0"/>
              <a:t>D&gt;0</a:t>
            </a:r>
            <a:r>
              <a:rPr lang="en-US" sz="2800" dirty="0"/>
              <a:t>(</a:t>
            </a:r>
            <a:r>
              <a:rPr lang="el-GR" sz="2800" dirty="0"/>
              <a:t>π</a:t>
            </a:r>
            <a:r>
              <a:rPr lang="en-US" sz="2800" baseline="-25000" dirty="0"/>
              <a:t>B,D</a:t>
            </a:r>
            <a:r>
              <a:rPr lang="en-US" sz="2800" dirty="0"/>
              <a:t>(R))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72097" y="4837814"/>
            <a:ext cx="2678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 SELECT DISTINCT R.B, R.D</a:t>
            </a:r>
          </a:p>
          <a:p>
            <a:r>
              <a:rPr lang="en-US" dirty="0"/>
              <a:t>FROM R) AS T</a:t>
            </a:r>
          </a:p>
        </p:txBody>
      </p:sp>
      <p:graphicFrame>
        <p:nvGraphicFramePr>
          <p:cNvPr id="12" name="object 8"/>
          <p:cNvGraphicFramePr>
            <a:graphicFrameLocks noGrp="1"/>
          </p:cNvGraphicFramePr>
          <p:nvPr>
            <p:extLst/>
          </p:nvPr>
        </p:nvGraphicFramePr>
        <p:xfrm>
          <a:off x="6114226" y="1965987"/>
          <a:ext cx="2225048" cy="12227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307355" y="1430202"/>
            <a:ext cx="1998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π</a:t>
            </a:r>
            <a:r>
              <a:rPr lang="en-US" sz="2800" baseline="-25000" dirty="0"/>
              <a:t>B,D</a:t>
            </a:r>
            <a:r>
              <a:rPr lang="en-US" sz="2800" dirty="0"/>
              <a:t>(</a:t>
            </a:r>
            <a:r>
              <a:rPr lang="el-GR" sz="2800" dirty="0"/>
              <a:t>σ</a:t>
            </a:r>
            <a:r>
              <a:rPr lang="en-US" sz="2800" baseline="-25000" dirty="0"/>
              <a:t>D&gt;0</a:t>
            </a:r>
            <a:r>
              <a:rPr lang="en-US" sz="2800" dirty="0"/>
              <a:t>(R))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72391" y="4837814"/>
            <a:ext cx="19281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DISTINCT *</a:t>
            </a:r>
          </a:p>
          <a:p>
            <a:r>
              <a:rPr lang="en-US" dirty="0"/>
              <a:t>FROM R</a:t>
            </a:r>
          </a:p>
          <a:p>
            <a:r>
              <a:rPr lang="en-US" dirty="0"/>
              <a:t>WHERE R.D&gt;0</a:t>
            </a:r>
          </a:p>
        </p:txBody>
      </p:sp>
      <p:sp>
        <p:nvSpPr>
          <p:cNvPr id="3" name="Rectangle 2"/>
          <p:cNvSpPr/>
          <p:nvPr/>
        </p:nvSpPr>
        <p:spPr>
          <a:xfrm>
            <a:off x="2784296" y="4468482"/>
            <a:ext cx="1928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SELECT DISTINCT *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84296" y="4837814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84296" y="5482262"/>
            <a:ext cx="167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WHERE T.D &gt; 0  </a:t>
            </a:r>
          </a:p>
        </p:txBody>
      </p:sp>
    </p:spTree>
    <p:extLst>
      <p:ext uri="{BB962C8B-B14F-4D97-AF65-F5344CB8AC3E}">
        <p14:creationId xmlns:p14="http://schemas.microsoft.com/office/powerpoint/2010/main" val="129285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>
            <p:extLst/>
          </p:nvPr>
        </p:nvGraphicFramePr>
        <p:xfrm>
          <a:off x="940729" y="3948502"/>
          <a:ext cx="1595736" cy="13516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99">
                <a:tc>
                  <a:txBody>
                    <a:bodyPr/>
                    <a:lstStyle/>
                    <a:p>
                      <a:pPr marL="5080" algn="ctr">
                        <a:lnSpc>
                          <a:spcPts val="2635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2635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99">
                <a:tc>
                  <a:txBody>
                    <a:bodyPr/>
                    <a:lstStyle/>
                    <a:p>
                      <a:pPr marL="19050" algn="ctr">
                        <a:lnSpc>
                          <a:spcPts val="2665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59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2665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59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99">
                <a:tc>
                  <a:txBody>
                    <a:bodyPr/>
                    <a:lstStyle/>
                    <a:p>
                      <a:pPr marL="19050" algn="ctr">
                        <a:lnSpc>
                          <a:spcPts val="2700"/>
                        </a:lnSpc>
                        <a:spcBef>
                          <a:spcPts val="33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2700"/>
                        </a:lnSpc>
                        <a:spcBef>
                          <a:spcPts val="33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99">
                <a:tc>
                  <a:txBody>
                    <a:bodyPr/>
                    <a:lstStyle/>
                    <a:p>
                      <a:pPr marL="19050" algn="ctr">
                        <a:lnSpc>
                          <a:spcPts val="263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263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/>
          </p:nvPr>
        </p:nvGraphicFramePr>
        <p:xfrm>
          <a:off x="3300329" y="3973928"/>
          <a:ext cx="1595736" cy="1005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010239" y="3558697"/>
            <a:ext cx="196900" cy="403622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500" spc="-141" dirty="0">
                <a:latin typeface="Arial"/>
                <a:cs typeface="Arial"/>
              </a:rPr>
              <a:t>T</a:t>
            </a:r>
            <a:endParaRPr sz="25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/>
          </p:nvPr>
        </p:nvGraphicFramePr>
        <p:xfrm>
          <a:off x="5849136" y="3446625"/>
          <a:ext cx="2580680" cy="2362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541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S.B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100" dirty="0">
                          <a:latin typeface="Arial"/>
                          <a:cs typeface="Arial"/>
                        </a:rPr>
                        <a:t>T.B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Cartesian Product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36009" y="3439099"/>
            <a:ext cx="405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143" dirty="0">
                <a:latin typeface="Arial"/>
                <a:cs typeface="Arial"/>
              </a:rPr>
              <a:t>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55210" y="2947544"/>
            <a:ext cx="9377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143" dirty="0">
                <a:latin typeface="Arial"/>
                <a:cs typeface="Arial"/>
              </a:rPr>
              <a:t>S </a:t>
            </a:r>
            <a:r>
              <a:rPr lang="en-US" sz="2800" dirty="0">
                <a:latin typeface="Arial"/>
                <a:cs typeface="Arial"/>
              </a:rPr>
              <a:t>x</a:t>
            </a:r>
            <a:r>
              <a:rPr lang="en-US" sz="2800" spc="-105" dirty="0">
                <a:latin typeface="Arial"/>
                <a:cs typeface="Arial"/>
              </a:rPr>
              <a:t> </a:t>
            </a:r>
            <a:r>
              <a:rPr lang="en-US" sz="2800" spc="-211" dirty="0">
                <a:latin typeface="Arial"/>
                <a:cs typeface="Arial"/>
              </a:rPr>
              <a:t>T</a:t>
            </a:r>
            <a:endParaRPr lang="en-US" sz="2800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</p:spPr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1" y="6356352"/>
            <a:ext cx="2895600" cy="365125"/>
          </a:xfrm>
        </p:spPr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r>
              <a:rPr lang="en-US" dirty="0"/>
              <a:t>17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747246" y="4107559"/>
            <a:ext cx="450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x</a:t>
            </a:r>
            <a:r>
              <a:rPr lang="en-US" sz="2800" spc="-105" dirty="0"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147539" y="3972404"/>
            <a:ext cx="394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=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1414" y="1231054"/>
            <a:ext cx="830487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65" lvl="0" indent="-342865">
              <a:spcBef>
                <a:spcPct val="20000"/>
              </a:spcBef>
              <a:buFont typeface="Arial"/>
              <a:buChar char="•"/>
            </a:pP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Cartesian Product</a:t>
            </a:r>
            <a:endParaRPr lang="el-GR" sz="2400" dirty="0">
              <a:solidFill>
                <a:srgbClr val="0070C0"/>
              </a:solidFill>
            </a:endParaRPr>
          </a:p>
          <a:p>
            <a:pPr marL="742874" lvl="1" indent="-285722">
              <a:spcBef>
                <a:spcPct val="20000"/>
              </a:spcBef>
              <a:buFont typeface="Arial"/>
              <a:buChar char="–"/>
            </a:pPr>
            <a:r>
              <a:rPr lang="en-US" sz="2000" b="1" dirty="0">
                <a:solidFill>
                  <a:prstClr val="black"/>
                </a:solidFill>
              </a:rPr>
              <a:t>Input</a:t>
            </a:r>
            <a:r>
              <a:rPr lang="en-US" sz="2000" dirty="0">
                <a:solidFill>
                  <a:prstClr val="black"/>
                </a:solidFill>
              </a:rPr>
              <a:t>: An m-</a:t>
            </a:r>
            <a:r>
              <a:rPr lang="en-US" sz="2000" dirty="0" err="1">
                <a:solidFill>
                  <a:prstClr val="black"/>
                </a:solidFill>
              </a:rPr>
              <a:t>ary</a:t>
            </a:r>
            <a:r>
              <a:rPr lang="en-US" sz="2000" dirty="0">
                <a:solidFill>
                  <a:prstClr val="black"/>
                </a:solidFill>
              </a:rPr>
              <a:t> relation R and an n-</a:t>
            </a:r>
            <a:r>
              <a:rPr lang="en-US" sz="2000" dirty="0" err="1">
                <a:solidFill>
                  <a:prstClr val="black"/>
                </a:solidFill>
              </a:rPr>
              <a:t>ary</a:t>
            </a:r>
            <a:r>
              <a:rPr lang="en-US" sz="2000" dirty="0">
                <a:solidFill>
                  <a:prstClr val="black"/>
                </a:solidFill>
              </a:rPr>
              <a:t> relation S</a:t>
            </a:r>
            <a:endParaRPr lang="el-GR" sz="2000" dirty="0">
              <a:solidFill>
                <a:prstClr val="black"/>
              </a:solidFill>
            </a:endParaRPr>
          </a:p>
          <a:p>
            <a:pPr marL="742874" lvl="1" indent="-285722">
              <a:spcBef>
                <a:spcPct val="20000"/>
              </a:spcBef>
              <a:buFont typeface="Arial"/>
              <a:buChar char="–"/>
            </a:pPr>
            <a:r>
              <a:rPr lang="en-US" sz="2000" b="1" dirty="0">
                <a:solidFill>
                  <a:prstClr val="black"/>
                </a:solidFill>
              </a:rPr>
              <a:t>Output</a:t>
            </a:r>
            <a:r>
              <a:rPr lang="en-US" sz="2000" dirty="0">
                <a:solidFill>
                  <a:prstClr val="black"/>
                </a:solidFill>
              </a:rPr>
              <a:t>: The (</a:t>
            </a:r>
            <a:r>
              <a:rPr lang="en-US" sz="2000" dirty="0" err="1">
                <a:solidFill>
                  <a:prstClr val="black"/>
                </a:solidFill>
              </a:rPr>
              <a:t>m+n</a:t>
            </a:r>
            <a:r>
              <a:rPr lang="en-US" sz="2000" dirty="0">
                <a:solidFill>
                  <a:prstClr val="black"/>
                </a:solidFill>
              </a:rPr>
              <a:t>)-</a:t>
            </a:r>
            <a:r>
              <a:rPr lang="en-US" sz="2000" dirty="0" err="1">
                <a:solidFill>
                  <a:prstClr val="black"/>
                </a:solidFill>
              </a:rPr>
              <a:t>ary</a:t>
            </a:r>
            <a:r>
              <a:rPr lang="en-US" sz="2000" dirty="0">
                <a:solidFill>
                  <a:prstClr val="black"/>
                </a:solidFill>
              </a:rPr>
              <a:t> relation R ⨉ S, where</a:t>
            </a:r>
          </a:p>
          <a:p>
            <a:pPr marL="457152" lvl="1">
              <a:spcBef>
                <a:spcPct val="20000"/>
              </a:spcBef>
            </a:pPr>
            <a:r>
              <a:rPr lang="en-US" sz="2000" dirty="0">
                <a:solidFill>
                  <a:prstClr val="black"/>
                </a:solidFill>
              </a:rPr>
              <a:t>     R ⨉ S = {(</a:t>
            </a:r>
            <a:r>
              <a:rPr lang="en-US" sz="2000" dirty="0">
                <a:solidFill>
                  <a:srgbClr val="0070C0"/>
                </a:solidFill>
              </a:rPr>
              <a:t>a</a:t>
            </a:r>
            <a:r>
              <a:rPr lang="en-US" sz="2000" baseline="-25000" dirty="0">
                <a:solidFill>
                  <a:srgbClr val="0070C0"/>
                </a:solidFill>
              </a:rPr>
              <a:t>1</a:t>
            </a:r>
            <a:r>
              <a:rPr lang="en-US" sz="2000" dirty="0">
                <a:solidFill>
                  <a:srgbClr val="0070C0"/>
                </a:solidFill>
              </a:rPr>
              <a:t>,…,a</a:t>
            </a:r>
            <a:r>
              <a:rPr lang="en-US" sz="2000" baseline="-25000" dirty="0">
                <a:solidFill>
                  <a:srgbClr val="0070C0"/>
                </a:solidFill>
              </a:rPr>
              <a:t>m</a:t>
            </a:r>
            <a:r>
              <a:rPr lang="en-US" sz="2000" dirty="0">
                <a:solidFill>
                  <a:prstClr val="black"/>
                </a:solidFill>
              </a:rPr>
              <a:t>,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  <a:r>
              <a:rPr lang="en-US" sz="2000" baseline="-25000" dirty="0">
                <a:solidFill>
                  <a:srgbClr val="FF0000"/>
                </a:solidFill>
              </a:rPr>
              <a:t>1</a:t>
            </a:r>
            <a:r>
              <a:rPr lang="en-US" sz="2000" dirty="0">
                <a:solidFill>
                  <a:srgbClr val="FF0000"/>
                </a:solidFill>
              </a:rPr>
              <a:t>,…,</a:t>
            </a:r>
            <a:r>
              <a:rPr lang="en-US" sz="2000" dirty="0" err="1">
                <a:solidFill>
                  <a:srgbClr val="FF0000"/>
                </a:solidFill>
              </a:rPr>
              <a:t>b</a:t>
            </a:r>
            <a:r>
              <a:rPr lang="en-US" sz="2000" baseline="-25000" dirty="0" err="1">
                <a:solidFill>
                  <a:srgbClr val="FF0000"/>
                </a:solidFill>
              </a:rPr>
              <a:t>n</a:t>
            </a:r>
            <a:r>
              <a:rPr lang="en-US" sz="2000" dirty="0">
                <a:solidFill>
                  <a:prstClr val="black"/>
                </a:solidFill>
              </a:rPr>
              <a:t>): </a:t>
            </a:r>
            <a:r>
              <a:rPr lang="en-US" sz="2000" dirty="0">
                <a:solidFill>
                  <a:srgbClr val="0070C0"/>
                </a:solidFill>
              </a:rPr>
              <a:t>(a</a:t>
            </a:r>
            <a:r>
              <a:rPr lang="en-US" sz="2000" baseline="-25000" dirty="0">
                <a:solidFill>
                  <a:srgbClr val="0070C0"/>
                </a:solidFill>
              </a:rPr>
              <a:t>1</a:t>
            </a:r>
            <a:r>
              <a:rPr lang="en-US" sz="2000" dirty="0">
                <a:solidFill>
                  <a:srgbClr val="0070C0"/>
                </a:solidFill>
              </a:rPr>
              <a:t>,…,a</a:t>
            </a:r>
            <a:r>
              <a:rPr lang="en-US" sz="2000" baseline="-25000" dirty="0">
                <a:solidFill>
                  <a:srgbClr val="0070C0"/>
                </a:solidFill>
              </a:rPr>
              <a:t>m</a:t>
            </a:r>
            <a:r>
              <a:rPr lang="en-US" sz="2000" dirty="0">
                <a:solidFill>
                  <a:srgbClr val="0070C0"/>
                </a:solidFill>
              </a:rPr>
              <a:t>) </a:t>
            </a:r>
            <a:r>
              <a:rPr lang="en-US" sz="2000" dirty="0">
                <a:solidFill>
                  <a:prstClr val="black"/>
                </a:solidFill>
              </a:rPr>
              <a:t>is in </a:t>
            </a:r>
            <a:r>
              <a:rPr lang="en-US" sz="2000" dirty="0">
                <a:solidFill>
                  <a:srgbClr val="0070C0"/>
                </a:solidFill>
              </a:rPr>
              <a:t>R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b="1" dirty="0">
                <a:solidFill>
                  <a:prstClr val="black"/>
                </a:solidFill>
              </a:rPr>
              <a:t>and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(b</a:t>
            </a:r>
            <a:r>
              <a:rPr lang="en-US" sz="2000" baseline="-25000" dirty="0">
                <a:solidFill>
                  <a:srgbClr val="FF0000"/>
                </a:solidFill>
              </a:rPr>
              <a:t>1</a:t>
            </a:r>
            <a:r>
              <a:rPr lang="en-US" sz="2000" dirty="0">
                <a:solidFill>
                  <a:srgbClr val="FF0000"/>
                </a:solidFill>
              </a:rPr>
              <a:t>,…,</a:t>
            </a:r>
            <a:r>
              <a:rPr lang="en-US" sz="2000" dirty="0" err="1">
                <a:solidFill>
                  <a:srgbClr val="FF0000"/>
                </a:solidFill>
              </a:rPr>
              <a:t>b</a:t>
            </a:r>
            <a:r>
              <a:rPr lang="en-US" sz="2000" baseline="-25000" dirty="0" err="1">
                <a:solidFill>
                  <a:srgbClr val="FF0000"/>
                </a:solidFill>
              </a:rPr>
              <a:t>n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r>
              <a:rPr lang="en-US" sz="2000" dirty="0">
                <a:solidFill>
                  <a:prstClr val="black"/>
                </a:solidFill>
              </a:rPr>
              <a:t> is in </a:t>
            </a:r>
            <a:r>
              <a:rPr lang="en-US" sz="2000" dirty="0">
                <a:solidFill>
                  <a:srgbClr val="FF0000"/>
                </a:solidFill>
              </a:rPr>
              <a:t>S</a:t>
            </a:r>
            <a:r>
              <a:rPr lang="en-US" sz="2000" dirty="0">
                <a:solidFill>
                  <a:prstClr val="blac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94880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80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754457" y="2058135"/>
          <a:ext cx="2225048" cy="214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67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9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46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80169" y="1417638"/>
            <a:ext cx="904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graphicFrame>
        <p:nvGraphicFramePr>
          <p:cNvPr id="9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516180"/>
              </p:ext>
            </p:extLst>
          </p:nvPr>
        </p:nvGraphicFramePr>
        <p:xfrm>
          <a:off x="3923873" y="2058133"/>
          <a:ext cx="1290340" cy="10126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541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05446" y="1437253"/>
            <a:ext cx="1927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σ</a:t>
            </a:r>
            <a:r>
              <a:rPr lang="en-US" sz="2800" baseline="-25000" dirty="0"/>
              <a:t>D&gt;0</a:t>
            </a:r>
            <a:r>
              <a:rPr lang="en-US" sz="2800" dirty="0"/>
              <a:t>(</a:t>
            </a:r>
            <a:r>
              <a:rPr lang="el-GR" sz="2800" dirty="0"/>
              <a:t>π</a:t>
            </a:r>
            <a:r>
              <a:rPr lang="en-US" sz="2800" baseline="-25000" dirty="0"/>
              <a:t>B,D</a:t>
            </a:r>
            <a:r>
              <a:rPr lang="en-US" sz="2800" dirty="0"/>
              <a:t>(R))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72097" y="4837814"/>
            <a:ext cx="2678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 SELECT DISTINCT R.B, R.D</a:t>
            </a:r>
          </a:p>
          <a:p>
            <a:r>
              <a:rPr lang="en-US" dirty="0"/>
              <a:t>FROM R) AS T</a:t>
            </a:r>
          </a:p>
        </p:txBody>
      </p:sp>
      <p:graphicFrame>
        <p:nvGraphicFramePr>
          <p:cNvPr id="12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075071"/>
              </p:ext>
            </p:extLst>
          </p:nvPr>
        </p:nvGraphicFramePr>
        <p:xfrm>
          <a:off x="6507476" y="2012846"/>
          <a:ext cx="1112524" cy="9167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307355" y="1430202"/>
            <a:ext cx="1998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π</a:t>
            </a:r>
            <a:r>
              <a:rPr lang="en-US" sz="2800" baseline="-25000" dirty="0"/>
              <a:t>B,D</a:t>
            </a:r>
            <a:r>
              <a:rPr lang="en-US" sz="2800" dirty="0"/>
              <a:t>(</a:t>
            </a:r>
            <a:r>
              <a:rPr lang="el-GR" sz="2800" dirty="0"/>
              <a:t>σ</a:t>
            </a:r>
            <a:r>
              <a:rPr lang="en-US" sz="2800" baseline="-25000" dirty="0"/>
              <a:t>D&gt;0</a:t>
            </a:r>
            <a:r>
              <a:rPr lang="en-US" sz="2800" dirty="0"/>
              <a:t>(R))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72391" y="4837814"/>
            <a:ext cx="19281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DISTINCT *</a:t>
            </a:r>
          </a:p>
          <a:p>
            <a:r>
              <a:rPr lang="en-US" dirty="0"/>
              <a:t>FROM R</a:t>
            </a:r>
          </a:p>
          <a:p>
            <a:r>
              <a:rPr lang="en-US" dirty="0"/>
              <a:t>WHERE R.D&gt;0</a:t>
            </a:r>
          </a:p>
        </p:txBody>
      </p:sp>
      <p:sp>
        <p:nvSpPr>
          <p:cNvPr id="3" name="Rectangle 2"/>
          <p:cNvSpPr/>
          <p:nvPr/>
        </p:nvSpPr>
        <p:spPr>
          <a:xfrm>
            <a:off x="2784296" y="4468482"/>
            <a:ext cx="1928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SELECT DISTINCT *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84296" y="4837814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84296" y="5482262"/>
            <a:ext cx="167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WHERE T.D &gt; 0  </a:t>
            </a:r>
          </a:p>
        </p:txBody>
      </p:sp>
    </p:spTree>
    <p:extLst>
      <p:ext uri="{BB962C8B-B14F-4D97-AF65-F5344CB8AC3E}">
        <p14:creationId xmlns:p14="http://schemas.microsoft.com/office/powerpoint/2010/main" val="4456945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81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754457" y="2058135"/>
          <a:ext cx="2225048" cy="214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67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9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46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80169" y="1417638"/>
            <a:ext cx="904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graphicFrame>
        <p:nvGraphicFramePr>
          <p:cNvPr id="9" name="object 8"/>
          <p:cNvGraphicFramePr>
            <a:graphicFrameLocks noGrp="1"/>
          </p:cNvGraphicFramePr>
          <p:nvPr>
            <p:extLst/>
          </p:nvPr>
        </p:nvGraphicFramePr>
        <p:xfrm>
          <a:off x="3923873" y="2058133"/>
          <a:ext cx="1290340" cy="10126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541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05446" y="1437253"/>
            <a:ext cx="1927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σ</a:t>
            </a:r>
            <a:r>
              <a:rPr lang="en-US" sz="2800" baseline="-25000" dirty="0"/>
              <a:t>D&gt;0</a:t>
            </a:r>
            <a:r>
              <a:rPr lang="en-US" sz="2800" dirty="0"/>
              <a:t>(</a:t>
            </a:r>
            <a:r>
              <a:rPr lang="el-GR" sz="2800" dirty="0"/>
              <a:t>π</a:t>
            </a:r>
            <a:r>
              <a:rPr lang="en-US" sz="2800" baseline="-25000" dirty="0"/>
              <a:t>B,D</a:t>
            </a:r>
            <a:r>
              <a:rPr lang="en-US" sz="2800" dirty="0"/>
              <a:t>(R))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72097" y="4837814"/>
            <a:ext cx="2678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 SELECT DISTINCT R.B, R.D</a:t>
            </a:r>
          </a:p>
          <a:p>
            <a:r>
              <a:rPr lang="en-US" dirty="0"/>
              <a:t>FROM R) AS T</a:t>
            </a:r>
          </a:p>
        </p:txBody>
      </p:sp>
      <p:graphicFrame>
        <p:nvGraphicFramePr>
          <p:cNvPr id="12" name="object 8"/>
          <p:cNvGraphicFramePr>
            <a:graphicFrameLocks noGrp="1"/>
          </p:cNvGraphicFramePr>
          <p:nvPr>
            <p:extLst/>
          </p:nvPr>
        </p:nvGraphicFramePr>
        <p:xfrm>
          <a:off x="6507476" y="2012846"/>
          <a:ext cx="1112524" cy="9167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307355" y="1430202"/>
            <a:ext cx="1998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π</a:t>
            </a:r>
            <a:r>
              <a:rPr lang="en-US" sz="2800" baseline="-25000" dirty="0"/>
              <a:t>B,D</a:t>
            </a:r>
            <a:r>
              <a:rPr lang="en-US" sz="2800" dirty="0"/>
              <a:t>(</a:t>
            </a:r>
            <a:r>
              <a:rPr lang="el-GR" sz="2800" dirty="0"/>
              <a:t>σ</a:t>
            </a:r>
            <a:r>
              <a:rPr lang="en-US" sz="2800" baseline="-25000" dirty="0"/>
              <a:t>D&gt;0</a:t>
            </a:r>
            <a:r>
              <a:rPr lang="en-US" sz="2800" dirty="0"/>
              <a:t>(R))</a:t>
            </a:r>
          </a:p>
        </p:txBody>
      </p:sp>
      <p:sp>
        <p:nvSpPr>
          <p:cNvPr id="3" name="Rectangle 2"/>
          <p:cNvSpPr/>
          <p:nvPr/>
        </p:nvSpPr>
        <p:spPr>
          <a:xfrm>
            <a:off x="2784296" y="4468482"/>
            <a:ext cx="1928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SELECT DISTINCT *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84296" y="4837814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84296" y="5482262"/>
            <a:ext cx="167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WHERE T.D &gt; 0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57721" y="4837814"/>
            <a:ext cx="25553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</a:t>
            </a:r>
            <a:r>
              <a:rPr lang="en-US"/>
              <a:t>DISTINCT R.B, R.D</a:t>
            </a:r>
            <a:endParaRPr lang="en-US" dirty="0"/>
          </a:p>
          <a:p>
            <a:r>
              <a:rPr lang="en-US" dirty="0"/>
              <a:t>FROM R</a:t>
            </a:r>
          </a:p>
          <a:p>
            <a:r>
              <a:rPr lang="en-US" dirty="0"/>
              <a:t>WHERE R.D&gt;0</a:t>
            </a:r>
          </a:p>
        </p:txBody>
      </p:sp>
    </p:spTree>
    <p:extLst>
      <p:ext uri="{BB962C8B-B14F-4D97-AF65-F5344CB8AC3E}">
        <p14:creationId xmlns:p14="http://schemas.microsoft.com/office/powerpoint/2010/main" val="28475587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82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754457" y="2058135"/>
          <a:ext cx="2225048" cy="214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67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9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46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80169" y="1417638"/>
            <a:ext cx="904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graphicFrame>
        <p:nvGraphicFramePr>
          <p:cNvPr id="9" name="object 8"/>
          <p:cNvGraphicFramePr>
            <a:graphicFrameLocks noGrp="1"/>
          </p:cNvGraphicFramePr>
          <p:nvPr>
            <p:extLst/>
          </p:nvPr>
        </p:nvGraphicFramePr>
        <p:xfrm>
          <a:off x="3923873" y="2058133"/>
          <a:ext cx="1290340" cy="10126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541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05446" y="1437253"/>
            <a:ext cx="1927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σ</a:t>
            </a:r>
            <a:r>
              <a:rPr lang="en-US" sz="2800" baseline="-25000" dirty="0"/>
              <a:t>D&gt;0</a:t>
            </a:r>
            <a:r>
              <a:rPr lang="en-US" sz="2800" dirty="0"/>
              <a:t>(</a:t>
            </a:r>
            <a:r>
              <a:rPr lang="el-GR" sz="2800" dirty="0"/>
              <a:t>π</a:t>
            </a:r>
            <a:r>
              <a:rPr lang="en-US" sz="2800" baseline="-25000" dirty="0"/>
              <a:t>B,D</a:t>
            </a:r>
            <a:r>
              <a:rPr lang="en-US" sz="2800" dirty="0"/>
              <a:t>(R))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72097" y="4837814"/>
            <a:ext cx="2678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 SELECT DISTINCT R.B, R.D</a:t>
            </a:r>
          </a:p>
          <a:p>
            <a:r>
              <a:rPr lang="en-US" dirty="0"/>
              <a:t>FROM R) AS T</a:t>
            </a:r>
          </a:p>
        </p:txBody>
      </p:sp>
      <p:graphicFrame>
        <p:nvGraphicFramePr>
          <p:cNvPr id="12" name="object 8"/>
          <p:cNvGraphicFramePr>
            <a:graphicFrameLocks noGrp="1"/>
          </p:cNvGraphicFramePr>
          <p:nvPr>
            <p:extLst/>
          </p:nvPr>
        </p:nvGraphicFramePr>
        <p:xfrm>
          <a:off x="6507476" y="2012846"/>
          <a:ext cx="1112524" cy="9167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307355" y="1430202"/>
            <a:ext cx="1998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π</a:t>
            </a:r>
            <a:r>
              <a:rPr lang="en-US" sz="2800" baseline="-25000" dirty="0"/>
              <a:t>B,D</a:t>
            </a:r>
            <a:r>
              <a:rPr lang="en-US" sz="2800" dirty="0"/>
              <a:t>(</a:t>
            </a:r>
            <a:r>
              <a:rPr lang="el-GR" sz="2800" dirty="0"/>
              <a:t>σ</a:t>
            </a:r>
            <a:r>
              <a:rPr lang="en-US" sz="2800" baseline="-25000" dirty="0"/>
              <a:t>D&gt;0</a:t>
            </a:r>
            <a:r>
              <a:rPr lang="en-US" sz="2800" dirty="0"/>
              <a:t>(R))</a:t>
            </a:r>
          </a:p>
        </p:txBody>
      </p:sp>
      <p:sp>
        <p:nvSpPr>
          <p:cNvPr id="3" name="Rectangle 2"/>
          <p:cNvSpPr/>
          <p:nvPr/>
        </p:nvSpPr>
        <p:spPr>
          <a:xfrm>
            <a:off x="2784296" y="4468482"/>
            <a:ext cx="1928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SELECT DISTINCT *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84296" y="4837814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84296" y="5482262"/>
            <a:ext cx="167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WHERE T.D &gt; 0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57721" y="4837814"/>
            <a:ext cx="25553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</a:t>
            </a:r>
            <a:r>
              <a:rPr lang="en-US"/>
              <a:t>DISTINCT R.B, R.D</a:t>
            </a:r>
            <a:endParaRPr lang="en-US" dirty="0"/>
          </a:p>
          <a:p>
            <a:r>
              <a:rPr lang="en-US" dirty="0"/>
              <a:t>FROM R</a:t>
            </a:r>
          </a:p>
          <a:p>
            <a:r>
              <a:rPr lang="en-US" dirty="0"/>
              <a:t>WHERE R.D&gt;0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19037" y="2117264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=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88609" y="4959984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0097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83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754457" y="2058135"/>
          <a:ext cx="2225048" cy="214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67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9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46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80169" y="1417638"/>
            <a:ext cx="904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graphicFrame>
        <p:nvGraphicFramePr>
          <p:cNvPr id="9" name="object 8"/>
          <p:cNvGraphicFramePr>
            <a:graphicFrameLocks noGrp="1"/>
          </p:cNvGraphicFramePr>
          <p:nvPr>
            <p:extLst/>
          </p:nvPr>
        </p:nvGraphicFramePr>
        <p:xfrm>
          <a:off x="3923873" y="2058133"/>
          <a:ext cx="1290340" cy="10126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541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05446" y="1437253"/>
            <a:ext cx="1927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σ</a:t>
            </a:r>
            <a:r>
              <a:rPr lang="en-US" sz="2800" baseline="-25000" dirty="0"/>
              <a:t>D&gt;0</a:t>
            </a:r>
            <a:r>
              <a:rPr lang="en-US" sz="2800" dirty="0"/>
              <a:t>(</a:t>
            </a:r>
            <a:r>
              <a:rPr lang="el-GR" sz="2800" dirty="0"/>
              <a:t>π</a:t>
            </a:r>
            <a:r>
              <a:rPr lang="en-US" sz="2800" baseline="-25000" dirty="0"/>
              <a:t>B,D</a:t>
            </a:r>
            <a:r>
              <a:rPr lang="en-US" sz="2800" dirty="0"/>
              <a:t>(R))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72097" y="4837814"/>
            <a:ext cx="2678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 SELECT DISTINCT R.B, R.D</a:t>
            </a:r>
          </a:p>
          <a:p>
            <a:r>
              <a:rPr lang="en-US" dirty="0"/>
              <a:t>FROM R) AS T</a:t>
            </a:r>
          </a:p>
        </p:txBody>
      </p:sp>
      <p:graphicFrame>
        <p:nvGraphicFramePr>
          <p:cNvPr id="12" name="object 8"/>
          <p:cNvGraphicFramePr>
            <a:graphicFrameLocks noGrp="1"/>
          </p:cNvGraphicFramePr>
          <p:nvPr>
            <p:extLst/>
          </p:nvPr>
        </p:nvGraphicFramePr>
        <p:xfrm>
          <a:off x="6507476" y="2012846"/>
          <a:ext cx="1112524" cy="9167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307355" y="1430202"/>
            <a:ext cx="1998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π</a:t>
            </a:r>
            <a:r>
              <a:rPr lang="en-US" sz="2800" baseline="-25000" dirty="0"/>
              <a:t>B,D</a:t>
            </a:r>
            <a:r>
              <a:rPr lang="en-US" sz="2800" dirty="0"/>
              <a:t>(</a:t>
            </a:r>
            <a:r>
              <a:rPr lang="el-GR" sz="2800" dirty="0"/>
              <a:t>σ</a:t>
            </a:r>
            <a:r>
              <a:rPr lang="en-US" sz="2800" baseline="-25000" dirty="0"/>
              <a:t>D&gt;0</a:t>
            </a:r>
            <a:r>
              <a:rPr lang="en-US" sz="2800" dirty="0"/>
              <a:t>(R))</a:t>
            </a:r>
          </a:p>
        </p:txBody>
      </p:sp>
      <p:sp>
        <p:nvSpPr>
          <p:cNvPr id="3" name="Rectangle 2"/>
          <p:cNvSpPr/>
          <p:nvPr/>
        </p:nvSpPr>
        <p:spPr>
          <a:xfrm>
            <a:off x="2784296" y="4468482"/>
            <a:ext cx="1928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SELECT DISTINCT *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84296" y="4837814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84296" y="5482262"/>
            <a:ext cx="167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WHERE T.D &gt; 0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57721" y="4837814"/>
            <a:ext cx="25553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</a:t>
            </a:r>
            <a:r>
              <a:rPr lang="en-US"/>
              <a:t>DISTINCT R.B, R.D</a:t>
            </a:r>
            <a:endParaRPr lang="en-US" dirty="0"/>
          </a:p>
          <a:p>
            <a:r>
              <a:rPr lang="en-US" dirty="0"/>
              <a:t>FROM R</a:t>
            </a:r>
          </a:p>
          <a:p>
            <a:r>
              <a:rPr lang="en-US" dirty="0"/>
              <a:t>WHERE R.D&gt;0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19037" y="211726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47942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84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754457" y="2058135"/>
          <a:ext cx="2225048" cy="214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67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9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46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80169" y="1417638"/>
            <a:ext cx="904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graphicFrame>
        <p:nvGraphicFramePr>
          <p:cNvPr id="9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39611"/>
              </p:ext>
            </p:extLst>
          </p:nvPr>
        </p:nvGraphicFramePr>
        <p:xfrm>
          <a:off x="5201529" y="2157459"/>
          <a:ext cx="1290340" cy="10126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541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05446" y="1437253"/>
            <a:ext cx="1927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σ</a:t>
            </a:r>
            <a:r>
              <a:rPr lang="en-US" sz="2800" baseline="-25000" dirty="0"/>
              <a:t>D&gt;0</a:t>
            </a:r>
            <a:r>
              <a:rPr lang="en-US" sz="2800" dirty="0"/>
              <a:t>(</a:t>
            </a:r>
            <a:r>
              <a:rPr lang="el-GR" sz="2800" dirty="0"/>
              <a:t>π</a:t>
            </a:r>
            <a:r>
              <a:rPr lang="en-US" sz="2800" baseline="-25000" dirty="0"/>
              <a:t>B,D</a:t>
            </a:r>
            <a:r>
              <a:rPr lang="en-US" sz="2800" dirty="0"/>
              <a:t>(R))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37935" y="4053385"/>
            <a:ext cx="2678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 SELECT DISTINCT R.B, R.D</a:t>
            </a:r>
          </a:p>
          <a:p>
            <a:r>
              <a:rPr lang="en-US" dirty="0"/>
              <a:t>FROM R) AS 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07355" y="1430202"/>
            <a:ext cx="1998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π</a:t>
            </a:r>
            <a:r>
              <a:rPr lang="en-US" sz="2800" baseline="-25000" dirty="0"/>
              <a:t>B,D</a:t>
            </a:r>
            <a:r>
              <a:rPr lang="en-US" sz="2800" dirty="0"/>
              <a:t>(</a:t>
            </a:r>
            <a:r>
              <a:rPr lang="el-GR" sz="2800" dirty="0"/>
              <a:t>σ</a:t>
            </a:r>
            <a:r>
              <a:rPr lang="en-US" sz="2800" baseline="-25000" dirty="0"/>
              <a:t>D&gt;0</a:t>
            </a:r>
            <a:r>
              <a:rPr lang="en-US" sz="2800" dirty="0"/>
              <a:t>(R))</a:t>
            </a:r>
          </a:p>
        </p:txBody>
      </p:sp>
      <p:sp>
        <p:nvSpPr>
          <p:cNvPr id="3" name="Rectangle 2"/>
          <p:cNvSpPr/>
          <p:nvPr/>
        </p:nvSpPr>
        <p:spPr>
          <a:xfrm>
            <a:off x="4250134" y="3684053"/>
            <a:ext cx="1998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(SELECT DISTINCT *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50134" y="4053385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50134" y="4697833"/>
            <a:ext cx="1740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WHERE T.D &gt; 0)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69043" y="5396470"/>
            <a:ext cx="2625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(SELECT DISTINCT R.B, R.D</a:t>
            </a:r>
          </a:p>
          <a:p>
            <a:r>
              <a:rPr lang="en-US" dirty="0"/>
              <a:t>FROM R</a:t>
            </a:r>
          </a:p>
          <a:p>
            <a:r>
              <a:rPr lang="en-US" dirty="0"/>
              <a:t>WHERE R.D&gt;0)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81943" y="1412072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∪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26552" y="5067165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UNION</a:t>
            </a:r>
          </a:p>
        </p:txBody>
      </p:sp>
    </p:spTree>
    <p:extLst>
      <p:ext uri="{BB962C8B-B14F-4D97-AF65-F5344CB8AC3E}">
        <p14:creationId xmlns:p14="http://schemas.microsoft.com/office/powerpoint/2010/main" val="6019450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85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754457" y="2058135"/>
          <a:ext cx="2225048" cy="214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67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9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46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80169" y="1417638"/>
            <a:ext cx="904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graphicFrame>
        <p:nvGraphicFramePr>
          <p:cNvPr id="9" name="object 8"/>
          <p:cNvGraphicFramePr>
            <a:graphicFrameLocks noGrp="1"/>
          </p:cNvGraphicFramePr>
          <p:nvPr>
            <p:extLst/>
          </p:nvPr>
        </p:nvGraphicFramePr>
        <p:xfrm>
          <a:off x="5201529" y="2157459"/>
          <a:ext cx="1290340" cy="10126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541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05446" y="1437253"/>
            <a:ext cx="1927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σ</a:t>
            </a:r>
            <a:r>
              <a:rPr lang="en-US" sz="2800" baseline="-25000" dirty="0"/>
              <a:t>D&gt;0</a:t>
            </a:r>
            <a:r>
              <a:rPr lang="en-US" sz="2800" dirty="0"/>
              <a:t>(</a:t>
            </a:r>
            <a:r>
              <a:rPr lang="el-GR" sz="2800" dirty="0"/>
              <a:t>π</a:t>
            </a:r>
            <a:r>
              <a:rPr lang="en-US" sz="2800" baseline="-25000" dirty="0"/>
              <a:t>B,D</a:t>
            </a:r>
            <a:r>
              <a:rPr lang="en-US" sz="2800" dirty="0"/>
              <a:t>(R))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37935" y="4053385"/>
            <a:ext cx="2678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 SELECT DISTINCT R.B, R.D</a:t>
            </a:r>
          </a:p>
          <a:p>
            <a:r>
              <a:rPr lang="en-US" dirty="0"/>
              <a:t>FROM R) AS 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07355" y="1430202"/>
            <a:ext cx="1998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π</a:t>
            </a:r>
            <a:r>
              <a:rPr lang="en-US" sz="2800" baseline="-25000" dirty="0"/>
              <a:t>B,D</a:t>
            </a:r>
            <a:r>
              <a:rPr lang="en-US" sz="2800" dirty="0"/>
              <a:t>(</a:t>
            </a:r>
            <a:r>
              <a:rPr lang="el-GR" sz="2800" dirty="0"/>
              <a:t>σ</a:t>
            </a:r>
            <a:r>
              <a:rPr lang="en-US" sz="2800" baseline="-25000" dirty="0"/>
              <a:t>D&gt;0</a:t>
            </a:r>
            <a:r>
              <a:rPr lang="en-US" sz="2800" dirty="0"/>
              <a:t>(R))</a:t>
            </a:r>
          </a:p>
        </p:txBody>
      </p:sp>
      <p:sp>
        <p:nvSpPr>
          <p:cNvPr id="3" name="Rectangle 2"/>
          <p:cNvSpPr/>
          <p:nvPr/>
        </p:nvSpPr>
        <p:spPr>
          <a:xfrm>
            <a:off x="4250134" y="3684053"/>
            <a:ext cx="1998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(SELECT DISTINCT *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50134" y="4053385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50134" y="4697833"/>
            <a:ext cx="1740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WHERE T.D &gt; 0)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69043" y="5396470"/>
            <a:ext cx="2625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(SELECT DISTINCT R.B, R.D</a:t>
            </a:r>
          </a:p>
          <a:p>
            <a:r>
              <a:rPr lang="en-US" dirty="0"/>
              <a:t>FROM R</a:t>
            </a:r>
          </a:p>
          <a:p>
            <a:r>
              <a:rPr lang="en-US" dirty="0"/>
              <a:t>WHERE R.D&gt;0)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81943" y="1412072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∪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26552" y="506716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UNION ALL</a:t>
            </a:r>
          </a:p>
        </p:txBody>
      </p:sp>
    </p:spTree>
    <p:extLst>
      <p:ext uri="{BB962C8B-B14F-4D97-AF65-F5344CB8AC3E}">
        <p14:creationId xmlns:p14="http://schemas.microsoft.com/office/powerpoint/2010/main" val="84631458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86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754457" y="2058135"/>
          <a:ext cx="2225048" cy="214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67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9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46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80169" y="1417638"/>
            <a:ext cx="904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graphicFrame>
        <p:nvGraphicFramePr>
          <p:cNvPr id="9" name="object 8"/>
          <p:cNvGraphicFramePr>
            <a:graphicFrameLocks noGrp="1"/>
          </p:cNvGraphicFramePr>
          <p:nvPr>
            <p:extLst/>
          </p:nvPr>
        </p:nvGraphicFramePr>
        <p:xfrm>
          <a:off x="5201529" y="2157459"/>
          <a:ext cx="1290340" cy="10126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541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05446" y="1437253"/>
            <a:ext cx="1927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σ</a:t>
            </a:r>
            <a:r>
              <a:rPr lang="en-US" sz="2800" baseline="-25000" dirty="0"/>
              <a:t>D&gt;0</a:t>
            </a:r>
            <a:r>
              <a:rPr lang="en-US" sz="2800" dirty="0"/>
              <a:t>(</a:t>
            </a:r>
            <a:r>
              <a:rPr lang="el-GR" sz="2800" dirty="0"/>
              <a:t>π</a:t>
            </a:r>
            <a:r>
              <a:rPr lang="en-US" sz="2800" baseline="-25000" dirty="0"/>
              <a:t>B,D</a:t>
            </a:r>
            <a:r>
              <a:rPr lang="en-US" sz="2800" dirty="0"/>
              <a:t>(R))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37935" y="4053385"/>
            <a:ext cx="2678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 SELECT DISTINCT R.B, R.D</a:t>
            </a:r>
          </a:p>
          <a:p>
            <a:r>
              <a:rPr lang="en-US" dirty="0"/>
              <a:t>FROM R) AS 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07355" y="1430202"/>
            <a:ext cx="1998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π</a:t>
            </a:r>
            <a:r>
              <a:rPr lang="en-US" sz="2800" baseline="-25000" dirty="0"/>
              <a:t>B,D</a:t>
            </a:r>
            <a:r>
              <a:rPr lang="en-US" sz="2800" dirty="0"/>
              <a:t>(</a:t>
            </a:r>
            <a:r>
              <a:rPr lang="el-GR" sz="2800" dirty="0"/>
              <a:t>σ</a:t>
            </a:r>
            <a:r>
              <a:rPr lang="en-US" sz="2800" baseline="-25000" dirty="0"/>
              <a:t>D&gt;0</a:t>
            </a:r>
            <a:r>
              <a:rPr lang="en-US" sz="2800" dirty="0"/>
              <a:t>(R))</a:t>
            </a:r>
          </a:p>
        </p:txBody>
      </p:sp>
      <p:sp>
        <p:nvSpPr>
          <p:cNvPr id="3" name="Rectangle 2"/>
          <p:cNvSpPr/>
          <p:nvPr/>
        </p:nvSpPr>
        <p:spPr>
          <a:xfrm>
            <a:off x="4250134" y="3684053"/>
            <a:ext cx="1998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(SELECT DISTINCT *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50134" y="4053385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50134" y="4697833"/>
            <a:ext cx="1740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WHERE T.D &gt; 0)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69043" y="5396470"/>
            <a:ext cx="2625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(SELECT DISTINCT R.B, R.D</a:t>
            </a:r>
          </a:p>
          <a:p>
            <a:r>
              <a:rPr lang="en-US" dirty="0"/>
              <a:t>FROM R</a:t>
            </a:r>
          </a:p>
          <a:p>
            <a:r>
              <a:rPr lang="en-US" dirty="0"/>
              <a:t>WHERE R.D&gt;0)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81943" y="1412072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∪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26552" y="506716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UNION ALL</a:t>
            </a:r>
          </a:p>
        </p:txBody>
      </p:sp>
      <p:graphicFrame>
        <p:nvGraphicFramePr>
          <p:cNvPr id="19" name="object 8"/>
          <p:cNvGraphicFramePr>
            <a:graphicFrameLocks noGrp="1"/>
          </p:cNvGraphicFramePr>
          <p:nvPr>
            <p:extLst/>
          </p:nvPr>
        </p:nvGraphicFramePr>
        <p:xfrm>
          <a:off x="7577305" y="4487993"/>
          <a:ext cx="1290340" cy="10126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541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577305" y="5487832"/>
          <a:ext cx="1290340" cy="6750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3012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87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754457" y="2058135"/>
          <a:ext cx="2225048" cy="214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67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9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46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80169" y="1417638"/>
            <a:ext cx="904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graphicFrame>
        <p:nvGraphicFramePr>
          <p:cNvPr id="9" name="object 8"/>
          <p:cNvGraphicFramePr>
            <a:graphicFrameLocks noGrp="1"/>
          </p:cNvGraphicFramePr>
          <p:nvPr>
            <p:extLst/>
          </p:nvPr>
        </p:nvGraphicFramePr>
        <p:xfrm>
          <a:off x="3923873" y="2058133"/>
          <a:ext cx="1290340" cy="10126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541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05446" y="1437253"/>
            <a:ext cx="1927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σ</a:t>
            </a:r>
            <a:r>
              <a:rPr lang="en-US" sz="2800" baseline="-25000" dirty="0"/>
              <a:t>D&gt;0</a:t>
            </a:r>
            <a:r>
              <a:rPr lang="en-US" sz="2800" dirty="0"/>
              <a:t>(</a:t>
            </a:r>
            <a:r>
              <a:rPr lang="el-GR" sz="2800" dirty="0"/>
              <a:t>π</a:t>
            </a:r>
            <a:r>
              <a:rPr lang="en-US" sz="2800" baseline="-25000" dirty="0"/>
              <a:t>B,D</a:t>
            </a:r>
            <a:r>
              <a:rPr lang="en-US" sz="2800" dirty="0"/>
              <a:t>(R))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72097" y="4837814"/>
            <a:ext cx="2678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 SELECT DISTINCT R.B, R.D</a:t>
            </a:r>
          </a:p>
          <a:p>
            <a:r>
              <a:rPr lang="en-US" dirty="0"/>
              <a:t>FROM R) AS T</a:t>
            </a:r>
          </a:p>
        </p:txBody>
      </p:sp>
      <p:graphicFrame>
        <p:nvGraphicFramePr>
          <p:cNvPr id="12" name="object 8"/>
          <p:cNvGraphicFramePr>
            <a:graphicFrameLocks noGrp="1"/>
          </p:cNvGraphicFramePr>
          <p:nvPr>
            <p:extLst/>
          </p:nvPr>
        </p:nvGraphicFramePr>
        <p:xfrm>
          <a:off x="6507476" y="2012846"/>
          <a:ext cx="1112524" cy="9167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307355" y="1430202"/>
            <a:ext cx="1998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π</a:t>
            </a:r>
            <a:r>
              <a:rPr lang="en-US" sz="2800" baseline="-25000" dirty="0"/>
              <a:t>B,D</a:t>
            </a:r>
            <a:r>
              <a:rPr lang="en-US" sz="2800" dirty="0"/>
              <a:t>(</a:t>
            </a:r>
            <a:r>
              <a:rPr lang="el-GR" sz="2800" dirty="0"/>
              <a:t>σ</a:t>
            </a:r>
            <a:r>
              <a:rPr lang="en-US" sz="2800" baseline="-25000" dirty="0"/>
              <a:t>D&gt;0</a:t>
            </a:r>
            <a:r>
              <a:rPr lang="en-US" sz="2800" dirty="0"/>
              <a:t>(R))</a:t>
            </a:r>
          </a:p>
        </p:txBody>
      </p:sp>
      <p:sp>
        <p:nvSpPr>
          <p:cNvPr id="3" name="Rectangle 2"/>
          <p:cNvSpPr/>
          <p:nvPr/>
        </p:nvSpPr>
        <p:spPr>
          <a:xfrm>
            <a:off x="2784296" y="4468482"/>
            <a:ext cx="1928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SELECT DISTINCT *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84296" y="4837814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84296" y="5482262"/>
            <a:ext cx="167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WHERE T.D &gt; 0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57721" y="4837814"/>
            <a:ext cx="25553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</a:t>
            </a:r>
            <a:r>
              <a:rPr lang="en-US"/>
              <a:t>DISTINCT R.B, R.D</a:t>
            </a:r>
            <a:endParaRPr lang="en-US" dirty="0"/>
          </a:p>
          <a:p>
            <a:r>
              <a:rPr lang="en-US" dirty="0"/>
              <a:t>FROM R</a:t>
            </a:r>
          </a:p>
          <a:p>
            <a:r>
              <a:rPr lang="en-US" dirty="0"/>
              <a:t>WHERE R.D&gt;0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19037" y="2117264"/>
            <a:ext cx="341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796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88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754457" y="2058135"/>
          <a:ext cx="2225048" cy="214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67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9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46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80169" y="1417638"/>
            <a:ext cx="904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05446" y="1437253"/>
            <a:ext cx="1927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σ</a:t>
            </a:r>
            <a:r>
              <a:rPr lang="en-US" sz="2800" baseline="-25000" dirty="0"/>
              <a:t>D&gt;0</a:t>
            </a:r>
            <a:r>
              <a:rPr lang="en-US" sz="2800" dirty="0"/>
              <a:t>(</a:t>
            </a:r>
            <a:r>
              <a:rPr lang="el-GR" sz="2800" dirty="0"/>
              <a:t>π</a:t>
            </a:r>
            <a:r>
              <a:rPr lang="en-US" sz="2800" baseline="-25000" dirty="0"/>
              <a:t>B,D</a:t>
            </a:r>
            <a:r>
              <a:rPr lang="en-US" sz="2800" dirty="0"/>
              <a:t>(R))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72097" y="4837814"/>
            <a:ext cx="2678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 SELECT DISTINCT R.B, R.D</a:t>
            </a:r>
          </a:p>
          <a:p>
            <a:r>
              <a:rPr lang="en-US" dirty="0"/>
              <a:t>FROM R) AS T</a:t>
            </a:r>
          </a:p>
        </p:txBody>
      </p:sp>
      <p:graphicFrame>
        <p:nvGraphicFramePr>
          <p:cNvPr id="12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820011"/>
              </p:ext>
            </p:extLst>
          </p:nvPr>
        </p:nvGraphicFramePr>
        <p:xfrm>
          <a:off x="5345197" y="2211004"/>
          <a:ext cx="1112524" cy="310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307355" y="1430202"/>
            <a:ext cx="1998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π</a:t>
            </a:r>
            <a:r>
              <a:rPr lang="en-US" sz="2800" baseline="-25000" dirty="0"/>
              <a:t>B,D</a:t>
            </a:r>
            <a:r>
              <a:rPr lang="en-US" sz="2800" dirty="0"/>
              <a:t>(</a:t>
            </a:r>
            <a:r>
              <a:rPr lang="el-GR" sz="2800" dirty="0"/>
              <a:t>σ</a:t>
            </a:r>
            <a:r>
              <a:rPr lang="en-US" sz="2800" baseline="-25000" dirty="0"/>
              <a:t>D&gt;0</a:t>
            </a:r>
            <a:r>
              <a:rPr lang="en-US" sz="2800" dirty="0"/>
              <a:t>(R))</a:t>
            </a:r>
          </a:p>
        </p:txBody>
      </p:sp>
      <p:sp>
        <p:nvSpPr>
          <p:cNvPr id="3" name="Rectangle 2"/>
          <p:cNvSpPr/>
          <p:nvPr/>
        </p:nvSpPr>
        <p:spPr>
          <a:xfrm>
            <a:off x="2784296" y="4468482"/>
            <a:ext cx="1928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SELECT DISTINCT *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84296" y="4837814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84296" y="5482262"/>
            <a:ext cx="167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WHERE T.D &gt; 0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57721" y="4837814"/>
            <a:ext cx="25553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</a:t>
            </a:r>
            <a:r>
              <a:rPr lang="en-US"/>
              <a:t>DISTINCT R.B, R.D</a:t>
            </a:r>
            <a:endParaRPr lang="en-US" dirty="0"/>
          </a:p>
          <a:p>
            <a:r>
              <a:rPr lang="en-US" dirty="0"/>
              <a:t>FROM R</a:t>
            </a:r>
          </a:p>
          <a:p>
            <a:r>
              <a:rPr lang="en-US" dirty="0"/>
              <a:t>WHERE R.D&gt;0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78041" y="1350249"/>
            <a:ext cx="341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815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89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754457" y="2058135"/>
          <a:ext cx="2225048" cy="214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67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9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46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80169" y="1417638"/>
            <a:ext cx="904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05446" y="1437253"/>
            <a:ext cx="1927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σ</a:t>
            </a:r>
            <a:r>
              <a:rPr lang="en-US" sz="2800" baseline="-25000" dirty="0"/>
              <a:t>D&gt;0</a:t>
            </a:r>
            <a:r>
              <a:rPr lang="en-US" sz="2800" dirty="0"/>
              <a:t>(</a:t>
            </a:r>
            <a:r>
              <a:rPr lang="el-GR" sz="2800" dirty="0"/>
              <a:t>π</a:t>
            </a:r>
            <a:r>
              <a:rPr lang="en-US" sz="2800" baseline="-25000" dirty="0"/>
              <a:t>B,D</a:t>
            </a:r>
            <a:r>
              <a:rPr lang="en-US" sz="2800" dirty="0"/>
              <a:t>(R))</a:t>
            </a:r>
          </a:p>
        </p:txBody>
      </p:sp>
      <p:graphicFrame>
        <p:nvGraphicFramePr>
          <p:cNvPr id="12" name="object 8"/>
          <p:cNvGraphicFramePr>
            <a:graphicFrameLocks noGrp="1"/>
          </p:cNvGraphicFramePr>
          <p:nvPr>
            <p:extLst/>
          </p:nvPr>
        </p:nvGraphicFramePr>
        <p:xfrm>
          <a:off x="5345197" y="2211004"/>
          <a:ext cx="1112524" cy="310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307355" y="1430202"/>
            <a:ext cx="1998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π</a:t>
            </a:r>
            <a:r>
              <a:rPr lang="en-US" sz="2800" baseline="-25000" dirty="0"/>
              <a:t>B,D</a:t>
            </a:r>
            <a:r>
              <a:rPr lang="en-US" sz="2800" dirty="0"/>
              <a:t>(</a:t>
            </a:r>
            <a:r>
              <a:rPr lang="el-GR" sz="2800" dirty="0"/>
              <a:t>σ</a:t>
            </a:r>
            <a:r>
              <a:rPr lang="en-US" sz="2800" baseline="-25000" dirty="0"/>
              <a:t>D&gt;0</a:t>
            </a:r>
            <a:r>
              <a:rPr lang="en-US" sz="2800" dirty="0"/>
              <a:t>(R))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78041" y="1350249"/>
            <a:ext cx="341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-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37935" y="4053385"/>
            <a:ext cx="2678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 SELECT DISTINCT R.B, R.D</a:t>
            </a:r>
          </a:p>
          <a:p>
            <a:r>
              <a:rPr lang="en-US" dirty="0"/>
              <a:t>FROM R) AS 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50134" y="3684053"/>
            <a:ext cx="1998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(SELECT DISTINCT 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50134" y="4053385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50134" y="4697833"/>
            <a:ext cx="1740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WHERE T.D &gt; 0) 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69043" y="5396470"/>
            <a:ext cx="2625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(SELECT DISTINCT R.B, R.D</a:t>
            </a:r>
          </a:p>
          <a:p>
            <a:r>
              <a:rPr lang="en-US" dirty="0"/>
              <a:t>FROM R</a:t>
            </a:r>
          </a:p>
          <a:p>
            <a:r>
              <a:rPr lang="en-US" dirty="0"/>
              <a:t>WHERE R.D&gt;0)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26552" y="5067165"/>
            <a:ext cx="876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EXCEPT</a:t>
            </a:r>
          </a:p>
        </p:txBody>
      </p:sp>
    </p:spTree>
    <p:extLst>
      <p:ext uri="{BB962C8B-B14F-4D97-AF65-F5344CB8AC3E}">
        <p14:creationId xmlns:p14="http://schemas.microsoft.com/office/powerpoint/2010/main" val="742322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Projection Operation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980712"/>
              </p:ext>
            </p:extLst>
          </p:nvPr>
        </p:nvGraphicFramePr>
        <p:xfrm>
          <a:off x="1566734" y="3440209"/>
          <a:ext cx="2580680" cy="2362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541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89946" y="2799713"/>
            <a:ext cx="534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R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886855" y="2799713"/>
            <a:ext cx="2076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π</a:t>
            </a:r>
            <a:r>
              <a:rPr lang="en-US" sz="2800" baseline="-25000" dirty="0"/>
              <a:t>C,B,D</a:t>
            </a:r>
            <a:r>
              <a:rPr lang="en-US" sz="2800" dirty="0"/>
              <a:t>(R)</a:t>
            </a:r>
          </a:p>
        </p:txBody>
      </p:sp>
      <p:sp>
        <p:nvSpPr>
          <p:cNvPr id="7" name="Rectangle 6"/>
          <p:cNvSpPr/>
          <p:nvPr/>
        </p:nvSpPr>
        <p:spPr>
          <a:xfrm>
            <a:off x="979714" y="1292250"/>
            <a:ext cx="75546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Projection Operation</a:t>
            </a:r>
          </a:p>
          <a:p>
            <a:pPr marL="742904" lvl="1" indent="-285750">
              <a:buFont typeface="Arial" charset="0"/>
              <a:buChar char="•"/>
            </a:pPr>
            <a:r>
              <a:rPr lang="en-US" b="1" dirty="0"/>
              <a:t>Input: </a:t>
            </a:r>
            <a:r>
              <a:rPr lang="en-US" dirty="0">
                <a:solidFill>
                  <a:prstClr val="black"/>
                </a:solidFill>
              </a:rPr>
              <a:t>An n-</a:t>
            </a:r>
            <a:r>
              <a:rPr lang="en-US" dirty="0" err="1">
                <a:solidFill>
                  <a:prstClr val="black"/>
                </a:solidFill>
              </a:rPr>
              <a:t>ary</a:t>
            </a:r>
            <a:r>
              <a:rPr lang="en-US" dirty="0">
                <a:solidFill>
                  <a:prstClr val="black"/>
                </a:solidFill>
              </a:rPr>
              <a:t> relation R and </a:t>
            </a:r>
            <a:endParaRPr lang="en-US" b="1" dirty="0"/>
          </a:p>
          <a:p>
            <a:pPr marL="742904" lvl="1" indent="-285750">
              <a:buFont typeface="Arial" charset="0"/>
              <a:buChar char="•"/>
            </a:pPr>
            <a:r>
              <a:rPr lang="en-US" b="1" dirty="0"/>
              <a:t>Output: </a:t>
            </a:r>
            <a:r>
              <a:rPr lang="en-US" dirty="0"/>
              <a:t>An m-</a:t>
            </a:r>
            <a:r>
              <a:rPr lang="en-US" dirty="0" err="1"/>
              <a:t>ary</a:t>
            </a:r>
            <a:r>
              <a:rPr lang="en-US" dirty="0"/>
              <a:t> relation </a:t>
            </a:r>
            <a:r>
              <a:rPr lang="en-US" b="1" dirty="0"/>
              <a:t> </a:t>
            </a:r>
            <a:r>
              <a:rPr lang="en-US" dirty="0"/>
              <a:t>(using positions)</a:t>
            </a:r>
            <a:r>
              <a:rPr lang="en-US" b="1" dirty="0"/>
              <a:t> </a:t>
            </a:r>
            <a:r>
              <a:rPr lang="en-US" dirty="0"/>
              <a:t>π</a:t>
            </a:r>
            <a:r>
              <a:rPr lang="en-US" baseline="-25000" dirty="0"/>
              <a:t>i1</a:t>
            </a:r>
            <a:r>
              <a:rPr lang="en-US" dirty="0"/>
              <a:t>,…,</a:t>
            </a:r>
            <a:r>
              <a:rPr lang="en-US" baseline="-25000" dirty="0" err="1"/>
              <a:t>im</a:t>
            </a:r>
            <a:r>
              <a:rPr lang="en-US" baseline="-25000" dirty="0"/>
              <a:t> </a:t>
            </a:r>
            <a:r>
              <a:rPr lang="en-US" dirty="0"/>
              <a:t>(R)  where </a:t>
            </a:r>
          </a:p>
          <a:p>
            <a:pPr lvl="1"/>
            <a:r>
              <a:rPr lang="en-US" dirty="0"/>
              <a:t>π</a:t>
            </a:r>
            <a:r>
              <a:rPr lang="en-US" baseline="-25000" dirty="0"/>
              <a:t>i1</a:t>
            </a:r>
            <a:r>
              <a:rPr lang="en-US" dirty="0"/>
              <a:t>,…,</a:t>
            </a:r>
            <a:r>
              <a:rPr lang="en-US" baseline="-25000" dirty="0" err="1"/>
              <a:t>im</a:t>
            </a:r>
            <a:r>
              <a:rPr lang="en-US" baseline="-25000" dirty="0"/>
              <a:t> </a:t>
            </a:r>
            <a:r>
              <a:rPr lang="en-US" dirty="0"/>
              <a:t>(R)= {(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,…,a</a:t>
            </a:r>
            <a:r>
              <a:rPr lang="en-US" baseline="-25000" dirty="0">
                <a:solidFill>
                  <a:srgbClr val="FF0000"/>
                </a:solidFill>
              </a:rPr>
              <a:t>m</a:t>
            </a:r>
            <a:r>
              <a:rPr lang="en-US" dirty="0"/>
              <a:t>): there is a tuple (</a:t>
            </a:r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en-US" baseline="-25000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rgbClr val="0070C0"/>
                </a:solidFill>
              </a:rPr>
              <a:t>,…,</a:t>
            </a:r>
            <a:r>
              <a:rPr lang="en-US" dirty="0" err="1">
                <a:solidFill>
                  <a:srgbClr val="0070C0"/>
                </a:solidFill>
              </a:rPr>
              <a:t>b</a:t>
            </a:r>
            <a:r>
              <a:rPr lang="en-US" baseline="-25000" dirty="0" err="1">
                <a:solidFill>
                  <a:srgbClr val="0070C0"/>
                </a:solidFill>
              </a:rPr>
              <a:t>k</a:t>
            </a:r>
            <a:r>
              <a:rPr lang="en-US" dirty="0"/>
              <a:t>) in </a:t>
            </a:r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/>
              <a:t> such that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/>
              <a:t> = </a:t>
            </a:r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en-US" baseline="-25000" dirty="0">
                <a:solidFill>
                  <a:srgbClr val="0070C0"/>
                </a:solidFill>
              </a:rPr>
              <a:t>i1</a:t>
            </a:r>
            <a:r>
              <a:rPr lang="de-DE" dirty="0"/>
              <a:t>, …, </a:t>
            </a:r>
            <a:r>
              <a:rPr lang="de-DE" dirty="0">
                <a:solidFill>
                  <a:srgbClr val="FF0000"/>
                </a:solidFill>
              </a:rPr>
              <a:t>a</a:t>
            </a:r>
            <a:r>
              <a:rPr lang="de-DE" baseline="-25000" dirty="0">
                <a:solidFill>
                  <a:srgbClr val="FF0000"/>
                </a:solidFill>
              </a:rPr>
              <a:t>m</a:t>
            </a:r>
            <a:r>
              <a:rPr lang="de-DE" dirty="0"/>
              <a:t> = </a:t>
            </a:r>
            <a:r>
              <a:rPr lang="de-DE" dirty="0">
                <a:solidFill>
                  <a:srgbClr val="0070C0"/>
                </a:solidFill>
              </a:rPr>
              <a:t>b</a:t>
            </a:r>
            <a:r>
              <a:rPr lang="de-DE" baseline="-25000" dirty="0">
                <a:solidFill>
                  <a:srgbClr val="0070C0"/>
                </a:solidFill>
              </a:rPr>
              <a:t>im</a:t>
            </a:r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80343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90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754457" y="2058135"/>
          <a:ext cx="2225048" cy="214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67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9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46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80169" y="1417638"/>
            <a:ext cx="904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05446" y="1437253"/>
            <a:ext cx="1927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σ</a:t>
            </a:r>
            <a:r>
              <a:rPr lang="en-US" sz="2800" baseline="-25000" dirty="0"/>
              <a:t>D&gt;0</a:t>
            </a:r>
            <a:r>
              <a:rPr lang="en-US" sz="2800" dirty="0"/>
              <a:t>(</a:t>
            </a:r>
            <a:r>
              <a:rPr lang="el-GR" sz="2800" dirty="0"/>
              <a:t>π</a:t>
            </a:r>
            <a:r>
              <a:rPr lang="en-US" sz="2800" baseline="-25000" dirty="0"/>
              <a:t>B,D</a:t>
            </a:r>
            <a:r>
              <a:rPr lang="en-US" sz="2800" dirty="0"/>
              <a:t>(R))</a:t>
            </a:r>
          </a:p>
        </p:txBody>
      </p:sp>
      <p:graphicFrame>
        <p:nvGraphicFramePr>
          <p:cNvPr id="12" name="object 8"/>
          <p:cNvGraphicFramePr>
            <a:graphicFrameLocks noGrp="1"/>
          </p:cNvGraphicFramePr>
          <p:nvPr>
            <p:extLst/>
          </p:nvPr>
        </p:nvGraphicFramePr>
        <p:xfrm>
          <a:off x="5345197" y="2211004"/>
          <a:ext cx="1112524" cy="310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307355" y="1430202"/>
            <a:ext cx="1998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π</a:t>
            </a:r>
            <a:r>
              <a:rPr lang="en-US" sz="2800" baseline="-25000" dirty="0"/>
              <a:t>B,D</a:t>
            </a:r>
            <a:r>
              <a:rPr lang="en-US" sz="2800" dirty="0"/>
              <a:t>(</a:t>
            </a:r>
            <a:r>
              <a:rPr lang="el-GR" sz="2800" dirty="0"/>
              <a:t>σ</a:t>
            </a:r>
            <a:r>
              <a:rPr lang="en-US" sz="2800" baseline="-25000" dirty="0"/>
              <a:t>D&gt;0</a:t>
            </a:r>
            <a:r>
              <a:rPr lang="en-US" sz="2800" dirty="0"/>
              <a:t>(R))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78041" y="1350249"/>
            <a:ext cx="341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-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37935" y="4053385"/>
            <a:ext cx="2678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 SELECT DISTINCT R.B, R.D</a:t>
            </a:r>
          </a:p>
          <a:p>
            <a:r>
              <a:rPr lang="en-US" dirty="0"/>
              <a:t>FROM R) AS 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50134" y="3684053"/>
            <a:ext cx="1998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(SELECT DISTINCT 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50134" y="4053385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50134" y="4697833"/>
            <a:ext cx="1740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WHERE T.D &gt; 0) 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69043" y="5396470"/>
            <a:ext cx="2625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(SELECT DISTINCT R.B, R.D</a:t>
            </a:r>
          </a:p>
          <a:p>
            <a:r>
              <a:rPr lang="en-US" dirty="0"/>
              <a:t>FROM R</a:t>
            </a:r>
          </a:p>
          <a:p>
            <a:r>
              <a:rPr lang="en-US" dirty="0"/>
              <a:t>WHERE R.D&gt;0)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26552" y="5067165"/>
            <a:ext cx="346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EXCEPT </a:t>
            </a:r>
            <a:r>
              <a:rPr lang="en-US" dirty="0"/>
              <a:t>(or EXCEPT ALL in this case)</a:t>
            </a:r>
          </a:p>
        </p:txBody>
      </p:sp>
    </p:spTree>
    <p:extLst>
      <p:ext uri="{BB962C8B-B14F-4D97-AF65-F5344CB8AC3E}">
        <p14:creationId xmlns:p14="http://schemas.microsoft.com/office/powerpoint/2010/main" val="67785595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are now able 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Id</a:t>
            </a:r>
            <a:r>
              <a:rPr lang="en-GB" sz="3000" i="1" dirty="0" err="1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entify</a:t>
            </a:r>
            <a:r>
              <a:rPr lang="en-GB" sz="30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GB" sz="3000" dirty="0">
                <a:latin typeface="Calibri" charset="0"/>
                <a:ea typeface="Calibri" charset="0"/>
                <a:cs typeface="Calibri" charset="0"/>
              </a:rPr>
              <a:t>the correspondence between relational algebra operators and SQL constructs</a:t>
            </a:r>
          </a:p>
          <a:p>
            <a:endParaRPr lang="en-GB" sz="3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GB" sz="30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Distinguish</a:t>
            </a:r>
            <a:r>
              <a:rPr lang="en-GB" sz="30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GB" sz="3000" dirty="0">
                <a:latin typeface="Calibri" charset="0"/>
                <a:ea typeface="Calibri" charset="0"/>
                <a:cs typeface="Calibri" charset="0"/>
              </a:rPr>
              <a:t>between sets and multisets, operations on sets vs operations on multisets</a:t>
            </a:r>
          </a:p>
          <a:p>
            <a:endParaRPr lang="en-GB" sz="3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GB" sz="30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Translate </a:t>
            </a:r>
            <a:r>
              <a:rPr lang="en-GB" sz="3000" dirty="0">
                <a:latin typeface="Calibri" charset="0"/>
                <a:ea typeface="Calibri" charset="0"/>
                <a:cs typeface="Calibri" charset="0"/>
              </a:rPr>
              <a:t>a relational algebra query to an SQL statement and the reverse </a:t>
            </a:r>
            <a:endParaRPr lang="en-US" sz="30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4800" dirty="0">
              <a:latin typeface="Lucida Sans" charset="0"/>
              <a:ea typeface="Times New Roman" charset="0"/>
              <a:cs typeface="Times New Roman" charset="0"/>
            </a:endParaRPr>
          </a:p>
          <a:p>
            <a:endParaRPr lang="en-US" sz="4000" dirty="0">
              <a:latin typeface="Lucida Sans" charset="0"/>
              <a:ea typeface="Times New Roman" charset="0"/>
              <a:cs typeface="Times New Roman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05/05/2020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17881</TotalTime>
  <Words>7489</Words>
  <Application>Microsoft Macintosh PowerPoint</Application>
  <PresentationFormat>On-screen Show (4:3)</PresentationFormat>
  <Paragraphs>2684</Paragraphs>
  <Slides>91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9" baseType="lpstr">
      <vt:lpstr>Arial</vt:lpstr>
      <vt:lpstr>Calibri</vt:lpstr>
      <vt:lpstr>Helvetica</vt:lpstr>
      <vt:lpstr>Lucida Sans</vt:lpstr>
      <vt:lpstr>Tahoma</vt:lpstr>
      <vt:lpstr>Times New Roman</vt:lpstr>
      <vt:lpstr>Wingdings</vt:lpstr>
      <vt:lpstr>Office Theme</vt:lpstr>
      <vt:lpstr>Relational Algebra Vs SQL</vt:lpstr>
      <vt:lpstr>Relational Algebra Reminder</vt:lpstr>
      <vt:lpstr>Relational Algebra Operators</vt:lpstr>
      <vt:lpstr>Relational Algebra Operators</vt:lpstr>
      <vt:lpstr>Relational Algebra Operators</vt:lpstr>
      <vt:lpstr>Relational Algebra Operators</vt:lpstr>
      <vt:lpstr>Cartesian Product</vt:lpstr>
      <vt:lpstr>Cartesian Product</vt:lpstr>
      <vt:lpstr>The Projection Operation</vt:lpstr>
      <vt:lpstr>The Projection Operation</vt:lpstr>
      <vt:lpstr>The Projection Operation</vt:lpstr>
      <vt:lpstr>The Projection Operation</vt:lpstr>
      <vt:lpstr>The selection operator</vt:lpstr>
      <vt:lpstr>The Selection Operator - Example</vt:lpstr>
      <vt:lpstr>The Selection Operator - Example</vt:lpstr>
      <vt:lpstr>The Selection Operator - Example</vt:lpstr>
      <vt:lpstr>The Selection Operator - Example</vt:lpstr>
      <vt:lpstr>Relational Algebra Operators</vt:lpstr>
      <vt:lpstr>Relational Algebra Operators</vt:lpstr>
      <vt:lpstr>Relational Algebra Operators</vt:lpstr>
      <vt:lpstr>Derived Relational Algebra Operations</vt:lpstr>
      <vt:lpstr>Natural join ⋈</vt:lpstr>
      <vt:lpstr>Natural join ⋈</vt:lpstr>
      <vt:lpstr>Natural join ⋈</vt:lpstr>
      <vt:lpstr>SQL</vt:lpstr>
      <vt:lpstr>SQL vs. Relational Algebra</vt:lpstr>
      <vt:lpstr>SQL vs. Relational Algebra</vt:lpstr>
      <vt:lpstr>SQL vs. Relational Algebra</vt:lpstr>
      <vt:lpstr>SQL vs. Relational Algebra</vt:lpstr>
      <vt:lpstr>SQL vs. Relational Algebra</vt:lpstr>
      <vt:lpstr>SQL vs. Relational Algebra</vt:lpstr>
      <vt:lpstr>Examples</vt:lpstr>
      <vt:lpstr>Examples</vt:lpstr>
      <vt:lpstr>Examples</vt:lpstr>
      <vt:lpstr>No Selection</vt:lpstr>
      <vt:lpstr>No Selection</vt:lpstr>
      <vt:lpstr>No Selection</vt:lpstr>
      <vt:lpstr>Self-Joins </vt:lpstr>
      <vt:lpstr>Self-Joins</vt:lpstr>
      <vt:lpstr>Self-Joins</vt:lpstr>
      <vt:lpstr>Self-Joins</vt:lpstr>
      <vt:lpstr>Self-Joins</vt:lpstr>
      <vt:lpstr>Self-Joins</vt:lpstr>
      <vt:lpstr>Self-Joins</vt:lpstr>
      <vt:lpstr>Self-Joins</vt:lpstr>
      <vt:lpstr>Self-Joins</vt:lpstr>
      <vt:lpstr>Self-Joins</vt:lpstr>
      <vt:lpstr>Self-Joins</vt:lpstr>
      <vt:lpstr>Aliases in SQL</vt:lpstr>
      <vt:lpstr>Aliases in SQL</vt:lpstr>
      <vt:lpstr>Aliases in SQL</vt:lpstr>
      <vt:lpstr>Aliases in SQL</vt:lpstr>
      <vt:lpstr>Aliases in SQL</vt:lpstr>
      <vt:lpstr>Aliases in SQL</vt:lpstr>
      <vt:lpstr>Sets vs. Multisets</vt:lpstr>
      <vt:lpstr>Sets vs. Multisets</vt:lpstr>
      <vt:lpstr>Sets vs. Multisets</vt:lpstr>
      <vt:lpstr>Operations on Multisets</vt:lpstr>
      <vt:lpstr>Operations on Multisets</vt:lpstr>
      <vt:lpstr>Operations on Multisets</vt:lpstr>
      <vt:lpstr>Operations on Multisets</vt:lpstr>
      <vt:lpstr>Operations on Multisets</vt:lpstr>
      <vt:lpstr>Operations on Multisets</vt:lpstr>
      <vt:lpstr>Operations on Multisets</vt:lpstr>
      <vt:lpstr>Operations on Multisets</vt:lpstr>
      <vt:lpstr>Multiset Semantics in SQL</vt:lpstr>
      <vt:lpstr>Set Semantics vs. Multiset Semantics</vt:lpstr>
      <vt:lpstr>Eliminating Duplicates in SQL</vt:lpstr>
      <vt:lpstr>Relational Completeness of SQL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You are now able to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Relational Model</dc:title>
  <dc:creator>George K</dc:creator>
  <cp:lastModifiedBy>George Kon</cp:lastModifiedBy>
  <cp:revision>210</cp:revision>
  <dcterms:created xsi:type="dcterms:W3CDTF">2018-02-23T16:59:27Z</dcterms:created>
  <dcterms:modified xsi:type="dcterms:W3CDTF">2020-05-06T17:01:55Z</dcterms:modified>
</cp:coreProperties>
</file>