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82" r:id="rId5"/>
    <p:sldId id="283" r:id="rId6"/>
    <p:sldId id="284" r:id="rId7"/>
    <p:sldId id="285" r:id="rId8"/>
    <p:sldId id="300" r:id="rId9"/>
    <p:sldId id="301" r:id="rId10"/>
    <p:sldId id="302" r:id="rId11"/>
    <p:sldId id="287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A3"/>
    <a:srgbClr val="063D5F"/>
    <a:srgbClr val="2E444E"/>
    <a:srgbClr val="662953"/>
    <a:srgbClr val="4A103D"/>
    <a:srgbClr val="CA287A"/>
    <a:srgbClr val="DE2B32"/>
    <a:srgbClr val="122546"/>
    <a:srgbClr val="4BB089"/>
    <a:srgbClr val="AAC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/>
    <p:restoredTop sz="95383"/>
  </p:normalViewPr>
  <p:slideViewPr>
    <p:cSldViewPr>
      <p:cViewPr>
        <p:scale>
          <a:sx n="130" d="100"/>
          <a:sy n="130" d="100"/>
        </p:scale>
        <p:origin x="73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105D4-0A3A-2E44-953A-CCE294FB9CC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941C6-A964-214D-92E4-9675E5FCF6A7}">
      <dgm:prSet phldrT="[Text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Identify the code that will be tested in isolation</a:t>
          </a:r>
          <a:endParaRPr lang="en-US" dirty="0"/>
        </a:p>
      </dgm:t>
    </dgm:pt>
    <dgm:pt modelId="{1527BBC6-A41A-C94F-B670-E081980D240E}" type="parTrans" cxnId="{9FF013CA-9E7F-E74C-A702-68BE125E90C7}">
      <dgm:prSet/>
      <dgm:spPr/>
      <dgm:t>
        <a:bodyPr/>
        <a:lstStyle/>
        <a:p>
          <a:endParaRPr lang="en-US"/>
        </a:p>
      </dgm:t>
    </dgm:pt>
    <dgm:pt modelId="{825220B9-F5BF-354B-9202-7D72099DC0B0}" type="sibTrans" cxnId="{9FF013CA-9E7F-E74C-A702-68BE125E90C7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66AC2750-1A35-4B44-87D1-69ABBAD6A6F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Develop a suite of test cases</a:t>
          </a:r>
        </a:p>
      </dgm:t>
    </dgm:pt>
    <dgm:pt modelId="{AB10CE4B-AD5F-F64D-9003-60F414868D38}" type="parTrans" cxnId="{75A6324D-3A8C-3743-A206-C214A87A781D}">
      <dgm:prSet/>
      <dgm:spPr/>
      <dgm:t>
        <a:bodyPr/>
        <a:lstStyle/>
        <a:p>
          <a:endParaRPr lang="en-US"/>
        </a:p>
      </dgm:t>
    </dgm:pt>
    <dgm:pt modelId="{D930FD8E-A4E1-1E4F-8959-918E02BF724C}" type="sibTrans" cxnId="{75A6324D-3A8C-3743-A206-C214A87A781D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4207062B-A31C-644B-9D41-4E5ADF9BEA5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Write a test harness to support the execution of each case in the suite</a:t>
          </a:r>
        </a:p>
      </dgm:t>
    </dgm:pt>
    <dgm:pt modelId="{71FAF7A8-D940-D44A-B2FE-4C5A1CD89F22}" type="parTrans" cxnId="{B636A749-A495-A041-BCD2-ED5799ECD67B}">
      <dgm:prSet/>
      <dgm:spPr/>
      <dgm:t>
        <a:bodyPr/>
        <a:lstStyle/>
        <a:p>
          <a:endParaRPr lang="en-US"/>
        </a:p>
      </dgm:t>
    </dgm:pt>
    <dgm:pt modelId="{3D904A66-E0A2-D945-B289-F4966B4E7E83}" type="sibTrans" cxnId="{B636A749-A495-A041-BCD2-ED5799ECD67B}">
      <dgm:prSet/>
      <dgm:spPr/>
      <dgm:t>
        <a:bodyPr/>
        <a:lstStyle/>
        <a:p>
          <a:endParaRPr lang="en-US"/>
        </a:p>
      </dgm:t>
    </dgm:pt>
    <dgm:pt modelId="{795CB1BC-02EF-9B4F-B356-604370474BB1}" type="pres">
      <dgm:prSet presAssocID="{D91105D4-0A3A-2E44-953A-CCE294FB9CCD}" presName="outerComposite" presStyleCnt="0">
        <dgm:presLayoutVars>
          <dgm:chMax val="5"/>
          <dgm:dir/>
          <dgm:resizeHandles val="exact"/>
        </dgm:presLayoutVars>
      </dgm:prSet>
      <dgm:spPr/>
    </dgm:pt>
    <dgm:pt modelId="{CF709E29-8280-DA4F-A200-09AB979374EA}" type="pres">
      <dgm:prSet presAssocID="{D91105D4-0A3A-2E44-953A-CCE294FB9CCD}" presName="dummyMaxCanvas" presStyleCnt="0">
        <dgm:presLayoutVars/>
      </dgm:prSet>
      <dgm:spPr/>
    </dgm:pt>
    <dgm:pt modelId="{87BF9C90-6CCB-4E4D-9B84-7E08D2C44F07}" type="pres">
      <dgm:prSet presAssocID="{D91105D4-0A3A-2E44-953A-CCE294FB9CCD}" presName="ThreeNodes_1" presStyleLbl="node1" presStyleIdx="0" presStyleCnt="3">
        <dgm:presLayoutVars>
          <dgm:bulletEnabled val="1"/>
        </dgm:presLayoutVars>
      </dgm:prSet>
      <dgm:spPr/>
    </dgm:pt>
    <dgm:pt modelId="{2A9CD955-E71F-0244-A701-1660E91E10E1}" type="pres">
      <dgm:prSet presAssocID="{D91105D4-0A3A-2E44-953A-CCE294FB9CCD}" presName="ThreeNodes_2" presStyleLbl="node1" presStyleIdx="1" presStyleCnt="3">
        <dgm:presLayoutVars>
          <dgm:bulletEnabled val="1"/>
        </dgm:presLayoutVars>
      </dgm:prSet>
      <dgm:spPr/>
    </dgm:pt>
    <dgm:pt modelId="{9D076821-4B96-B642-BF44-2B7075BFEBE9}" type="pres">
      <dgm:prSet presAssocID="{D91105D4-0A3A-2E44-953A-CCE294FB9CCD}" presName="ThreeNodes_3" presStyleLbl="node1" presStyleIdx="2" presStyleCnt="3" custLinFactNeighborX="23307" custLinFactNeighborY="62704">
        <dgm:presLayoutVars>
          <dgm:bulletEnabled val="1"/>
        </dgm:presLayoutVars>
      </dgm:prSet>
      <dgm:spPr/>
    </dgm:pt>
    <dgm:pt modelId="{17912B57-9211-1745-9920-8F0D95996089}" type="pres">
      <dgm:prSet presAssocID="{D91105D4-0A3A-2E44-953A-CCE294FB9CCD}" presName="ThreeConn_1-2" presStyleLbl="fgAccFollowNode1" presStyleIdx="0" presStyleCnt="2">
        <dgm:presLayoutVars>
          <dgm:bulletEnabled val="1"/>
        </dgm:presLayoutVars>
      </dgm:prSet>
      <dgm:spPr/>
    </dgm:pt>
    <dgm:pt modelId="{302DD7CD-614C-FE43-8EB1-80AA75FD4E3D}" type="pres">
      <dgm:prSet presAssocID="{D91105D4-0A3A-2E44-953A-CCE294FB9CCD}" presName="ThreeConn_2-3" presStyleLbl="fgAccFollowNode1" presStyleIdx="1" presStyleCnt="2">
        <dgm:presLayoutVars>
          <dgm:bulletEnabled val="1"/>
        </dgm:presLayoutVars>
      </dgm:prSet>
      <dgm:spPr/>
    </dgm:pt>
    <dgm:pt modelId="{4294DC66-477E-7E41-B88B-71D2C2B558E0}" type="pres">
      <dgm:prSet presAssocID="{D91105D4-0A3A-2E44-953A-CCE294FB9CCD}" presName="ThreeNodes_1_text" presStyleLbl="node1" presStyleIdx="2" presStyleCnt="3">
        <dgm:presLayoutVars>
          <dgm:bulletEnabled val="1"/>
        </dgm:presLayoutVars>
      </dgm:prSet>
      <dgm:spPr/>
    </dgm:pt>
    <dgm:pt modelId="{0D9CA0DE-E2CA-894C-BBF2-503D68BD5366}" type="pres">
      <dgm:prSet presAssocID="{D91105D4-0A3A-2E44-953A-CCE294FB9CCD}" presName="ThreeNodes_2_text" presStyleLbl="node1" presStyleIdx="2" presStyleCnt="3">
        <dgm:presLayoutVars>
          <dgm:bulletEnabled val="1"/>
        </dgm:presLayoutVars>
      </dgm:prSet>
      <dgm:spPr/>
    </dgm:pt>
    <dgm:pt modelId="{0359D262-460E-D943-8048-8ED565C28DE8}" type="pres">
      <dgm:prSet presAssocID="{D91105D4-0A3A-2E44-953A-CCE294FB9CC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F55B07-C6CA-B542-AF36-834D919769AD}" type="presOf" srcId="{825220B9-F5BF-354B-9202-7D72099DC0B0}" destId="{17912B57-9211-1745-9920-8F0D95996089}" srcOrd="0" destOrd="0" presId="urn:microsoft.com/office/officeart/2005/8/layout/vProcess5"/>
    <dgm:cxn modelId="{B636A749-A495-A041-BCD2-ED5799ECD67B}" srcId="{D91105D4-0A3A-2E44-953A-CCE294FB9CCD}" destId="{4207062B-A31C-644B-9D41-4E5ADF9BEA5D}" srcOrd="2" destOrd="0" parTransId="{71FAF7A8-D940-D44A-B2FE-4C5A1CD89F22}" sibTransId="{3D904A66-E0A2-D945-B289-F4966B4E7E83}"/>
    <dgm:cxn modelId="{75A6324D-3A8C-3743-A206-C214A87A781D}" srcId="{D91105D4-0A3A-2E44-953A-CCE294FB9CCD}" destId="{66AC2750-1A35-4B44-87D1-69ABBAD6A6FE}" srcOrd="1" destOrd="0" parTransId="{AB10CE4B-AD5F-F64D-9003-60F414868D38}" sibTransId="{D930FD8E-A4E1-1E4F-8959-918E02BF724C}"/>
    <dgm:cxn modelId="{18B3795B-2BE0-E446-8A1F-6995D9DC79DC}" type="presOf" srcId="{66AC2750-1A35-4B44-87D1-69ABBAD6A6FE}" destId="{2A9CD955-E71F-0244-A701-1660E91E10E1}" srcOrd="0" destOrd="0" presId="urn:microsoft.com/office/officeart/2005/8/layout/vProcess5"/>
    <dgm:cxn modelId="{B6A57A62-2EE2-0D42-AADF-FF5CD123FA33}" type="presOf" srcId="{66AC2750-1A35-4B44-87D1-69ABBAD6A6FE}" destId="{0D9CA0DE-E2CA-894C-BBF2-503D68BD5366}" srcOrd="1" destOrd="0" presId="urn:microsoft.com/office/officeart/2005/8/layout/vProcess5"/>
    <dgm:cxn modelId="{97560D6D-716F-7D4D-A3A3-0A56ECB0EE1D}" type="presOf" srcId="{4207062B-A31C-644B-9D41-4E5ADF9BEA5D}" destId="{9D076821-4B96-B642-BF44-2B7075BFEBE9}" srcOrd="0" destOrd="0" presId="urn:microsoft.com/office/officeart/2005/8/layout/vProcess5"/>
    <dgm:cxn modelId="{2D89A07E-ECDD-DA4D-944B-C6D93DC3EF60}" type="presOf" srcId="{4207062B-A31C-644B-9D41-4E5ADF9BEA5D}" destId="{0359D262-460E-D943-8048-8ED565C28DE8}" srcOrd="1" destOrd="0" presId="urn:microsoft.com/office/officeart/2005/8/layout/vProcess5"/>
    <dgm:cxn modelId="{C7C5BF80-32FF-9E4F-97D8-CDACC1DF3E53}" type="presOf" srcId="{1B4941C6-A964-214D-92E4-9675E5FCF6A7}" destId="{87BF9C90-6CCB-4E4D-9B84-7E08D2C44F07}" srcOrd="0" destOrd="0" presId="urn:microsoft.com/office/officeart/2005/8/layout/vProcess5"/>
    <dgm:cxn modelId="{9FF013CA-9E7F-E74C-A702-68BE125E90C7}" srcId="{D91105D4-0A3A-2E44-953A-CCE294FB9CCD}" destId="{1B4941C6-A964-214D-92E4-9675E5FCF6A7}" srcOrd="0" destOrd="0" parTransId="{1527BBC6-A41A-C94F-B670-E081980D240E}" sibTransId="{825220B9-F5BF-354B-9202-7D72099DC0B0}"/>
    <dgm:cxn modelId="{F27932DB-AA8A-544C-B710-3DD734FC0E84}" type="presOf" srcId="{D930FD8E-A4E1-1E4F-8959-918E02BF724C}" destId="{302DD7CD-614C-FE43-8EB1-80AA75FD4E3D}" srcOrd="0" destOrd="0" presId="urn:microsoft.com/office/officeart/2005/8/layout/vProcess5"/>
    <dgm:cxn modelId="{9819A4E1-2EC1-1D4C-AD0B-8D39481A4E3A}" type="presOf" srcId="{1B4941C6-A964-214D-92E4-9675E5FCF6A7}" destId="{4294DC66-477E-7E41-B88B-71D2C2B558E0}" srcOrd="1" destOrd="0" presId="urn:microsoft.com/office/officeart/2005/8/layout/vProcess5"/>
    <dgm:cxn modelId="{028618FA-90F8-7C4A-B860-86962859B4F6}" type="presOf" srcId="{D91105D4-0A3A-2E44-953A-CCE294FB9CCD}" destId="{795CB1BC-02EF-9B4F-B356-604370474BB1}" srcOrd="0" destOrd="0" presId="urn:microsoft.com/office/officeart/2005/8/layout/vProcess5"/>
    <dgm:cxn modelId="{F016BA6D-25D4-114F-AD0A-6334CEE021D4}" type="presParOf" srcId="{795CB1BC-02EF-9B4F-B356-604370474BB1}" destId="{CF709E29-8280-DA4F-A200-09AB979374EA}" srcOrd="0" destOrd="0" presId="urn:microsoft.com/office/officeart/2005/8/layout/vProcess5"/>
    <dgm:cxn modelId="{F920DACD-E403-5B49-AE9C-DBF77F2FD77B}" type="presParOf" srcId="{795CB1BC-02EF-9B4F-B356-604370474BB1}" destId="{87BF9C90-6CCB-4E4D-9B84-7E08D2C44F07}" srcOrd="1" destOrd="0" presId="urn:microsoft.com/office/officeart/2005/8/layout/vProcess5"/>
    <dgm:cxn modelId="{4B82CE85-8280-1E43-A89A-20C382794A35}" type="presParOf" srcId="{795CB1BC-02EF-9B4F-B356-604370474BB1}" destId="{2A9CD955-E71F-0244-A701-1660E91E10E1}" srcOrd="2" destOrd="0" presId="urn:microsoft.com/office/officeart/2005/8/layout/vProcess5"/>
    <dgm:cxn modelId="{C6AE79DB-7C7A-8A4A-9E9C-308492A81FB6}" type="presParOf" srcId="{795CB1BC-02EF-9B4F-B356-604370474BB1}" destId="{9D076821-4B96-B642-BF44-2B7075BFEBE9}" srcOrd="3" destOrd="0" presId="urn:microsoft.com/office/officeart/2005/8/layout/vProcess5"/>
    <dgm:cxn modelId="{852D1839-7201-7C4E-A304-E58D7B1A73D6}" type="presParOf" srcId="{795CB1BC-02EF-9B4F-B356-604370474BB1}" destId="{17912B57-9211-1745-9920-8F0D95996089}" srcOrd="4" destOrd="0" presId="urn:microsoft.com/office/officeart/2005/8/layout/vProcess5"/>
    <dgm:cxn modelId="{4630A749-5288-BD41-B23F-2B4FA6A31F26}" type="presParOf" srcId="{795CB1BC-02EF-9B4F-B356-604370474BB1}" destId="{302DD7CD-614C-FE43-8EB1-80AA75FD4E3D}" srcOrd="5" destOrd="0" presId="urn:microsoft.com/office/officeart/2005/8/layout/vProcess5"/>
    <dgm:cxn modelId="{7FFECCFB-D0C4-A346-A2AF-6F8B3032983A}" type="presParOf" srcId="{795CB1BC-02EF-9B4F-B356-604370474BB1}" destId="{4294DC66-477E-7E41-B88B-71D2C2B558E0}" srcOrd="6" destOrd="0" presId="urn:microsoft.com/office/officeart/2005/8/layout/vProcess5"/>
    <dgm:cxn modelId="{BCA50C26-93D1-AF49-8948-44908B6AFA6D}" type="presParOf" srcId="{795CB1BC-02EF-9B4F-B356-604370474BB1}" destId="{0D9CA0DE-E2CA-894C-BBF2-503D68BD5366}" srcOrd="7" destOrd="0" presId="urn:microsoft.com/office/officeart/2005/8/layout/vProcess5"/>
    <dgm:cxn modelId="{B9F49AF8-2EAC-F347-96B9-785452114CF9}" type="presParOf" srcId="{795CB1BC-02EF-9B4F-B356-604370474BB1}" destId="{0359D262-460E-D943-8048-8ED565C28D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F9C90-6CCB-4E4D-9B84-7E08D2C44F07}">
      <dsp:nvSpPr>
        <dsp:cNvPr id="0" name=""/>
        <dsp:cNvSpPr/>
      </dsp:nvSpPr>
      <dsp:spPr>
        <a:xfrm>
          <a:off x="0" y="0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Identify the code that will be tested in isolation</a:t>
          </a:r>
          <a:endParaRPr lang="en-US" sz="2200" kern="1200" dirty="0"/>
        </a:p>
      </dsp:txBody>
      <dsp:txXfrm>
        <a:off x="33929" y="33929"/>
        <a:ext cx="4101766" cy="1090580"/>
      </dsp:txXfrm>
    </dsp:sp>
    <dsp:sp modelId="{2A9CD955-E71F-0244-A701-1660E91E10E1}">
      <dsp:nvSpPr>
        <dsp:cNvPr id="0" name=""/>
        <dsp:cNvSpPr/>
      </dsp:nvSpPr>
      <dsp:spPr>
        <a:xfrm>
          <a:off x="472218" y="1351511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a suite of test cases</a:t>
          </a:r>
        </a:p>
      </dsp:txBody>
      <dsp:txXfrm>
        <a:off x="506147" y="1385440"/>
        <a:ext cx="4058749" cy="1090580"/>
      </dsp:txXfrm>
    </dsp:sp>
    <dsp:sp modelId="{9D076821-4B96-B642-BF44-2B7075BFEBE9}">
      <dsp:nvSpPr>
        <dsp:cNvPr id="0" name=""/>
        <dsp:cNvSpPr/>
      </dsp:nvSpPr>
      <dsp:spPr>
        <a:xfrm>
          <a:off x="944437" y="2703023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Write a test harness to support the execution of each case in the suite</a:t>
          </a:r>
        </a:p>
      </dsp:txBody>
      <dsp:txXfrm>
        <a:off x="978366" y="2736952"/>
        <a:ext cx="4058749" cy="1090580"/>
      </dsp:txXfrm>
    </dsp:sp>
    <dsp:sp modelId="{17912B57-9211-1745-9920-8F0D95996089}">
      <dsp:nvSpPr>
        <dsp:cNvPr id="0" name=""/>
        <dsp:cNvSpPr/>
      </dsp:nvSpPr>
      <dsp:spPr>
        <a:xfrm>
          <a:off x="4598825" y="878482"/>
          <a:ext cx="752985" cy="75298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68247" y="878482"/>
        <a:ext cx="414141" cy="566621"/>
      </dsp:txXfrm>
    </dsp:sp>
    <dsp:sp modelId="{302DD7CD-614C-FE43-8EB1-80AA75FD4E3D}">
      <dsp:nvSpPr>
        <dsp:cNvPr id="0" name=""/>
        <dsp:cNvSpPr/>
      </dsp:nvSpPr>
      <dsp:spPr>
        <a:xfrm>
          <a:off x="5071044" y="2222271"/>
          <a:ext cx="752985" cy="75298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240466" y="2222271"/>
        <a:ext cx="414141" cy="56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4761-1460-C44E-8EE9-132392DCD1C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2BE9-307A-AB49-B561-9E71E3CE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D421-3143-47CA-ACA9-5443A0940D9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50D6-6132-4FF4-AFC5-01B946DDB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35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6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70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E720-24B6-C44D-9B1A-658F791C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</p:spPr>
        <p:txBody>
          <a:bodyPr/>
          <a:lstStyle/>
          <a:p>
            <a:r>
              <a:rPr lang="en-GB" b="1" dirty="0"/>
              <a:t>How to Do a Unit Test?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16CDA-3138-E34E-95CE-1569CDB5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501008"/>
            <a:ext cx="2438400" cy="3251200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E1EEF9E-1891-1B46-83B4-D1308AF8A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401336"/>
              </p:ext>
            </p:extLst>
          </p:nvPr>
        </p:nvGraphicFramePr>
        <p:xfrm>
          <a:off x="2567608" y="1844824"/>
          <a:ext cx="6296248" cy="386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0157FED3-1B2B-1740-A71F-C8A1849F18DC}"/>
              </a:ext>
            </a:extLst>
          </p:cNvPr>
          <p:cNvSpPr/>
          <p:nvPr/>
        </p:nvSpPr>
        <p:spPr>
          <a:xfrm>
            <a:off x="9264352" y="4293096"/>
            <a:ext cx="2304256" cy="1224136"/>
          </a:xfrm>
          <a:prstGeom prst="wedgeRectCallout">
            <a:avLst>
              <a:gd name="adj1" fmla="val -67192"/>
              <a:gd name="adj2" fmla="val 36606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For each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TearDown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89B5-6B1A-8944-BE4F-5BFF8AA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Hand-Coding Unit Test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2DD61-A883-C84B-AEA4-D249F18D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32856"/>
            <a:ext cx="5223541" cy="3096344"/>
          </a:xfrm>
          <a:prstGeom prst="rect">
            <a:avLst/>
          </a:prstGeom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4C726CB0-0F00-614F-AB49-E4E807BF884D}"/>
              </a:ext>
            </a:extLst>
          </p:cNvPr>
          <p:cNvSpPr/>
          <p:nvPr/>
        </p:nvSpPr>
        <p:spPr>
          <a:xfrm>
            <a:off x="5663952" y="3346388"/>
            <a:ext cx="1440160" cy="669279"/>
          </a:xfrm>
          <a:prstGeom prst="stripedRightArrow">
            <a:avLst>
              <a:gd name="adj1" fmla="val 5317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12F72-D340-9749-A3C8-BDF74ED8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78" y="836711"/>
            <a:ext cx="4179929" cy="55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F79E-A3FA-AF4F-BCF4-012438F4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EBBE1-8C59-7B45-A678-35CDC275D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5517637" cy="4950529"/>
          </a:xfrm>
          <a:prstGeom prst="rect">
            <a:avLst/>
          </a:prstGeom>
        </p:spPr>
      </p:pic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32C3D9D0-C637-D44F-A2FC-79538EE42FBF}"/>
              </a:ext>
            </a:extLst>
          </p:cNvPr>
          <p:cNvSpPr/>
          <p:nvPr/>
        </p:nvSpPr>
        <p:spPr>
          <a:xfrm>
            <a:off x="6312024" y="3429000"/>
            <a:ext cx="1440160" cy="669279"/>
          </a:xfrm>
          <a:prstGeom prst="stripedRightArrow">
            <a:avLst>
              <a:gd name="adj1" fmla="val 5317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B67D0-AC7F-3742-BD37-2275596A0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0" y="4437112"/>
            <a:ext cx="2404406" cy="1807964"/>
          </a:xfrm>
          <a:prstGeom prst="rect">
            <a:avLst/>
          </a:prstGeom>
        </p:spPr>
      </p:pic>
      <p:sp>
        <p:nvSpPr>
          <p:cNvPr id="11" name="Explosion 1 10">
            <a:extLst>
              <a:ext uri="{FF2B5EF4-FFF2-40B4-BE49-F238E27FC236}">
                <a16:creationId xmlns:a16="http://schemas.microsoft.com/office/drawing/2014/main" id="{CF6841DF-A308-2C41-8621-3E568A82BF9B}"/>
              </a:ext>
            </a:extLst>
          </p:cNvPr>
          <p:cNvSpPr/>
          <p:nvPr/>
        </p:nvSpPr>
        <p:spPr>
          <a:xfrm>
            <a:off x="7906652" y="1988840"/>
            <a:ext cx="3384376" cy="2880320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ALL FAILED!</a:t>
            </a:r>
          </a:p>
          <a:p>
            <a:pPr algn="ctr"/>
            <a:r>
              <a:rPr lang="en-GB" sz="2000" b="1" dirty="0"/>
              <a:t>WHY?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03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949B-2E89-7A4F-B390-B590BB80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from the Epic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A6E61-9663-1749-BCD7-93229492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Hand-coding test is expensive and tedious</a:t>
            </a:r>
          </a:p>
          <a:p>
            <a:r>
              <a:rPr lang="en-GB" dirty="0"/>
              <a:t>Tests won’t necessarily find all the problems</a:t>
            </a:r>
          </a:p>
          <a:p>
            <a:r>
              <a:rPr lang="en-GB" dirty="0"/>
              <a:t>Tests can reveal issues that perhaps weren’t mentioned in the specification</a:t>
            </a:r>
          </a:p>
          <a:p>
            <a:pPr lvl="1"/>
            <a:r>
              <a:rPr lang="en-GB" dirty="0"/>
              <a:t>Negative tests missed, so </a:t>
            </a:r>
            <a:r>
              <a:rPr lang="en-GB" dirty="0">
                <a:latin typeface="Century Gothic" panose="020B0502020202020204" pitchFamily="34" charset="0"/>
              </a:rPr>
              <a:t>max = 0 </a:t>
            </a:r>
            <a:r>
              <a:rPr lang="en-GB" dirty="0"/>
              <a:t>is incorrect.</a:t>
            </a:r>
          </a:p>
          <a:p>
            <a:pPr lvl="1"/>
            <a:r>
              <a:rPr lang="en-GB" dirty="0"/>
              <a:t>Issue of empty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FCD73-D736-D447-8556-24A4A38C4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221088"/>
            <a:ext cx="7632848" cy="13449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8E4794-E281-074E-8C2B-0717237ECEF7}"/>
              </a:ext>
            </a:extLst>
          </p:cNvPr>
          <p:cNvSpPr/>
          <p:nvPr/>
        </p:nvSpPr>
        <p:spPr>
          <a:xfrm>
            <a:off x="4151784" y="4293096"/>
            <a:ext cx="3672408" cy="432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867A-5804-3D44-9170-18396CE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159B-56FE-A44A-9270-A920E8B252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Seam - the boundary between the unit under test and other classes that the unit collaborates with.</a:t>
            </a:r>
          </a:p>
          <a:p>
            <a:r>
              <a:rPr lang="en-GB" dirty="0"/>
              <a:t>Unit is being tested in isolation - all collaborating objects on the other side of the seam for a given unit must be replaced somehow.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2B5B-02F8-AE4F-A4AE-D6D7B9BD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3356992"/>
            <a:ext cx="7507294" cy="26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B12D-FCAD-634E-9297-A0761079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74EE-88FF-EA44-AA9B-93E1FB04C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We assume correctness of class B so we are not susceptible to errors external to the unit.</a:t>
            </a:r>
          </a:p>
          <a:p>
            <a:pPr lvl="1"/>
            <a:r>
              <a:rPr lang="en-GB" dirty="0"/>
              <a:t>We don't need to have actually implemented class B yet.</a:t>
            </a:r>
          </a:p>
          <a:p>
            <a:pPr lvl="1"/>
            <a:r>
              <a:rPr lang="en-GB" dirty="0"/>
              <a:t>We don't need to affect any external resources that class B might interact with.</a:t>
            </a:r>
          </a:p>
          <a:p>
            <a:pPr lvl="1"/>
            <a:r>
              <a:rPr lang="en-GB" dirty="0"/>
              <a:t>We can speed up execution of the test if method m is to be computationally expensive.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Extra work - create mock versions of class B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Build a mock subclass of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403FF-2878-C24B-9FFB-66FB67B18A16}"/>
              </a:ext>
            </a:extLst>
          </p:cNvPr>
          <p:cNvSpPr/>
          <p:nvPr/>
        </p:nvSpPr>
        <p:spPr>
          <a:xfrm>
            <a:off x="2927648" y="5301208"/>
            <a:ext cx="1008112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FBF2C-F201-3C44-BEA0-DD7F2053D50E}"/>
              </a:ext>
            </a:extLst>
          </p:cNvPr>
          <p:cNvCxnSpPr/>
          <p:nvPr/>
        </p:nvCxnSpPr>
        <p:spPr>
          <a:xfrm>
            <a:off x="3935760" y="5301208"/>
            <a:ext cx="13681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8686A3-AC7C-0645-B79B-B9B5BE043739}"/>
              </a:ext>
            </a:extLst>
          </p:cNvPr>
          <p:cNvSpPr txBox="1"/>
          <p:nvPr/>
        </p:nvSpPr>
        <p:spPr>
          <a:xfrm>
            <a:off x="5303912" y="5157192"/>
            <a:ext cx="2767901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instances of these mock classes are called </a:t>
            </a:r>
            <a:r>
              <a:rPr lang="en-GB" b="1" dirty="0">
                <a:solidFill>
                  <a:schemeClr val="accent2"/>
                </a:solidFill>
              </a:rPr>
              <a:t>Mock Objects</a:t>
            </a:r>
          </a:p>
        </p:txBody>
      </p:sp>
    </p:spTree>
    <p:extLst>
      <p:ext uri="{BB962C8B-B14F-4D97-AF65-F5344CB8AC3E}">
        <p14:creationId xmlns:p14="http://schemas.microsoft.com/office/powerpoint/2010/main" val="120717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77B1-4623-E242-B78D-A2EF8AE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Refactor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9B3D-9932-2E41-A957-3A9BAF15F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2232247"/>
          </a:xfrm>
        </p:spPr>
        <p:txBody>
          <a:bodyPr/>
          <a:lstStyle/>
          <a:p>
            <a:r>
              <a:rPr lang="en-GB" dirty="0"/>
              <a:t>Mocking isn’t all that easy though. Anti-patterns exist:</a:t>
            </a:r>
          </a:p>
          <a:p>
            <a:pPr lvl="1"/>
            <a:r>
              <a:rPr lang="en-GB" dirty="0"/>
              <a:t>Exposes calls to static methods</a:t>
            </a:r>
          </a:p>
          <a:p>
            <a:pPr lvl="1"/>
            <a:r>
              <a:rPr lang="en-GB" dirty="0"/>
              <a:t>Class under test creates an instance of an external class itself</a:t>
            </a:r>
          </a:p>
          <a:p>
            <a:r>
              <a:rPr lang="en-GB" dirty="0"/>
              <a:t>Stub class</a:t>
            </a:r>
          </a:p>
          <a:p>
            <a:pPr lvl="1"/>
            <a:r>
              <a:rPr lang="en-GB" dirty="0"/>
              <a:t> A stub is a controllable replacement for an external dependency.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2AAD2-6F9F-1748-BDD1-07B187A573B3}"/>
              </a:ext>
            </a:extLst>
          </p:cNvPr>
          <p:cNvSpPr txBox="1"/>
          <p:nvPr/>
        </p:nvSpPr>
        <p:spPr>
          <a:xfrm>
            <a:off x="1055440" y="4437112"/>
            <a:ext cx="1728192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 to test: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Class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E4FA1A-8864-CF48-A8EC-D5F835CB761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83632" y="4760278"/>
            <a:ext cx="1224136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955B7A-5386-D343-9BF3-8A633F54CE8F}"/>
              </a:ext>
            </a:extLst>
          </p:cNvPr>
          <p:cNvSpPr txBox="1"/>
          <p:nvPr/>
        </p:nvSpPr>
        <p:spPr>
          <a:xfrm>
            <a:off x="4023679" y="4427740"/>
            <a:ext cx="1296144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External: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Class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A530E-8A2C-D748-B793-24BD464C10AE}"/>
              </a:ext>
            </a:extLst>
          </p:cNvPr>
          <p:cNvSpPr txBox="1"/>
          <p:nvPr/>
        </p:nvSpPr>
        <p:spPr>
          <a:xfrm>
            <a:off x="6974452" y="4446404"/>
            <a:ext cx="1564802" cy="646331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Stub Class:</a:t>
            </a:r>
            <a:endParaRPr lang="en-GB" dirty="0"/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Class B’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982773-2DFB-D74A-A839-F678AA102FE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5319823" y="4750906"/>
            <a:ext cx="1654629" cy="186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D19A7-BCCD-4F43-B629-1F1A9B755C9E}"/>
              </a:ext>
            </a:extLst>
          </p:cNvPr>
          <p:cNvSpPr txBox="1"/>
          <p:nvPr/>
        </p:nvSpPr>
        <p:spPr>
          <a:xfrm>
            <a:off x="5591944" y="4437112"/>
            <a:ext cx="14168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entury Gothic" panose="020B0502020202020204" pitchFamily="34" charset="0"/>
              </a:rPr>
              <a:t>Proxy calls</a:t>
            </a: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C42E0D1A-8EC9-7745-ABAB-36323C57C595}"/>
              </a:ext>
            </a:extLst>
          </p:cNvPr>
          <p:cNvSpPr/>
          <p:nvPr/>
        </p:nvSpPr>
        <p:spPr>
          <a:xfrm>
            <a:off x="3179676" y="4534881"/>
            <a:ext cx="432048" cy="432048"/>
          </a:xfrm>
          <a:prstGeom prst="mathMultiply">
            <a:avLst>
              <a:gd name="adj1" fmla="val 96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9462C34-562E-6049-A475-8C69FEAA67A7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4833548" y="2169430"/>
            <a:ext cx="9292" cy="5837317"/>
          </a:xfrm>
          <a:prstGeom prst="bentConnector3">
            <a:avLst>
              <a:gd name="adj1" fmla="val 7158653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3FD364-A81C-854B-9392-A6B76EBE3B51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8539254" y="4760278"/>
            <a:ext cx="666413" cy="929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84A98D-09FE-6B4F-B22A-E2572E66AFAA}"/>
              </a:ext>
            </a:extLst>
          </p:cNvPr>
          <p:cNvSpPr txBox="1"/>
          <p:nvPr/>
        </p:nvSpPr>
        <p:spPr>
          <a:xfrm>
            <a:off x="9205667" y="4437112"/>
            <a:ext cx="1728192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Mock Object: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Mock B’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E7483-77EA-CD4D-A7C1-81684B3E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628800"/>
            <a:ext cx="2902469" cy="21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9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B94-422C-454F-834C-B2EE2846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 Techniques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56B9-E499-2143-A60D-C79B9F9B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stub</a:t>
            </a:r>
            <a:r>
              <a:rPr lang="en-GB" dirty="0"/>
              <a:t> classes at the boundaries to the system.</a:t>
            </a:r>
          </a:p>
          <a:p>
            <a:r>
              <a:rPr lang="en-GB" dirty="0"/>
              <a:t>Extract an </a:t>
            </a:r>
            <a:r>
              <a:rPr lang="en-GB" b="1" dirty="0"/>
              <a:t>interface</a:t>
            </a:r>
            <a:r>
              <a:rPr lang="en-GB" dirty="0"/>
              <a:t> to external dependencies to allow stub injection, e.g.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BDEB1-F85B-7645-9C29-FCEB80D3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2" y="3717031"/>
            <a:ext cx="4687628" cy="172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6F940-4A08-6D45-975A-60452198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636912"/>
            <a:ext cx="5371792" cy="4141426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09E9CB31-4F2D-374C-8DDB-6DA6DF0A6883}"/>
              </a:ext>
            </a:extLst>
          </p:cNvPr>
          <p:cNvSpPr/>
          <p:nvPr/>
        </p:nvSpPr>
        <p:spPr>
          <a:xfrm>
            <a:off x="5229730" y="4257091"/>
            <a:ext cx="1217028" cy="648073"/>
          </a:xfrm>
          <a:prstGeom prst="stripedRightArrow">
            <a:avLst>
              <a:gd name="adj1" fmla="val 53177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F1818-B1AA-964F-B46C-92253B6DE4BB}"/>
              </a:ext>
            </a:extLst>
          </p:cNvPr>
          <p:cNvSpPr/>
          <p:nvPr/>
        </p:nvSpPr>
        <p:spPr>
          <a:xfrm>
            <a:off x="695400" y="4005064"/>
            <a:ext cx="108012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DBCAB-755E-2147-AADE-A0A5B32C07BC}"/>
              </a:ext>
            </a:extLst>
          </p:cNvPr>
          <p:cNvSpPr/>
          <p:nvPr/>
        </p:nvSpPr>
        <p:spPr>
          <a:xfrm>
            <a:off x="6816080" y="3043637"/>
            <a:ext cx="1944216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8DAFB-DABC-6149-AFC2-1D933B073095}"/>
              </a:ext>
            </a:extLst>
          </p:cNvPr>
          <p:cNvSpPr/>
          <p:nvPr/>
        </p:nvSpPr>
        <p:spPr>
          <a:xfrm>
            <a:off x="6528048" y="4707625"/>
            <a:ext cx="2952328" cy="233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1E92C-7E61-7947-BD6A-034AD159FBFA}"/>
              </a:ext>
            </a:extLst>
          </p:cNvPr>
          <p:cNvCxnSpPr/>
          <p:nvPr/>
        </p:nvCxnSpPr>
        <p:spPr>
          <a:xfrm flipV="1">
            <a:off x="1775520" y="3140968"/>
            <a:ext cx="5040560" cy="8640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33D73-E7CA-0C45-A40C-28F964607C80}"/>
              </a:ext>
            </a:extLst>
          </p:cNvPr>
          <p:cNvSpPr/>
          <p:nvPr/>
        </p:nvSpPr>
        <p:spPr>
          <a:xfrm>
            <a:off x="8241836" y="6035163"/>
            <a:ext cx="2966732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3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AF8C-AA81-5C4D-B154-4EF5E6B1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 Techniques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797-9CA0-214E-AC01-FF1E06435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Inject a stub implementation via a </a:t>
            </a:r>
            <a:r>
              <a:rPr lang="en-GB" b="1" dirty="0"/>
              <a:t>constructor</a:t>
            </a:r>
          </a:p>
          <a:p>
            <a:pPr lvl="1"/>
            <a:r>
              <a:rPr lang="en-GB" dirty="0"/>
              <a:t>Inject a stub implementation via </a:t>
            </a:r>
            <a:r>
              <a:rPr lang="en-GB" b="1" dirty="0"/>
              <a:t>mutator methods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factory methods </a:t>
            </a:r>
            <a:r>
              <a:rPr lang="en-GB" dirty="0"/>
              <a:t>to construct instances of loosely coupled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36719-D6BB-EE4B-A8EE-36E4BA06F6CA}"/>
              </a:ext>
            </a:extLst>
          </p:cNvPr>
          <p:cNvSpPr txBox="1"/>
          <p:nvPr/>
        </p:nvSpPr>
        <p:spPr>
          <a:xfrm>
            <a:off x="2407682" y="2430260"/>
            <a:ext cx="1944216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 Person: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Person(Friend)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16B5B-9796-9944-8D9F-F909A50C3EA2}"/>
              </a:ext>
            </a:extLst>
          </p:cNvPr>
          <p:cNvSpPr txBox="1"/>
          <p:nvPr/>
        </p:nvSpPr>
        <p:spPr>
          <a:xfrm>
            <a:off x="5591944" y="2420888"/>
            <a:ext cx="1784289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External: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Class Friend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03EF27-F5F8-A14A-93F3-CE258974E6CE}"/>
              </a:ext>
            </a:extLst>
          </p:cNvPr>
          <p:cNvCxnSpPr>
            <a:cxnSpLocks/>
          </p:cNvCxnSpPr>
          <p:nvPr/>
        </p:nvCxnSpPr>
        <p:spPr>
          <a:xfrm>
            <a:off x="4351898" y="2753426"/>
            <a:ext cx="1224136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E4CC-CDBE-FF4D-9B2E-3120A0FE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BC91-87DD-1E41-A014-3C0E2769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613991"/>
            <a:ext cx="6398721" cy="4854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8964-2428-6146-9A05-05AC8F8B8955}"/>
              </a:ext>
            </a:extLst>
          </p:cNvPr>
          <p:cNvSpPr/>
          <p:nvPr/>
        </p:nvSpPr>
        <p:spPr>
          <a:xfrm>
            <a:off x="4871864" y="3501008"/>
            <a:ext cx="4896544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EE3FF-B659-504A-900A-3547769AD1B1}"/>
              </a:ext>
            </a:extLst>
          </p:cNvPr>
          <p:cNvSpPr/>
          <p:nvPr/>
        </p:nvSpPr>
        <p:spPr>
          <a:xfrm>
            <a:off x="5071316" y="2780928"/>
            <a:ext cx="109669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     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COMP1206 - Programming 2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Lecture: Introduction to Software Testing &amp; Unit Testing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A7FE5F5-72C3-6642-AEC5-40BB41F5B60E}"/>
              </a:ext>
            </a:extLst>
          </p:cNvPr>
          <p:cNvSpPr txBox="1">
            <a:spLocks/>
          </p:cNvSpPr>
          <p:nvPr/>
        </p:nvSpPr>
        <p:spPr>
          <a:xfrm>
            <a:off x="2351584" y="4137157"/>
            <a:ext cx="3071283" cy="3593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Dr</a:t>
            </a:r>
            <a:r>
              <a:rPr lang="en-US" dirty="0"/>
              <a:t> Jian Shi</a:t>
            </a:r>
          </a:p>
          <a:p>
            <a:r>
              <a:rPr lang="en-US" dirty="0" err="1"/>
              <a:t>Jian.Shi@soton.ac.uk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67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8FDC-8AF1-4B4E-9403-C5D2C4D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Setter/Getter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6FAE-4494-D847-B1B6-AD35290F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160748"/>
            <a:ext cx="6409165" cy="522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5AA08-A7B4-D647-8979-B6FD88977B65}"/>
              </a:ext>
            </a:extLst>
          </p:cNvPr>
          <p:cNvSpPr/>
          <p:nvPr/>
        </p:nvSpPr>
        <p:spPr>
          <a:xfrm>
            <a:off x="5375919" y="1484784"/>
            <a:ext cx="6096677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484FB-782B-7E47-9BEC-1947C6BDDF84}"/>
              </a:ext>
            </a:extLst>
          </p:cNvPr>
          <p:cNvSpPr/>
          <p:nvPr/>
        </p:nvSpPr>
        <p:spPr>
          <a:xfrm>
            <a:off x="5663952" y="3865358"/>
            <a:ext cx="4392488" cy="1507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6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E4A-DB2C-214D-9045-2D70BE7F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12EE-7C21-AC4A-98F2-5610FF28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420888"/>
            <a:ext cx="5472608" cy="216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048E-6F75-F04A-8BDD-290EA981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855928"/>
            <a:ext cx="6120160" cy="36613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6B033-7B10-6B4A-B8D1-E11289CD0364}"/>
              </a:ext>
            </a:extLst>
          </p:cNvPr>
          <p:cNvSpPr/>
          <p:nvPr/>
        </p:nvSpPr>
        <p:spPr>
          <a:xfrm>
            <a:off x="2783632" y="2852936"/>
            <a:ext cx="252028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2A25B-BB2D-0C42-A6BE-48DBE386C11C}"/>
              </a:ext>
            </a:extLst>
          </p:cNvPr>
          <p:cNvSpPr/>
          <p:nvPr/>
        </p:nvSpPr>
        <p:spPr>
          <a:xfrm>
            <a:off x="6456040" y="2797000"/>
            <a:ext cx="4320480" cy="271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93E3B-CFAE-F54B-98C7-584E09381095}"/>
              </a:ext>
            </a:extLst>
          </p:cNvPr>
          <p:cNvSpPr/>
          <p:nvPr/>
        </p:nvSpPr>
        <p:spPr>
          <a:xfrm>
            <a:off x="7104112" y="3295845"/>
            <a:ext cx="2880320" cy="271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7A3EB-83AF-8D43-B718-EA0F8106A536}"/>
              </a:ext>
            </a:extLst>
          </p:cNvPr>
          <p:cNvSpPr/>
          <p:nvPr/>
        </p:nvSpPr>
        <p:spPr>
          <a:xfrm>
            <a:off x="6478213" y="4397750"/>
            <a:ext cx="2498107" cy="271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5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6132-85D2-3344-BD4D-50E6F2E4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C486-FFAC-824D-8A68-74878133A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Testing your programs is more than just running them to see what happens.</a:t>
            </a:r>
          </a:p>
          <a:p>
            <a:r>
              <a:rPr lang="en-GB" dirty="0"/>
              <a:t>There are many different kinds of testing and you can test different parts of the system separately</a:t>
            </a:r>
          </a:p>
          <a:p>
            <a:r>
              <a:rPr lang="en-GB" dirty="0"/>
              <a:t>Unit and Integration testing can be performed in parallel with coding - this can aid long term productivity, but affect short term productivity adversely.</a:t>
            </a:r>
          </a:p>
          <a:p>
            <a:r>
              <a:rPr lang="en-GB" dirty="0"/>
              <a:t>Automation of testing and tool support will help massively.</a:t>
            </a:r>
          </a:p>
          <a:p>
            <a:r>
              <a:rPr lang="en-GB" dirty="0"/>
              <a:t>Isolating units for unit testing is not always easy - there are design strategies to help with </a:t>
            </a:r>
            <a:r>
              <a:rPr lang="en-GB"/>
              <a:t>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435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82F7-B052-5447-85FC-5E5C8ED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0072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9FD-00D0-884D-A1DE-56DFC9F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Topics</a:t>
            </a:r>
            <a:endParaRPr lang="en-US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D297A5-EB81-E84A-885F-91C4D91D6CF5}"/>
              </a:ext>
            </a:extLst>
          </p:cNvPr>
          <p:cNvSpPr txBox="1">
            <a:spLocks/>
          </p:cNvSpPr>
          <p:nvPr/>
        </p:nvSpPr>
        <p:spPr>
          <a:xfrm>
            <a:off x="623392" y="1916832"/>
            <a:ext cx="10153127" cy="3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cs typeface="Calibri" panose="020F0502020204030204" pitchFamily="34" charset="0"/>
              </a:rPr>
              <a:t>Software Testing</a:t>
            </a:r>
          </a:p>
          <a:p>
            <a:r>
              <a:rPr lang="en-GB" sz="2400" dirty="0">
                <a:cs typeface="Calibri" panose="020F0502020204030204" pitchFamily="34" charset="0"/>
              </a:rPr>
              <a:t>Unit Testing</a:t>
            </a:r>
            <a:endParaRPr lang="en-GB" sz="2200" dirty="0">
              <a:cs typeface="Calibri" panose="020F0502020204030204" pitchFamily="34" charset="0"/>
            </a:endParaRPr>
          </a:p>
          <a:p>
            <a:r>
              <a:rPr lang="en-GB" sz="2200" dirty="0">
                <a:cs typeface="Calibri" panose="020F0502020204030204" pitchFamily="34" charset="0"/>
              </a:rPr>
              <a:t>Stub and Mock</a:t>
            </a:r>
          </a:p>
          <a:p>
            <a:r>
              <a:rPr lang="en-GB" sz="2200" dirty="0">
                <a:cs typeface="Calibri" panose="020F0502020204030204" pitchFamily="34" charset="0"/>
              </a:rPr>
              <a:t>Refactoring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690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9FD-00D0-884D-A1DE-56DFC9F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Software Testing</a:t>
            </a:r>
            <a:endParaRPr lang="en-US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D297A5-EB81-E84A-885F-91C4D91D6CF5}"/>
              </a:ext>
            </a:extLst>
          </p:cNvPr>
          <p:cNvSpPr txBox="1">
            <a:spLocks/>
          </p:cNvSpPr>
          <p:nvPr/>
        </p:nvSpPr>
        <p:spPr>
          <a:xfrm>
            <a:off x="623392" y="1916832"/>
            <a:ext cx="10153127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cs typeface="Calibri" panose="020F0502020204030204" pitchFamily="34" charset="0"/>
              </a:rPr>
              <a:t>Verification – software correctly implements a specific function</a:t>
            </a:r>
          </a:p>
          <a:p>
            <a:r>
              <a:rPr lang="en-US" sz="2400" dirty="0">
                <a:cs typeface="Calibri" panose="020F0502020204030204" pitchFamily="34" charset="0"/>
              </a:rPr>
              <a:t>Validation – software satisfies customer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120D7-6D31-4148-98C4-F9B12C28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544660"/>
            <a:ext cx="3312368" cy="3312368"/>
          </a:xfrm>
          <a:prstGeom prst="rect">
            <a:avLst/>
          </a:prstGeom>
        </p:spPr>
      </p:pic>
      <p:sp>
        <p:nvSpPr>
          <p:cNvPr id="11" name="Cloud Callout 10">
            <a:extLst>
              <a:ext uri="{FF2B5EF4-FFF2-40B4-BE49-F238E27FC236}">
                <a16:creationId xmlns:a16="http://schemas.microsoft.com/office/drawing/2014/main" id="{195C34D7-4EBE-B947-8866-0FD1E704A19A}"/>
              </a:ext>
            </a:extLst>
          </p:cNvPr>
          <p:cNvSpPr/>
          <p:nvPr/>
        </p:nvSpPr>
        <p:spPr>
          <a:xfrm>
            <a:off x="6672064" y="2996952"/>
            <a:ext cx="4752528" cy="1296144"/>
          </a:xfrm>
          <a:prstGeom prst="cloudCallout">
            <a:avLst>
              <a:gd name="adj1" fmla="val -45776"/>
              <a:gd name="adj2" fmla="val 5730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Validation –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</a:rPr>
              <a:t>Are we doing the right thing?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13A99486-1048-6545-AB95-1E3648EAB677}"/>
              </a:ext>
            </a:extLst>
          </p:cNvPr>
          <p:cNvSpPr/>
          <p:nvPr/>
        </p:nvSpPr>
        <p:spPr>
          <a:xfrm>
            <a:off x="534020" y="2996952"/>
            <a:ext cx="4697884" cy="1389904"/>
          </a:xfrm>
          <a:prstGeom prst="cloudCallout">
            <a:avLst>
              <a:gd name="adj1" fmla="val 37665"/>
              <a:gd name="adj2" fmla="val 5561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Verification -</a:t>
            </a:r>
          </a:p>
          <a:p>
            <a:pPr algn="ctr"/>
            <a:r>
              <a:rPr lang="en-GB" sz="1600" dirty="0">
                <a:solidFill>
                  <a:schemeClr val="tx2"/>
                </a:solidFill>
              </a:rPr>
              <a:t>Are we doing the thing right?</a:t>
            </a:r>
          </a:p>
        </p:txBody>
      </p:sp>
    </p:spTree>
    <p:extLst>
      <p:ext uri="{BB962C8B-B14F-4D97-AF65-F5344CB8AC3E}">
        <p14:creationId xmlns:p14="http://schemas.microsoft.com/office/powerpoint/2010/main" val="29985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56B3-39F2-AF43-AAA6-AE71BD6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3959-04D3-F14B-98B8-0CFFC98AD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54" y="1688136"/>
            <a:ext cx="11521280" cy="4393059"/>
          </a:xfrm>
        </p:spPr>
        <p:txBody>
          <a:bodyPr/>
          <a:lstStyle/>
          <a:p>
            <a:r>
              <a:rPr lang="en-GB" dirty="0"/>
              <a:t>What is it?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Software is tested to uncover errors that were made inadvertently as it was designed and constructed.</a:t>
            </a:r>
          </a:p>
          <a:p>
            <a:r>
              <a:rPr lang="en-GB" dirty="0"/>
              <a:t>Why is it important?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Testing often accounts for more project effort than any other software engineering activity.</a:t>
            </a:r>
          </a:p>
          <a:p>
            <a:r>
              <a:rPr lang="en-GB" dirty="0"/>
              <a:t>What testing isn’t?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“I always test my code. I always run it a few times after I've finished writing the bit of code I've been working on.”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AF57E094-1E2A-714C-A909-60BCADB5EFEE}"/>
              </a:ext>
            </a:extLst>
          </p:cNvPr>
          <p:cNvSpPr/>
          <p:nvPr/>
        </p:nvSpPr>
        <p:spPr>
          <a:xfrm>
            <a:off x="3188325" y="4420738"/>
            <a:ext cx="432048" cy="432048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D0EF6-AC00-6A4B-A14F-D4C98759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1" y="5097284"/>
            <a:ext cx="3287911" cy="1123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B2D39-921D-2D4E-999F-DE05938F4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5" y="4725144"/>
            <a:ext cx="7762263" cy="20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5675-D835-CE48-AB71-13A7998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761A-375E-ED44-A3E1-1D3733DCB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Functionality Testing</a:t>
            </a:r>
          </a:p>
          <a:p>
            <a:r>
              <a:rPr lang="en-GB" dirty="0"/>
              <a:t>Regression Testing</a:t>
            </a:r>
          </a:p>
          <a:p>
            <a:r>
              <a:rPr lang="en-GB" dirty="0"/>
              <a:t>Performance Testing, Scalability Testing, Stress Testing</a:t>
            </a:r>
          </a:p>
          <a:p>
            <a:r>
              <a:rPr lang="en-GB" dirty="0"/>
              <a:t>Usability Testing</a:t>
            </a:r>
          </a:p>
          <a:p>
            <a:r>
              <a:rPr lang="en-GB" dirty="0"/>
              <a:t>Security Testing</a:t>
            </a:r>
          </a:p>
          <a:p>
            <a:r>
              <a:rPr lang="en-GB" dirty="0"/>
              <a:t>Installation Testing</a:t>
            </a:r>
          </a:p>
          <a:p>
            <a:r>
              <a:rPr lang="en-GB" dirty="0"/>
              <a:t>User Acceptance, </a:t>
            </a:r>
            <a:r>
              <a:rPr lang="en-GB" dirty="0">
                <a:sym typeface="Symbol" pitchFamily="2" charset="2"/>
              </a:rPr>
              <a:t> and </a:t>
            </a:r>
            <a:r>
              <a:rPr lang="en-GB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1369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5675-D835-CE48-AB71-13A7998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White-Box &amp; Black-Box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EA016-4773-044C-AD0A-94D0DB1E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29723"/>
              </p:ext>
            </p:extLst>
          </p:nvPr>
        </p:nvGraphicFramePr>
        <p:xfrm>
          <a:off x="695400" y="1916832"/>
          <a:ext cx="10513168" cy="37134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91269691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2657770545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3375105343"/>
                    </a:ext>
                  </a:extLst>
                </a:gridCol>
              </a:tblGrid>
              <a:tr h="5130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White-Box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Black-Box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26726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Definition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structure is known to the tester.</a:t>
                      </a:r>
                      <a:endParaRPr lang="en-GB" sz="1600" dirty="0"/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Used to test the software without the knowledge of the internal structure of program or application.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7526633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Emphasis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Whether methods/data structures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work correctly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The relationship between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input and output behaviours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449995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Knowledge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Both programming and implementation knowledge are needed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Both programming and implementation knowledge are NOT needed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534578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Tested By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Usually done by tester and developers</a:t>
                      </a:r>
                      <a:endParaRPr lang="en-GB" sz="1600" dirty="0"/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Performed by the end user, developer, and tester</a:t>
                      </a:r>
                      <a:endParaRPr lang="en-GB" sz="1600" dirty="0"/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9689564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Access</a:t>
                      </a:r>
                      <a:endParaRPr lang="en-GB" sz="1800" b="1" dirty="0"/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Thereby, the code could be stolen if testing is outsourced</a:t>
                      </a:r>
                      <a:endParaRPr lang="en-GB" sz="1600" dirty="0"/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required</a:t>
                      </a:r>
                      <a:endParaRPr lang="en-GB" sz="1600" dirty="0"/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5878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8A915F-D8C3-704D-AC46-83EC80F27F97}"/>
              </a:ext>
            </a:extLst>
          </p:cNvPr>
          <p:cNvSpPr txBox="1"/>
          <p:nvPr/>
        </p:nvSpPr>
        <p:spPr>
          <a:xfrm>
            <a:off x="695400" y="6021288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*More explanation available on module note page.</a:t>
            </a:r>
          </a:p>
        </p:txBody>
      </p:sp>
    </p:spTree>
    <p:extLst>
      <p:ext uri="{BB962C8B-B14F-4D97-AF65-F5344CB8AC3E}">
        <p14:creationId xmlns:p14="http://schemas.microsoft.com/office/powerpoint/2010/main" val="10081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8951-C6F1-2F48-A4D1-34B4CB3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Unit, Integration and System Testing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6A6CA-CB81-B345-9EED-99DB2A53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61547"/>
              </p:ext>
            </p:extLst>
          </p:nvPr>
        </p:nvGraphicFramePr>
        <p:xfrm>
          <a:off x="695400" y="2132856"/>
          <a:ext cx="10513168" cy="31850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9126969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65777054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375105343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070575192"/>
                    </a:ext>
                  </a:extLst>
                </a:gridCol>
              </a:tblGrid>
              <a:tr h="5130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Unit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Integration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System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26726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Refer to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Testing code in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small isolated pieces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Repeatedly testing the combination of larger and larger collections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of code units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Testing the entirety of a developed system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and its installation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7526633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When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Anytime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After Unit but before System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End of development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449995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Kind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White box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Mixed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Black box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534578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Executed by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Developers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Testers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Developers and testers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96895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E40E8B-0080-A743-A3F6-023ED7E36304}"/>
              </a:ext>
            </a:extLst>
          </p:cNvPr>
          <p:cNvSpPr txBox="1"/>
          <p:nvPr/>
        </p:nvSpPr>
        <p:spPr>
          <a:xfrm>
            <a:off x="695400" y="5827052"/>
            <a:ext cx="7295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*More explanation about Integration Testing will be considered in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39182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5675-D835-CE48-AB71-13A7998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761A-375E-ED44-A3E1-1D3733DCB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844825"/>
            <a:ext cx="10945215" cy="4393059"/>
          </a:xfrm>
        </p:spPr>
        <p:txBody>
          <a:bodyPr numCol="2"/>
          <a:lstStyle/>
          <a:p>
            <a:r>
              <a:rPr lang="en-GB" dirty="0"/>
              <a:t>Extra cost of writing unit tests throughout development actually improves long-term productivity.</a:t>
            </a:r>
          </a:p>
          <a:p>
            <a:r>
              <a:rPr lang="en-GB" dirty="0"/>
              <a:t>Benefits</a:t>
            </a:r>
          </a:p>
          <a:p>
            <a:pPr lvl="1"/>
            <a:r>
              <a:rPr lang="en-GB" dirty="0"/>
              <a:t>Less time to write tests</a:t>
            </a:r>
          </a:p>
          <a:p>
            <a:pPr lvl="1"/>
            <a:r>
              <a:rPr lang="en-GB" dirty="0"/>
              <a:t>Early bug detection</a:t>
            </a:r>
          </a:p>
          <a:p>
            <a:pPr lvl="1"/>
            <a:r>
              <a:rPr lang="en-GB" dirty="0"/>
              <a:t>Improve design decisions</a:t>
            </a:r>
          </a:p>
          <a:p>
            <a:pPr lvl="1"/>
            <a:r>
              <a:rPr lang="en-GB" dirty="0"/>
              <a:t>Enhance test documentation</a:t>
            </a:r>
          </a:p>
          <a:p>
            <a:pPr lvl="1"/>
            <a:r>
              <a:rPr lang="en-GB" dirty="0"/>
              <a:t>Encourage better code</a:t>
            </a:r>
          </a:p>
          <a:p>
            <a:pPr lvl="1"/>
            <a:r>
              <a:rPr lang="en-GB" dirty="0"/>
              <a:t>Faster and Safer</a:t>
            </a:r>
          </a:p>
          <a:p>
            <a:r>
              <a:rPr lang="en-GB" dirty="0"/>
              <a:t>To ensure the productivity, tests should:</a:t>
            </a:r>
          </a:p>
          <a:p>
            <a:pPr lvl="1"/>
            <a:r>
              <a:rPr lang="en-GB" dirty="0"/>
              <a:t>Run fast: test small bits of code in isolation</a:t>
            </a:r>
          </a:p>
          <a:p>
            <a:pPr lvl="1"/>
            <a:r>
              <a:rPr lang="en-GB" dirty="0"/>
              <a:t>Simplicity: only assert what is required</a:t>
            </a:r>
          </a:p>
          <a:p>
            <a:pPr lvl="1"/>
            <a:r>
              <a:rPr lang="en-GB" dirty="0"/>
              <a:t>Be developed in parallel with the code</a:t>
            </a:r>
          </a:p>
        </p:txBody>
      </p:sp>
    </p:spTree>
    <p:extLst>
      <p:ext uri="{BB962C8B-B14F-4D97-AF65-F5344CB8AC3E}">
        <p14:creationId xmlns:p14="http://schemas.microsoft.com/office/powerpoint/2010/main" val="804302383"/>
      </p:ext>
    </p:extLst>
  </p:cSld>
  <p:clrMapOvr>
    <a:masterClrMapping/>
  </p:clrMapOvr>
</p:sld>
</file>

<file path=ppt/theme/theme1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2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UoS_Powerpoint_template WIDESCREEN</Template>
  <TotalTime>26397</TotalTime>
  <Words>901</Words>
  <Application>Microsoft Macintosh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Lucida Sans</vt:lpstr>
      <vt:lpstr>Symbol</vt:lpstr>
      <vt:lpstr>Wingdings</vt:lpstr>
      <vt:lpstr>UoS_Powerpoint_template WIDESCREEN</vt:lpstr>
      <vt:lpstr>Title and content</vt:lpstr>
      <vt:lpstr>PowerPoint Presentation</vt:lpstr>
      <vt:lpstr>COMP1206 - Programming 2</vt:lpstr>
      <vt:lpstr>Topics</vt:lpstr>
      <vt:lpstr>Software Testing</vt:lpstr>
      <vt:lpstr>Software Testing</vt:lpstr>
      <vt:lpstr>Types of Testing</vt:lpstr>
      <vt:lpstr>White-Box &amp; Black-Box Testing</vt:lpstr>
      <vt:lpstr>Unit, Integration and System Testing</vt:lpstr>
      <vt:lpstr>Unit Testing Methodology</vt:lpstr>
      <vt:lpstr>How to Do a Unit Test?</vt:lpstr>
      <vt:lpstr>Hand-Coding Unit Test Example</vt:lpstr>
      <vt:lpstr>Unit Test Example</vt:lpstr>
      <vt:lpstr>Lessons Learned from the Epic Fail</vt:lpstr>
      <vt:lpstr>Mock</vt:lpstr>
      <vt:lpstr>Mock</vt:lpstr>
      <vt:lpstr>Code Refactor</vt:lpstr>
      <vt:lpstr>Refactoring Techniques</vt:lpstr>
      <vt:lpstr>Refactoring Techniques</vt:lpstr>
      <vt:lpstr>Constructor Injection</vt:lpstr>
      <vt:lpstr>Setter/Getter Injection</vt:lpstr>
      <vt:lpstr>Factory Method Injection</vt:lpstr>
      <vt:lpstr>Summary</vt:lpstr>
      <vt:lpstr>Thanks for watching!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S.</dc:creator>
  <cp:lastModifiedBy>Shi J.</cp:lastModifiedBy>
  <cp:revision>135</cp:revision>
  <cp:lastPrinted>2020-04-18T23:50:00Z</cp:lastPrinted>
  <dcterms:created xsi:type="dcterms:W3CDTF">2020-01-28T09:49:16Z</dcterms:created>
  <dcterms:modified xsi:type="dcterms:W3CDTF">2020-04-19T21:54:44Z</dcterms:modified>
</cp:coreProperties>
</file>