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82" r:id="rId5"/>
    <p:sldId id="317" r:id="rId6"/>
    <p:sldId id="318" r:id="rId7"/>
    <p:sldId id="319" r:id="rId8"/>
    <p:sldId id="321" r:id="rId9"/>
    <p:sldId id="320" r:id="rId10"/>
    <p:sldId id="323" r:id="rId11"/>
    <p:sldId id="324" r:id="rId12"/>
    <p:sldId id="322" r:id="rId13"/>
    <p:sldId id="325" r:id="rId14"/>
    <p:sldId id="326" r:id="rId15"/>
    <p:sldId id="327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B32"/>
    <a:srgbClr val="6292A3"/>
    <a:srgbClr val="063D5F"/>
    <a:srgbClr val="2E444E"/>
    <a:srgbClr val="662953"/>
    <a:srgbClr val="4A103D"/>
    <a:srgbClr val="CA287A"/>
    <a:srgbClr val="122546"/>
    <a:srgbClr val="4BB089"/>
    <a:srgbClr val="AAC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3"/>
    <p:restoredTop sz="95361"/>
  </p:normalViewPr>
  <p:slideViewPr>
    <p:cSldViewPr>
      <p:cViewPr varScale="1">
        <p:scale>
          <a:sx n="95" d="100"/>
          <a:sy n="95" d="100"/>
        </p:scale>
        <p:origin x="8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0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105D4-0A3A-2E44-953A-CCE294FB9CCD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941C6-A964-214D-92E4-9675E5FCF6A7}">
      <dgm:prSet phldrT="[Text]"/>
      <dgm:spPr>
        <a:solidFill>
          <a:srgbClr val="0070C0"/>
        </a:solidFill>
      </dgm:spPr>
      <dgm:t>
        <a:bodyPr/>
        <a:lstStyle/>
        <a:p>
          <a:r>
            <a:rPr lang="en-US" altLang="zh-CN" dirty="0"/>
            <a:t>Identify the code that will be tested in isolation</a:t>
          </a:r>
          <a:endParaRPr lang="en-US" dirty="0"/>
        </a:p>
      </dgm:t>
    </dgm:pt>
    <dgm:pt modelId="{1527BBC6-A41A-C94F-B670-E081980D240E}" type="parTrans" cxnId="{9FF013CA-9E7F-E74C-A702-68BE125E90C7}">
      <dgm:prSet/>
      <dgm:spPr/>
      <dgm:t>
        <a:bodyPr/>
        <a:lstStyle/>
        <a:p>
          <a:endParaRPr lang="en-US"/>
        </a:p>
      </dgm:t>
    </dgm:pt>
    <dgm:pt modelId="{825220B9-F5BF-354B-9202-7D72099DC0B0}" type="sibTrans" cxnId="{9FF013CA-9E7F-E74C-A702-68BE125E90C7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66AC2750-1A35-4B44-87D1-69ABBAD6A6FE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Develop a suite of test cases</a:t>
          </a:r>
        </a:p>
      </dgm:t>
    </dgm:pt>
    <dgm:pt modelId="{AB10CE4B-AD5F-F64D-9003-60F414868D38}" type="parTrans" cxnId="{75A6324D-3A8C-3743-A206-C214A87A781D}">
      <dgm:prSet/>
      <dgm:spPr/>
      <dgm:t>
        <a:bodyPr/>
        <a:lstStyle/>
        <a:p>
          <a:endParaRPr lang="en-US"/>
        </a:p>
      </dgm:t>
    </dgm:pt>
    <dgm:pt modelId="{D930FD8E-A4E1-1E4F-8959-918E02BF724C}" type="sibTrans" cxnId="{75A6324D-3A8C-3743-A206-C214A87A781D}">
      <dgm:prSet/>
      <dgm:spPr>
        <a:solidFill>
          <a:schemeClr val="tx2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4207062B-A31C-644B-9D41-4E5ADF9BEA5D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Write a test harness to support the execution of each case in the suite</a:t>
          </a:r>
        </a:p>
      </dgm:t>
    </dgm:pt>
    <dgm:pt modelId="{71FAF7A8-D940-D44A-B2FE-4C5A1CD89F22}" type="parTrans" cxnId="{B636A749-A495-A041-BCD2-ED5799ECD67B}">
      <dgm:prSet/>
      <dgm:spPr/>
      <dgm:t>
        <a:bodyPr/>
        <a:lstStyle/>
        <a:p>
          <a:endParaRPr lang="en-US"/>
        </a:p>
      </dgm:t>
    </dgm:pt>
    <dgm:pt modelId="{3D904A66-E0A2-D945-B289-F4966B4E7E83}" type="sibTrans" cxnId="{B636A749-A495-A041-BCD2-ED5799ECD67B}">
      <dgm:prSet/>
      <dgm:spPr/>
      <dgm:t>
        <a:bodyPr/>
        <a:lstStyle/>
        <a:p>
          <a:endParaRPr lang="en-US"/>
        </a:p>
      </dgm:t>
    </dgm:pt>
    <dgm:pt modelId="{795CB1BC-02EF-9B4F-B356-604370474BB1}" type="pres">
      <dgm:prSet presAssocID="{D91105D4-0A3A-2E44-953A-CCE294FB9CCD}" presName="outerComposite" presStyleCnt="0">
        <dgm:presLayoutVars>
          <dgm:chMax val="5"/>
          <dgm:dir/>
          <dgm:resizeHandles val="exact"/>
        </dgm:presLayoutVars>
      </dgm:prSet>
      <dgm:spPr/>
    </dgm:pt>
    <dgm:pt modelId="{CF709E29-8280-DA4F-A200-09AB979374EA}" type="pres">
      <dgm:prSet presAssocID="{D91105D4-0A3A-2E44-953A-CCE294FB9CCD}" presName="dummyMaxCanvas" presStyleCnt="0">
        <dgm:presLayoutVars/>
      </dgm:prSet>
      <dgm:spPr/>
    </dgm:pt>
    <dgm:pt modelId="{87BF9C90-6CCB-4E4D-9B84-7E08D2C44F07}" type="pres">
      <dgm:prSet presAssocID="{D91105D4-0A3A-2E44-953A-CCE294FB9CCD}" presName="ThreeNodes_1" presStyleLbl="node1" presStyleIdx="0" presStyleCnt="3">
        <dgm:presLayoutVars>
          <dgm:bulletEnabled val="1"/>
        </dgm:presLayoutVars>
      </dgm:prSet>
      <dgm:spPr/>
    </dgm:pt>
    <dgm:pt modelId="{2A9CD955-E71F-0244-A701-1660E91E10E1}" type="pres">
      <dgm:prSet presAssocID="{D91105D4-0A3A-2E44-953A-CCE294FB9CCD}" presName="ThreeNodes_2" presStyleLbl="node1" presStyleIdx="1" presStyleCnt="3">
        <dgm:presLayoutVars>
          <dgm:bulletEnabled val="1"/>
        </dgm:presLayoutVars>
      </dgm:prSet>
      <dgm:spPr/>
    </dgm:pt>
    <dgm:pt modelId="{9D076821-4B96-B642-BF44-2B7075BFEBE9}" type="pres">
      <dgm:prSet presAssocID="{D91105D4-0A3A-2E44-953A-CCE294FB9CCD}" presName="ThreeNodes_3" presStyleLbl="node1" presStyleIdx="2" presStyleCnt="3" custLinFactNeighborX="23307" custLinFactNeighborY="62704">
        <dgm:presLayoutVars>
          <dgm:bulletEnabled val="1"/>
        </dgm:presLayoutVars>
      </dgm:prSet>
      <dgm:spPr/>
    </dgm:pt>
    <dgm:pt modelId="{17912B57-9211-1745-9920-8F0D95996089}" type="pres">
      <dgm:prSet presAssocID="{D91105D4-0A3A-2E44-953A-CCE294FB9CCD}" presName="ThreeConn_1-2" presStyleLbl="fgAccFollowNode1" presStyleIdx="0" presStyleCnt="2">
        <dgm:presLayoutVars>
          <dgm:bulletEnabled val="1"/>
        </dgm:presLayoutVars>
      </dgm:prSet>
      <dgm:spPr/>
    </dgm:pt>
    <dgm:pt modelId="{302DD7CD-614C-FE43-8EB1-80AA75FD4E3D}" type="pres">
      <dgm:prSet presAssocID="{D91105D4-0A3A-2E44-953A-CCE294FB9CCD}" presName="ThreeConn_2-3" presStyleLbl="fgAccFollowNode1" presStyleIdx="1" presStyleCnt="2">
        <dgm:presLayoutVars>
          <dgm:bulletEnabled val="1"/>
        </dgm:presLayoutVars>
      </dgm:prSet>
      <dgm:spPr/>
    </dgm:pt>
    <dgm:pt modelId="{4294DC66-477E-7E41-B88B-71D2C2B558E0}" type="pres">
      <dgm:prSet presAssocID="{D91105D4-0A3A-2E44-953A-CCE294FB9CCD}" presName="ThreeNodes_1_text" presStyleLbl="node1" presStyleIdx="2" presStyleCnt="3">
        <dgm:presLayoutVars>
          <dgm:bulletEnabled val="1"/>
        </dgm:presLayoutVars>
      </dgm:prSet>
      <dgm:spPr/>
    </dgm:pt>
    <dgm:pt modelId="{0D9CA0DE-E2CA-894C-BBF2-503D68BD5366}" type="pres">
      <dgm:prSet presAssocID="{D91105D4-0A3A-2E44-953A-CCE294FB9CCD}" presName="ThreeNodes_2_text" presStyleLbl="node1" presStyleIdx="2" presStyleCnt="3">
        <dgm:presLayoutVars>
          <dgm:bulletEnabled val="1"/>
        </dgm:presLayoutVars>
      </dgm:prSet>
      <dgm:spPr/>
    </dgm:pt>
    <dgm:pt modelId="{0359D262-460E-D943-8048-8ED565C28DE8}" type="pres">
      <dgm:prSet presAssocID="{D91105D4-0A3A-2E44-953A-CCE294FB9CC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2F55B07-C6CA-B542-AF36-834D919769AD}" type="presOf" srcId="{825220B9-F5BF-354B-9202-7D72099DC0B0}" destId="{17912B57-9211-1745-9920-8F0D95996089}" srcOrd="0" destOrd="0" presId="urn:microsoft.com/office/officeart/2005/8/layout/vProcess5"/>
    <dgm:cxn modelId="{B636A749-A495-A041-BCD2-ED5799ECD67B}" srcId="{D91105D4-0A3A-2E44-953A-CCE294FB9CCD}" destId="{4207062B-A31C-644B-9D41-4E5ADF9BEA5D}" srcOrd="2" destOrd="0" parTransId="{71FAF7A8-D940-D44A-B2FE-4C5A1CD89F22}" sibTransId="{3D904A66-E0A2-D945-B289-F4966B4E7E83}"/>
    <dgm:cxn modelId="{75A6324D-3A8C-3743-A206-C214A87A781D}" srcId="{D91105D4-0A3A-2E44-953A-CCE294FB9CCD}" destId="{66AC2750-1A35-4B44-87D1-69ABBAD6A6FE}" srcOrd="1" destOrd="0" parTransId="{AB10CE4B-AD5F-F64D-9003-60F414868D38}" sibTransId="{D930FD8E-A4E1-1E4F-8959-918E02BF724C}"/>
    <dgm:cxn modelId="{18B3795B-2BE0-E446-8A1F-6995D9DC79DC}" type="presOf" srcId="{66AC2750-1A35-4B44-87D1-69ABBAD6A6FE}" destId="{2A9CD955-E71F-0244-A701-1660E91E10E1}" srcOrd="0" destOrd="0" presId="urn:microsoft.com/office/officeart/2005/8/layout/vProcess5"/>
    <dgm:cxn modelId="{B6A57A62-2EE2-0D42-AADF-FF5CD123FA33}" type="presOf" srcId="{66AC2750-1A35-4B44-87D1-69ABBAD6A6FE}" destId="{0D9CA0DE-E2CA-894C-BBF2-503D68BD5366}" srcOrd="1" destOrd="0" presId="urn:microsoft.com/office/officeart/2005/8/layout/vProcess5"/>
    <dgm:cxn modelId="{97560D6D-716F-7D4D-A3A3-0A56ECB0EE1D}" type="presOf" srcId="{4207062B-A31C-644B-9D41-4E5ADF9BEA5D}" destId="{9D076821-4B96-B642-BF44-2B7075BFEBE9}" srcOrd="0" destOrd="0" presId="urn:microsoft.com/office/officeart/2005/8/layout/vProcess5"/>
    <dgm:cxn modelId="{2D89A07E-ECDD-DA4D-944B-C6D93DC3EF60}" type="presOf" srcId="{4207062B-A31C-644B-9D41-4E5ADF9BEA5D}" destId="{0359D262-460E-D943-8048-8ED565C28DE8}" srcOrd="1" destOrd="0" presId="urn:microsoft.com/office/officeart/2005/8/layout/vProcess5"/>
    <dgm:cxn modelId="{C7C5BF80-32FF-9E4F-97D8-CDACC1DF3E53}" type="presOf" srcId="{1B4941C6-A964-214D-92E4-9675E5FCF6A7}" destId="{87BF9C90-6CCB-4E4D-9B84-7E08D2C44F07}" srcOrd="0" destOrd="0" presId="urn:microsoft.com/office/officeart/2005/8/layout/vProcess5"/>
    <dgm:cxn modelId="{9FF013CA-9E7F-E74C-A702-68BE125E90C7}" srcId="{D91105D4-0A3A-2E44-953A-CCE294FB9CCD}" destId="{1B4941C6-A964-214D-92E4-9675E5FCF6A7}" srcOrd="0" destOrd="0" parTransId="{1527BBC6-A41A-C94F-B670-E081980D240E}" sibTransId="{825220B9-F5BF-354B-9202-7D72099DC0B0}"/>
    <dgm:cxn modelId="{F27932DB-AA8A-544C-B710-3DD734FC0E84}" type="presOf" srcId="{D930FD8E-A4E1-1E4F-8959-918E02BF724C}" destId="{302DD7CD-614C-FE43-8EB1-80AA75FD4E3D}" srcOrd="0" destOrd="0" presId="urn:microsoft.com/office/officeart/2005/8/layout/vProcess5"/>
    <dgm:cxn modelId="{9819A4E1-2EC1-1D4C-AD0B-8D39481A4E3A}" type="presOf" srcId="{1B4941C6-A964-214D-92E4-9675E5FCF6A7}" destId="{4294DC66-477E-7E41-B88B-71D2C2B558E0}" srcOrd="1" destOrd="0" presId="urn:microsoft.com/office/officeart/2005/8/layout/vProcess5"/>
    <dgm:cxn modelId="{028618FA-90F8-7C4A-B860-86962859B4F6}" type="presOf" srcId="{D91105D4-0A3A-2E44-953A-CCE294FB9CCD}" destId="{795CB1BC-02EF-9B4F-B356-604370474BB1}" srcOrd="0" destOrd="0" presId="urn:microsoft.com/office/officeart/2005/8/layout/vProcess5"/>
    <dgm:cxn modelId="{F016BA6D-25D4-114F-AD0A-6334CEE021D4}" type="presParOf" srcId="{795CB1BC-02EF-9B4F-B356-604370474BB1}" destId="{CF709E29-8280-DA4F-A200-09AB979374EA}" srcOrd="0" destOrd="0" presId="urn:microsoft.com/office/officeart/2005/8/layout/vProcess5"/>
    <dgm:cxn modelId="{F920DACD-E403-5B49-AE9C-DBF77F2FD77B}" type="presParOf" srcId="{795CB1BC-02EF-9B4F-B356-604370474BB1}" destId="{87BF9C90-6CCB-4E4D-9B84-7E08D2C44F07}" srcOrd="1" destOrd="0" presId="urn:microsoft.com/office/officeart/2005/8/layout/vProcess5"/>
    <dgm:cxn modelId="{4B82CE85-8280-1E43-A89A-20C382794A35}" type="presParOf" srcId="{795CB1BC-02EF-9B4F-B356-604370474BB1}" destId="{2A9CD955-E71F-0244-A701-1660E91E10E1}" srcOrd="2" destOrd="0" presId="urn:microsoft.com/office/officeart/2005/8/layout/vProcess5"/>
    <dgm:cxn modelId="{C6AE79DB-7C7A-8A4A-9E9C-308492A81FB6}" type="presParOf" srcId="{795CB1BC-02EF-9B4F-B356-604370474BB1}" destId="{9D076821-4B96-B642-BF44-2B7075BFEBE9}" srcOrd="3" destOrd="0" presId="urn:microsoft.com/office/officeart/2005/8/layout/vProcess5"/>
    <dgm:cxn modelId="{852D1839-7201-7C4E-A304-E58D7B1A73D6}" type="presParOf" srcId="{795CB1BC-02EF-9B4F-B356-604370474BB1}" destId="{17912B57-9211-1745-9920-8F0D95996089}" srcOrd="4" destOrd="0" presId="urn:microsoft.com/office/officeart/2005/8/layout/vProcess5"/>
    <dgm:cxn modelId="{4630A749-5288-BD41-B23F-2B4FA6A31F26}" type="presParOf" srcId="{795CB1BC-02EF-9B4F-B356-604370474BB1}" destId="{302DD7CD-614C-FE43-8EB1-80AA75FD4E3D}" srcOrd="5" destOrd="0" presId="urn:microsoft.com/office/officeart/2005/8/layout/vProcess5"/>
    <dgm:cxn modelId="{7FFECCFB-D0C4-A346-A2AF-6F8B3032983A}" type="presParOf" srcId="{795CB1BC-02EF-9B4F-B356-604370474BB1}" destId="{4294DC66-477E-7E41-B88B-71D2C2B558E0}" srcOrd="6" destOrd="0" presId="urn:microsoft.com/office/officeart/2005/8/layout/vProcess5"/>
    <dgm:cxn modelId="{BCA50C26-93D1-AF49-8948-44908B6AFA6D}" type="presParOf" srcId="{795CB1BC-02EF-9B4F-B356-604370474BB1}" destId="{0D9CA0DE-E2CA-894C-BBF2-503D68BD5366}" srcOrd="7" destOrd="0" presId="urn:microsoft.com/office/officeart/2005/8/layout/vProcess5"/>
    <dgm:cxn modelId="{B9F49AF8-2EAC-F347-96B9-785452114CF9}" type="presParOf" srcId="{795CB1BC-02EF-9B4F-B356-604370474BB1}" destId="{0359D262-460E-D943-8048-8ED565C28DE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F9C90-6CCB-4E4D-9B84-7E08D2C44F07}">
      <dsp:nvSpPr>
        <dsp:cNvPr id="0" name=""/>
        <dsp:cNvSpPr/>
      </dsp:nvSpPr>
      <dsp:spPr>
        <a:xfrm>
          <a:off x="0" y="0"/>
          <a:ext cx="5351810" cy="115843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Identify the code that will be tested in isolation</a:t>
          </a:r>
          <a:endParaRPr lang="en-US" sz="2200" kern="1200" dirty="0"/>
        </a:p>
      </dsp:txBody>
      <dsp:txXfrm>
        <a:off x="33929" y="33929"/>
        <a:ext cx="4101766" cy="1090580"/>
      </dsp:txXfrm>
    </dsp:sp>
    <dsp:sp modelId="{2A9CD955-E71F-0244-A701-1660E91E10E1}">
      <dsp:nvSpPr>
        <dsp:cNvPr id="0" name=""/>
        <dsp:cNvSpPr/>
      </dsp:nvSpPr>
      <dsp:spPr>
        <a:xfrm>
          <a:off x="472218" y="1351511"/>
          <a:ext cx="5351810" cy="115843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 a suite of test cases</a:t>
          </a:r>
        </a:p>
      </dsp:txBody>
      <dsp:txXfrm>
        <a:off x="506147" y="1385440"/>
        <a:ext cx="4058749" cy="1090580"/>
      </dsp:txXfrm>
    </dsp:sp>
    <dsp:sp modelId="{9D076821-4B96-B642-BF44-2B7075BFEBE9}">
      <dsp:nvSpPr>
        <dsp:cNvPr id="0" name=""/>
        <dsp:cNvSpPr/>
      </dsp:nvSpPr>
      <dsp:spPr>
        <a:xfrm>
          <a:off x="944437" y="2703023"/>
          <a:ext cx="5351810" cy="1158438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Write a test harness to support the execution of each case in the suite</a:t>
          </a:r>
        </a:p>
      </dsp:txBody>
      <dsp:txXfrm>
        <a:off x="978366" y="2736952"/>
        <a:ext cx="4058749" cy="1090580"/>
      </dsp:txXfrm>
    </dsp:sp>
    <dsp:sp modelId="{17912B57-9211-1745-9920-8F0D95996089}">
      <dsp:nvSpPr>
        <dsp:cNvPr id="0" name=""/>
        <dsp:cNvSpPr/>
      </dsp:nvSpPr>
      <dsp:spPr>
        <a:xfrm>
          <a:off x="4598825" y="878482"/>
          <a:ext cx="752985" cy="752985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68247" y="878482"/>
        <a:ext cx="414141" cy="566621"/>
      </dsp:txXfrm>
    </dsp:sp>
    <dsp:sp modelId="{302DD7CD-614C-FE43-8EB1-80AA75FD4E3D}">
      <dsp:nvSpPr>
        <dsp:cNvPr id="0" name=""/>
        <dsp:cNvSpPr/>
      </dsp:nvSpPr>
      <dsp:spPr>
        <a:xfrm>
          <a:off x="5071044" y="2222271"/>
          <a:ext cx="752985" cy="752985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240466" y="2222271"/>
        <a:ext cx="414141" cy="566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54761-1460-C44E-8EE9-132392DCD1C4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82BE9-307A-AB49-B561-9E71E3CE8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2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3D421-3143-47CA-ACA9-5443A0940D94}" type="datetimeFigureOut">
              <a:rPr lang="en-GB" smtClean="0"/>
              <a:t>22/04/2020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A50D6-6132-4FF4-AFC5-01B946DDB4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69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A50D6-6132-4FF4-AFC5-01B946DDB4A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5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ogo Slide"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23" y="2791953"/>
            <a:ext cx="4512501" cy="9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5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o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54560" y="2060849"/>
            <a:ext cx="7591573" cy="1226567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b="1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584" y="3287415"/>
            <a:ext cx="7584843" cy="864096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351584" y="4149081"/>
            <a:ext cx="3071283" cy="35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6360D570-4882-4F25-B966-92B63EE9B1D5}" type="datetime4">
              <a:rPr lang="en-GB" smtClean="0"/>
              <a:t>18 November 2016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03511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351584" y="3356522"/>
            <a:ext cx="7584843" cy="18006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spc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Copy here</a:t>
            </a:r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51584" y="2700210"/>
            <a:ext cx="7584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spc="-150" dirty="0">
                <a:solidFill>
                  <a:schemeClr val="bg1"/>
                </a:solidFill>
              </a:rPr>
              <a:t>YOUR</a:t>
            </a:r>
            <a:r>
              <a:rPr lang="en-GB" sz="3200" b="1" spc="-150" baseline="0" dirty="0">
                <a:solidFill>
                  <a:schemeClr val="bg1"/>
                </a:solidFill>
              </a:rPr>
              <a:t> QUESTIONS</a:t>
            </a:r>
            <a:endParaRPr lang="en-GB" sz="3200" b="1" spc="-15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2E444E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rgbClr val="2E444E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rgbClr val="2E444E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>
                <a:solidFill>
                  <a:srgbClr val="2E444E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6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3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7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0" r:id="rId2"/>
    <p:sldLayoutId id="214748370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692696"/>
            <a:ext cx="10849205" cy="9361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992544" y="6400135"/>
            <a:ext cx="9601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274112-3819-4E3C-A2C8-15D563C4EB1E}" type="slidenum">
              <a:rPr lang="en-GB" sz="1000" smtClean="0"/>
              <a:t>‹#›</a:t>
            </a:fld>
            <a:endParaRPr lang="en-GB" sz="100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23392" y="1844825"/>
            <a:ext cx="10862997" cy="4381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27" y="285963"/>
            <a:ext cx="179222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spc="-150">
          <a:solidFill>
            <a:srgbClr val="2E444E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rgbClr val="2E444E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800" kern="1200">
          <a:solidFill>
            <a:srgbClr val="2E444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rgbClr val="2E444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1600" kern="1200">
          <a:solidFill>
            <a:srgbClr val="2E444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spcAft>
          <a:spcPts val="1200"/>
        </a:spcAft>
        <a:buFont typeface="Arial" panose="020B0604020202020204" pitchFamily="34" charset="0"/>
        <a:buChar char="»"/>
        <a:defRPr sz="1400" kern="1200">
          <a:solidFill>
            <a:srgbClr val="2E444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e.ecs.soton.ac.uk/notes/comp1206/lecture19-1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13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F240-4550-134A-ABE3-9D278FF1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Exceptions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63833-A510-3041-AACF-37DF96DB6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import static </a:t>
            </a:r>
            <a:r>
              <a:rPr lang="en-GB" dirty="0" err="1"/>
              <a:t>org.junit.jupiter.api.Assertions.assertThrows</a:t>
            </a:r>
            <a:r>
              <a:rPr lang="en-GB" dirty="0"/>
              <a:t>;</a:t>
            </a:r>
          </a:p>
          <a:p>
            <a:r>
              <a:rPr lang="en-GB" dirty="0" err="1"/>
              <a:t>assertThrows</a:t>
            </a:r>
            <a:r>
              <a:rPr lang="en-GB" dirty="0"/>
              <a:t>(</a:t>
            </a:r>
            <a:r>
              <a:rPr lang="en-GB" dirty="0" err="1">
                <a:solidFill>
                  <a:srgbClr val="FF0000"/>
                </a:solidFill>
              </a:rPr>
              <a:t>expected_exception</a:t>
            </a:r>
            <a:r>
              <a:rPr lang="en-GB" dirty="0" err="1"/>
              <a:t>.class</a:t>
            </a:r>
            <a:r>
              <a:rPr lang="en-GB" dirty="0"/>
              <a:t>, ( ) -&gt; </a:t>
            </a:r>
            <a:r>
              <a:rPr lang="en-GB" dirty="0" err="1">
                <a:solidFill>
                  <a:srgbClr val="FF0000"/>
                </a:solidFill>
              </a:rPr>
              <a:t>tested_method</a:t>
            </a:r>
            <a:r>
              <a:rPr lang="en-GB" dirty="0"/>
              <a:t>)</a:t>
            </a:r>
          </a:p>
          <a:p>
            <a:r>
              <a:rPr lang="en-GB" dirty="0"/>
              <a:t>What if the test case is failed?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import </a:t>
            </a:r>
            <a:r>
              <a:rPr lang="en-GB" dirty="0" err="1"/>
              <a:t>org.junit.jupiter.api.Assertions.fail</a:t>
            </a:r>
            <a:r>
              <a:rPr lang="en-GB" dirty="0"/>
              <a:t>;</a:t>
            </a:r>
          </a:p>
          <a:p>
            <a:pPr lvl="1"/>
            <a:r>
              <a:rPr lang="en-GB" dirty="0"/>
              <a:t>fail()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16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C6FA-E90B-8F4C-8430-9D8DBA4E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Running a few Test Suites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D847-4DDB-2F47-9BB1-8E0464465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Used when you want to run a number of test suites in one go.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SelectPackages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6DACD-F5C5-4044-8DA6-4EB5CBB12132}"/>
              </a:ext>
            </a:extLst>
          </p:cNvPr>
          <p:cNvSpPr/>
          <p:nvPr/>
        </p:nvSpPr>
        <p:spPr>
          <a:xfrm>
            <a:off x="1631504" y="2492896"/>
            <a:ext cx="7416824" cy="1754326"/>
          </a:xfrm>
          <a:prstGeom prst="rect">
            <a:avLst/>
          </a:prstGeom>
          <a:ln>
            <a:solidFill>
              <a:srgbClr val="DE2B32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latin typeface="Avenir Roman" panose="02000503020000020003" pitchFamily="2" charset="0"/>
              </a:rPr>
              <a:t>import </a:t>
            </a:r>
            <a:r>
              <a:rPr lang="en-GB" dirty="0" err="1">
                <a:latin typeface="Avenir Roman" panose="02000503020000020003" pitchFamily="2" charset="0"/>
              </a:rPr>
              <a:t>org.junit.runner.RunWith</a:t>
            </a:r>
            <a:r>
              <a:rPr lang="en-GB" dirty="0">
                <a:latin typeface="Avenir Roman" panose="02000503020000020003" pitchFamily="2" charset="0"/>
              </a:rPr>
              <a:t>; </a:t>
            </a:r>
          </a:p>
          <a:p>
            <a:r>
              <a:rPr lang="en-GB" dirty="0">
                <a:latin typeface="Avenir Roman" panose="02000503020000020003" pitchFamily="2" charset="0"/>
              </a:rPr>
              <a:t>import </a:t>
            </a:r>
            <a:r>
              <a:rPr lang="en-GB" dirty="0" err="1">
                <a:latin typeface="Avenir Roman" panose="02000503020000020003" pitchFamily="2" charset="0"/>
              </a:rPr>
              <a:t>org.junit.platform.runner.JUnitPlatform</a:t>
            </a:r>
            <a:r>
              <a:rPr lang="en-GB" dirty="0">
                <a:latin typeface="Avenir Roman" panose="02000503020000020003" pitchFamily="2" charset="0"/>
              </a:rPr>
              <a:t>; </a:t>
            </a:r>
          </a:p>
          <a:p>
            <a:r>
              <a:rPr lang="en-GB" dirty="0">
                <a:latin typeface="Avenir Roman" panose="02000503020000020003" pitchFamily="2" charset="0"/>
              </a:rPr>
              <a:t>import </a:t>
            </a:r>
            <a:r>
              <a:rPr lang="en-GB" dirty="0" err="1">
                <a:latin typeface="Avenir Roman" panose="02000503020000020003" pitchFamily="2" charset="0"/>
              </a:rPr>
              <a:t>org.junit.platform.suite.api.SelectClasses</a:t>
            </a:r>
            <a:r>
              <a:rPr lang="en-GB" dirty="0">
                <a:latin typeface="Avenir Roman" panose="02000503020000020003" pitchFamily="2" charset="0"/>
              </a:rPr>
              <a:t>; </a:t>
            </a:r>
          </a:p>
          <a:p>
            <a:endParaRPr lang="en-GB" dirty="0">
              <a:latin typeface="Avenir Roman" panose="02000503020000020003" pitchFamily="2" charset="0"/>
            </a:endParaRPr>
          </a:p>
          <a:p>
            <a:r>
              <a:rPr lang="en-GB" dirty="0">
                <a:latin typeface="Avenir Roman" panose="02000503020000020003" pitchFamily="2" charset="0"/>
              </a:rPr>
              <a:t>@</a:t>
            </a:r>
            <a:r>
              <a:rPr lang="en-GB" dirty="0" err="1">
                <a:latin typeface="Avenir Roman" panose="02000503020000020003" pitchFamily="2" charset="0"/>
              </a:rPr>
              <a:t>RunWith</a:t>
            </a:r>
            <a:r>
              <a:rPr lang="en-GB" dirty="0">
                <a:latin typeface="Avenir Roman" panose="02000503020000020003" pitchFamily="2" charset="0"/>
              </a:rPr>
              <a:t>(</a:t>
            </a:r>
            <a:r>
              <a:rPr lang="en-GB" dirty="0" err="1">
                <a:latin typeface="Avenir Roman" panose="02000503020000020003" pitchFamily="2" charset="0"/>
              </a:rPr>
              <a:t>JUnitPlatform.class</a:t>
            </a:r>
            <a:r>
              <a:rPr lang="en-GB" dirty="0">
                <a:latin typeface="Avenir Roman" panose="02000503020000020003" pitchFamily="2" charset="0"/>
              </a:rPr>
              <a:t>) </a:t>
            </a:r>
          </a:p>
          <a:p>
            <a:r>
              <a:rPr lang="en-GB" dirty="0">
                <a:latin typeface="Avenir Roman" panose="02000503020000020003" pitchFamily="2" charset="0"/>
              </a:rPr>
              <a:t>@</a:t>
            </a:r>
            <a:r>
              <a:rPr lang="en-GB" dirty="0" err="1">
                <a:latin typeface="Avenir Roman" panose="02000503020000020003" pitchFamily="2" charset="0"/>
              </a:rPr>
              <a:t>SelectClasses</a:t>
            </a:r>
            <a:r>
              <a:rPr lang="en-GB" dirty="0">
                <a:latin typeface="Avenir Roman" panose="02000503020000020003" pitchFamily="2" charset="0"/>
              </a:rPr>
              <a:t>( {class1Test.class, class2Test.class, class3Test.class} );</a:t>
            </a:r>
            <a:endParaRPr lang="en-US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8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F8F3-81CF-A346-A67C-2E3239E1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4B63-4932-5040-A376-8033BDA0A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Timeout</a:t>
            </a:r>
          </a:p>
          <a:p>
            <a:pPr lvl="1"/>
            <a:r>
              <a:rPr lang="en-GB" dirty="0"/>
              <a:t>E.g. for avoiding getting stuck in badly coded non-terminating loops in your test suite.</a:t>
            </a:r>
          </a:p>
          <a:p>
            <a:pPr lvl="1"/>
            <a:r>
              <a:rPr lang="en-GB" dirty="0" err="1">
                <a:latin typeface="Avenir Roman" panose="02000503020000020003" pitchFamily="2" charset="0"/>
              </a:rPr>
              <a:t>assertTimeout</a:t>
            </a:r>
            <a:r>
              <a:rPr lang="en-GB" dirty="0">
                <a:latin typeface="Avenir Roman" panose="02000503020000020003" pitchFamily="2" charset="0"/>
              </a:rPr>
              <a:t>(</a:t>
            </a:r>
            <a:r>
              <a:rPr lang="en-GB" dirty="0" err="1">
                <a:latin typeface="Avenir Roman" panose="02000503020000020003" pitchFamily="2" charset="0"/>
              </a:rPr>
              <a:t>ofMinutes</a:t>
            </a:r>
            <a:r>
              <a:rPr lang="en-GB" dirty="0">
                <a:latin typeface="Avenir Roman" panose="02000503020000020003" pitchFamily="2" charset="0"/>
              </a:rPr>
              <a:t>(1), () -&gt; </a:t>
            </a:r>
            <a:r>
              <a:rPr lang="en-GB" dirty="0" err="1">
                <a:latin typeface="Avenir Roman" panose="02000503020000020003" pitchFamily="2" charset="0"/>
              </a:rPr>
              <a:t>someMethodMightLoop</a:t>
            </a:r>
            <a:r>
              <a:rPr lang="en-GB" dirty="0">
                <a:latin typeface="Avenir Roman" panose="02000503020000020003" pitchFamily="2" charset="0"/>
              </a:rPr>
              <a:t>());</a:t>
            </a:r>
            <a:r>
              <a:rPr lang="en-US" dirty="0">
                <a:latin typeface="Avenir Roman" panose="02000503020000020003" pitchFamily="2" charset="0"/>
              </a:rPr>
              <a:t> </a:t>
            </a:r>
          </a:p>
          <a:p>
            <a:r>
              <a:rPr lang="en-US" dirty="0"/>
              <a:t>@Disabled</a:t>
            </a:r>
          </a:p>
          <a:p>
            <a:pPr lvl="1"/>
            <a:r>
              <a:rPr lang="en-GB" dirty="0"/>
              <a:t>to suppress the execution of the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@Test </a:t>
            </a:r>
            <a:r>
              <a:rPr lang="en-GB" dirty="0"/>
              <a:t>method when running the test suite.</a:t>
            </a:r>
          </a:p>
          <a:p>
            <a:pPr lvl="1"/>
            <a:r>
              <a:rPr lang="en-GB" dirty="0">
                <a:latin typeface="Avenir Roman" panose="02000503020000020003" pitchFamily="2" charset="0"/>
              </a:rPr>
              <a:t>@Disabled("Test is ignored as a demonstration")</a:t>
            </a:r>
          </a:p>
          <a:p>
            <a:r>
              <a:rPr lang="en-GB" dirty="0"/>
              <a:t>Assumptions</a:t>
            </a:r>
          </a:p>
          <a:p>
            <a:pPr lvl="1"/>
            <a:r>
              <a:rPr lang="en-GB" dirty="0"/>
              <a:t>allow the tester to ask for certain entry conditions to the test to hold</a:t>
            </a:r>
          </a:p>
          <a:p>
            <a:pPr lvl="1"/>
            <a:r>
              <a:rPr lang="en-GB" dirty="0">
                <a:latin typeface="Avenir Roman" panose="02000503020000020003" pitchFamily="2" charset="0"/>
              </a:rPr>
              <a:t>import </a:t>
            </a:r>
            <a:r>
              <a:rPr lang="en-GB" dirty="0" err="1">
                <a:latin typeface="Avenir Roman" panose="02000503020000020003" pitchFamily="2" charset="0"/>
              </a:rPr>
              <a:t>org.junit.jupiter.api.Assumptions</a:t>
            </a:r>
            <a:r>
              <a:rPr lang="en-GB" dirty="0">
                <a:latin typeface="Avenir Roman" panose="02000503020000020003" pitchFamily="2" charset="0"/>
              </a:rPr>
              <a:t>;</a:t>
            </a:r>
          </a:p>
          <a:p>
            <a:pPr lvl="1"/>
            <a:r>
              <a:rPr lang="en-GB" dirty="0" err="1">
                <a:latin typeface="Avenir Roman" panose="02000503020000020003" pitchFamily="2" charset="0"/>
              </a:rPr>
              <a:t>assumeTrue</a:t>
            </a:r>
            <a:r>
              <a:rPr lang="en-GB" dirty="0">
                <a:latin typeface="Avenir Roman" panose="02000503020000020003" pitchFamily="2" charset="0"/>
              </a:rPr>
              <a:t>( </a:t>
            </a:r>
            <a:r>
              <a:rPr lang="en-GB" dirty="0" err="1">
                <a:latin typeface="Avenir Roman" panose="02000503020000020003" pitchFamily="2" charset="0"/>
              </a:rPr>
              <a:t>i</a:t>
            </a:r>
            <a:r>
              <a:rPr lang="en-GB" dirty="0">
                <a:latin typeface="Avenir Roman" panose="02000503020000020003" pitchFamily="2" charset="0"/>
              </a:rPr>
              <a:t> &gt; 1 );</a:t>
            </a:r>
          </a:p>
          <a:p>
            <a:pPr lvl="1"/>
            <a:r>
              <a:rPr lang="en-GB" dirty="0"/>
              <a:t>More on API for Assumptions</a:t>
            </a:r>
          </a:p>
        </p:txBody>
      </p:sp>
    </p:spTree>
    <p:extLst>
      <p:ext uri="{BB962C8B-B14F-4D97-AF65-F5344CB8AC3E}">
        <p14:creationId xmlns:p14="http://schemas.microsoft.com/office/powerpoint/2010/main" val="422312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DFE3-5FB4-F643-9FA6-08C7A3E4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Parameterised</a:t>
            </a:r>
            <a:r>
              <a:rPr lang="en-US" dirty="0"/>
              <a:t>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DA862-EE5E-3441-B7E6-5A83E485B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Why parameterised tests?</a:t>
            </a:r>
          </a:p>
          <a:p>
            <a:pPr lvl="1"/>
            <a:r>
              <a:rPr lang="en-GB" dirty="0"/>
              <a:t>Run a test suite repeatedly with varying data</a:t>
            </a:r>
          </a:p>
          <a:p>
            <a:r>
              <a:rPr lang="en-GB" dirty="0"/>
              <a:t>Solution?</a:t>
            </a:r>
          </a:p>
          <a:p>
            <a:pPr lvl="1"/>
            <a:r>
              <a:rPr lang="en-GB" dirty="0"/>
              <a:t>Store the data in the test suite class and iterate over it in each test case.</a:t>
            </a:r>
          </a:p>
          <a:p>
            <a:r>
              <a:rPr lang="en-GB" dirty="0"/>
              <a:t>Key points</a:t>
            </a:r>
          </a:p>
          <a:p>
            <a:pPr lvl="1"/>
            <a:r>
              <a:rPr lang="en-GB" dirty="0"/>
              <a:t>@</a:t>
            </a:r>
            <a:r>
              <a:rPr lang="en-GB" dirty="0" err="1"/>
              <a:t>ParameterizedTest</a:t>
            </a:r>
            <a:endParaRPr lang="en-GB" dirty="0"/>
          </a:p>
          <a:p>
            <a:pPr lvl="1"/>
            <a:r>
              <a:rPr lang="en-GB" dirty="0"/>
              <a:t>@</a:t>
            </a:r>
            <a:r>
              <a:rPr lang="en-GB" dirty="0" err="1"/>
              <a:t>ValueSource</a:t>
            </a:r>
            <a:r>
              <a:rPr lang="en-GB" dirty="0"/>
              <a:t>, @</a:t>
            </a:r>
            <a:r>
              <a:rPr lang="en-GB" dirty="0" err="1"/>
              <a:t>MethodSource</a:t>
            </a:r>
            <a:r>
              <a:rPr lang="en-GB" dirty="0"/>
              <a:t>, etc.</a:t>
            </a:r>
          </a:p>
          <a:p>
            <a:pPr lvl="1"/>
            <a:r>
              <a:rPr lang="en-GB" dirty="0"/>
              <a:t>{index} - invocations of the test method are counted, starting at 1</a:t>
            </a:r>
          </a:p>
          <a:p>
            <a:pPr lvl="1"/>
            <a:r>
              <a:rPr lang="en-GB" dirty="0"/>
              <a:t>{arguments}: gets replaced with {0}, {1}, ... {n} for the method's n parameters </a:t>
            </a:r>
          </a:p>
        </p:txBody>
      </p:sp>
    </p:spTree>
    <p:extLst>
      <p:ext uri="{BB962C8B-B14F-4D97-AF65-F5344CB8AC3E}">
        <p14:creationId xmlns:p14="http://schemas.microsoft.com/office/powerpoint/2010/main" val="413086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FD91-3F21-7846-9644-85521287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BF923-A15B-674D-82B6-A0419AB0D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393" y="1844825"/>
            <a:ext cx="10847916" cy="4393059"/>
          </a:xfrm>
        </p:spPr>
        <p:txBody>
          <a:bodyPr/>
          <a:lstStyle/>
          <a:p>
            <a:r>
              <a:rPr lang="en-US"/>
              <a:t>JUnit </a:t>
            </a:r>
            <a:r>
              <a:rPr lang="en-US" dirty="0"/>
              <a:t>5</a:t>
            </a:r>
          </a:p>
          <a:p>
            <a:pPr lvl="1"/>
            <a:r>
              <a:rPr lang="en-US" dirty="0"/>
              <a:t>Annotation</a:t>
            </a:r>
          </a:p>
          <a:p>
            <a:pPr lvl="1"/>
            <a:r>
              <a:rPr lang="en-US" dirty="0"/>
              <a:t>Assertion</a:t>
            </a:r>
          </a:p>
          <a:p>
            <a:pPr lvl="1"/>
            <a:r>
              <a:rPr lang="en-US" dirty="0" err="1"/>
              <a:t>BeforeXXX</a:t>
            </a:r>
            <a:r>
              <a:rPr lang="en-US" dirty="0"/>
              <a:t> and </a:t>
            </a:r>
            <a:r>
              <a:rPr lang="en-US" dirty="0" err="1"/>
              <a:t>AfterXXX</a:t>
            </a:r>
            <a:endParaRPr lang="en-US" dirty="0"/>
          </a:p>
          <a:p>
            <a:pPr lvl="1"/>
            <a:r>
              <a:rPr lang="en-US" dirty="0"/>
              <a:t>Exception</a:t>
            </a:r>
          </a:p>
          <a:p>
            <a:pPr lvl="1"/>
            <a:r>
              <a:rPr lang="en-US" dirty="0"/>
              <a:t>Test Suite</a:t>
            </a:r>
          </a:p>
          <a:p>
            <a:pPr lvl="1"/>
            <a:r>
              <a:rPr lang="en-US" dirty="0" err="1"/>
              <a:t>Parameterised</a:t>
            </a:r>
            <a:r>
              <a:rPr lang="en-US" dirty="0"/>
              <a:t> Tests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Mocking</a:t>
            </a:r>
          </a:p>
          <a:p>
            <a:pPr lvl="1"/>
            <a:r>
              <a:rPr lang="en-US" dirty="0"/>
              <a:t>Integration Testing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3ABD4-6E91-4A48-BE2E-029BF0EB3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51" y="1916832"/>
            <a:ext cx="3303896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4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982F7-B052-5447-85FC-5E5C8ED1C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00725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COMP1206 - Programming 2</a:t>
            </a:r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Lecture: JUnit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7A7FE5F5-72C3-6642-AEC5-40BB41F5B60E}"/>
              </a:ext>
            </a:extLst>
          </p:cNvPr>
          <p:cNvSpPr txBox="1">
            <a:spLocks/>
          </p:cNvSpPr>
          <p:nvPr/>
        </p:nvSpPr>
        <p:spPr>
          <a:xfrm>
            <a:off x="2351584" y="4137157"/>
            <a:ext cx="3071283" cy="35939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Dr</a:t>
            </a:r>
            <a:r>
              <a:rPr lang="en-US" dirty="0"/>
              <a:t> Jian Shi</a:t>
            </a:r>
          </a:p>
          <a:p>
            <a:r>
              <a:rPr lang="en-US" dirty="0" err="1"/>
              <a:t>Jian.Shi@soton.ac.uk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67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B9FD-00D0-884D-A1DE-56DFC9F1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Topics</a:t>
            </a:r>
            <a:endParaRPr lang="en-US" b="1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D297A5-EB81-E84A-885F-91C4D91D6CF5}"/>
              </a:ext>
            </a:extLst>
          </p:cNvPr>
          <p:cNvSpPr txBox="1">
            <a:spLocks/>
          </p:cNvSpPr>
          <p:nvPr/>
        </p:nvSpPr>
        <p:spPr>
          <a:xfrm>
            <a:off x="623392" y="1916832"/>
            <a:ext cx="10153127" cy="381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2E444E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cs typeface="Calibri" panose="020F0502020204030204" pitchFamily="34" charset="0"/>
              </a:rPr>
              <a:t>JUnit</a:t>
            </a:r>
          </a:p>
          <a:p>
            <a:r>
              <a:rPr lang="en-GB" sz="2400" dirty="0">
                <a:cs typeface="Calibri" panose="020F0502020204030204" pitchFamily="34" charset="0"/>
              </a:rPr>
              <a:t>How to use</a:t>
            </a:r>
          </a:p>
          <a:p>
            <a:pPr lvl="1"/>
            <a:r>
              <a:rPr lang="en-GB" sz="2000" dirty="0">
                <a:cs typeface="Calibri" panose="020F0502020204030204" pitchFamily="34" charset="0"/>
              </a:rPr>
              <a:t>Annotation</a:t>
            </a:r>
          </a:p>
          <a:p>
            <a:pPr lvl="1"/>
            <a:r>
              <a:rPr lang="en-GB" sz="2000" dirty="0">
                <a:cs typeface="Calibri" panose="020F0502020204030204" pitchFamily="34" charset="0"/>
              </a:rPr>
              <a:t>Assertation</a:t>
            </a:r>
          </a:p>
          <a:p>
            <a:pPr lvl="1"/>
            <a:r>
              <a:rPr lang="en-GB" sz="2000" dirty="0">
                <a:cs typeface="Calibri" panose="020F0502020204030204" pitchFamily="34" charset="0"/>
              </a:rPr>
              <a:t>Test Suite</a:t>
            </a:r>
          </a:p>
          <a:p>
            <a:pPr lvl="1"/>
            <a:r>
              <a:rPr lang="en-GB" sz="2000" dirty="0">
                <a:cs typeface="Calibri" panose="020F0502020204030204" pitchFamily="34" charset="0"/>
              </a:rPr>
              <a:t>Parameterised Tests</a:t>
            </a:r>
          </a:p>
          <a:p>
            <a:pPr lvl="1"/>
            <a:endParaRPr lang="en-GB" sz="20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1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0594-2D18-8B4F-BFB6-8D0E94C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547E-E206-224F-BD0F-A159BFD8F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JUnit is a testing framework written. It is an industry standard tool for performing, unit and regression testing in Java.</a:t>
            </a:r>
          </a:p>
          <a:p>
            <a:r>
              <a:rPr lang="en-GB" dirty="0"/>
              <a:t>JUnit provides an extension of Java that assists with the writing and execution of unit tests.</a:t>
            </a:r>
          </a:p>
          <a:p>
            <a:r>
              <a:rPr lang="en-US" dirty="0"/>
              <a:t>JUnit 5</a:t>
            </a:r>
          </a:p>
          <a:p>
            <a:pPr lvl="1"/>
            <a:r>
              <a:rPr lang="en-US" dirty="0"/>
              <a:t>Designed for Java 8</a:t>
            </a:r>
          </a:p>
          <a:p>
            <a:pPr lvl="1"/>
            <a:r>
              <a:rPr lang="en-US" dirty="0"/>
              <a:t>How to download and install (</a:t>
            </a:r>
            <a:r>
              <a:rPr lang="en-GB" dirty="0">
                <a:hlinkClick r:id="rId2"/>
              </a:rPr>
              <a:t>https://secure.ecs.soton.ac.uk/notes/comp1206/lecture19-1.html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9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C6D3-1C65-BE40-A5D8-1F0A501D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Tutorial – How to Create a JUnit Test?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DCA7-F61A-864F-8D30-080814826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Eclipse</a:t>
            </a:r>
          </a:p>
          <a:p>
            <a:r>
              <a:rPr lang="en-US" dirty="0"/>
              <a:t>Checklist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Isolated package for testers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Annotation - </a:t>
            </a:r>
            <a:r>
              <a:rPr lang="en-US" dirty="0">
                <a:solidFill>
                  <a:srgbClr val="FF0000"/>
                </a:solidFill>
                <a:latin typeface="Avenir Roman" panose="02000503020000020003" pitchFamily="2" charset="0"/>
              </a:rPr>
              <a:t>@Test </a:t>
            </a:r>
            <a:r>
              <a:rPr lang="en-US" dirty="0"/>
              <a:t>for each test method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Naming principles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Test Class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XXXTest</a:t>
            </a:r>
            <a:r>
              <a:rPr lang="en-US" dirty="0">
                <a:sym typeface="Wingdings" pitchFamily="2" charset="2"/>
              </a:rPr>
              <a:t>, where XXX is the class to be tested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sym typeface="Wingdings" pitchFamily="2" charset="2"/>
              </a:rPr>
              <a:t>Test Method 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testXXX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testXXXWithSth</a:t>
            </a:r>
            <a:r>
              <a:rPr lang="en-US" dirty="0">
                <a:sym typeface="Wingdings" pitchFamily="2" charset="2"/>
              </a:rPr>
              <a:t>, etc. where XXX is the method to be tested</a:t>
            </a:r>
            <a:endParaRPr lang="en-US" dirty="0"/>
          </a:p>
          <a:p>
            <a:pPr lvl="1">
              <a:buFont typeface="Wingdings" pitchFamily="2" charset="2"/>
              <a:buChar char="ü"/>
            </a:pPr>
            <a:r>
              <a:rPr lang="en-US" dirty="0" err="1"/>
              <a:t>assertEquals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839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EFFA-95A1-0B4C-B7B0-D25EF4B6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Assertion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5CE32-AD17-9642-AB09-EE7BD1C32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GB" dirty="0"/>
              <a:t>static </a:t>
            </a:r>
            <a:r>
              <a:rPr lang="en-GB" dirty="0" err="1"/>
              <a:t>org.junit.jupiter.api.Assertions</a:t>
            </a:r>
            <a:r>
              <a:rPr lang="en-GB" dirty="0"/>
              <a:t>.*;</a:t>
            </a:r>
          </a:p>
          <a:p>
            <a:r>
              <a:rPr lang="en-GB" dirty="0"/>
              <a:t>Different Assertions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8F0AD9-6EF7-4043-B4DC-960C53265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25811"/>
              </p:ext>
            </p:extLst>
          </p:nvPr>
        </p:nvGraphicFramePr>
        <p:xfrm>
          <a:off x="1055440" y="2760437"/>
          <a:ext cx="9865096" cy="3244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306311370"/>
                    </a:ext>
                  </a:extLst>
                </a:gridCol>
                <a:gridCol w="7272808">
                  <a:extLst>
                    <a:ext uri="{9D8B030D-6E8A-4147-A177-3AD203B41FA5}">
                      <a16:colId xmlns:a16="http://schemas.microsoft.com/office/drawing/2014/main" val="1086608989"/>
                    </a:ext>
                  </a:extLst>
                </a:gridCol>
              </a:tblGrid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Method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140834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assertEquals</a:t>
                      </a:r>
                      <a:r>
                        <a:rPr lang="en-US" sz="1600" i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 that </a:t>
                      </a:r>
                      <a:r>
                        <a:rPr lang="en-GB" sz="1600" dirty="0"/>
                        <a:t>expected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GB" sz="1600" dirty="0"/>
                        <a:t>actual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</a:t>
                      </a:r>
                      <a:r>
                        <a:rPr lang="en-GB" sz="16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objects or primitive data 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 equal.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GB" sz="1600" b="0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(expected result, actual result, [String message])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decimals, </a:t>
                      </a: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600" b="0" i="1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assertEquals</a:t>
                      </a:r>
                      <a:r>
                        <a:rPr lang="en-GB" sz="1600" b="0" i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(expected result, actual result, </a:t>
                      </a:r>
                      <a:r>
                        <a:rPr lang="en-GB" sz="1600" b="0" i="1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detla</a:t>
                      </a:r>
                      <a:r>
                        <a:rPr lang="en-GB" sz="1600" b="0" i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en-GB" sz="1600" b="0" i="1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GB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detla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means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5213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assertArrayEquals</a:t>
                      </a:r>
                      <a:r>
                        <a:rPr lang="en-GB" sz="16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Same as above, but for </a:t>
                      </a:r>
                      <a:r>
                        <a:rPr lang="en-US" sz="1600" u="sng" dirty="0"/>
                        <a:t>arrays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729692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assertNull</a:t>
                      </a:r>
                      <a:r>
                        <a:rPr lang="en-US" sz="1600" i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 that </a:t>
                      </a:r>
                      <a:r>
                        <a:rPr lang="en-GB" sz="1600" dirty="0"/>
                        <a:t>actual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 </a:t>
                      </a:r>
                      <a:r>
                        <a:rPr lang="en-GB" sz="1600" dirty="0"/>
                        <a:t>null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460286"/>
                  </a:ext>
                </a:extLst>
              </a:tr>
              <a:tr h="370327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assertTrue</a:t>
                      </a:r>
                      <a:r>
                        <a:rPr lang="en-US" sz="1600" i="1" dirty="0"/>
                        <a:t>()</a:t>
                      </a:r>
                      <a:br>
                        <a:rPr lang="en-US" sz="1600" i="1" dirty="0"/>
                      </a:br>
                      <a:r>
                        <a:rPr lang="en-US" sz="1600" i="1" dirty="0" err="1"/>
                        <a:t>assertFalse</a:t>
                      </a:r>
                      <a:r>
                        <a:rPr lang="en-US" sz="1600" i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Asserts that the supplied </a:t>
                      </a:r>
                      <a:r>
                        <a:rPr lang="en-GB" sz="1600" dirty="0"/>
                        <a:t>condition</a:t>
                      </a: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 </a:t>
                      </a:r>
                      <a:r>
                        <a:rPr lang="en-GB" sz="1600" dirty="0"/>
                        <a:t>true</a:t>
                      </a:r>
                      <a:r>
                        <a:rPr lang="en-GB" sz="1600"/>
                        <a:t>/false</a:t>
                      </a:r>
                      <a:r>
                        <a:rPr lang="en-GB" sz="16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329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2C5DBF-2ABF-0D42-A431-A5267AB29624}"/>
              </a:ext>
            </a:extLst>
          </p:cNvPr>
          <p:cNvSpPr txBox="1"/>
          <p:nvPr/>
        </p:nvSpPr>
        <p:spPr>
          <a:xfrm>
            <a:off x="1055440" y="6185040"/>
            <a:ext cx="2632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*See more in JUnit 5 API.</a:t>
            </a:r>
          </a:p>
        </p:txBody>
      </p:sp>
    </p:spTree>
    <p:extLst>
      <p:ext uri="{BB962C8B-B14F-4D97-AF65-F5344CB8AC3E}">
        <p14:creationId xmlns:p14="http://schemas.microsoft.com/office/powerpoint/2010/main" val="405889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1049-716D-4747-8F84-CC38E31B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Last Lecture – How to do Unit Test?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19108-9099-4D43-96BE-56882F818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501008"/>
            <a:ext cx="2438400" cy="3251200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D020F24-FC00-B446-ACD0-FEA0BC07C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663488"/>
              </p:ext>
            </p:extLst>
          </p:nvPr>
        </p:nvGraphicFramePr>
        <p:xfrm>
          <a:off x="2567608" y="1844824"/>
          <a:ext cx="6296248" cy="3861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A76A14E-EC38-7149-ACC6-B4704EE029B8}"/>
              </a:ext>
            </a:extLst>
          </p:cNvPr>
          <p:cNvSpPr/>
          <p:nvPr/>
        </p:nvSpPr>
        <p:spPr>
          <a:xfrm>
            <a:off x="9264352" y="4293096"/>
            <a:ext cx="2304256" cy="1224136"/>
          </a:xfrm>
          <a:prstGeom prst="wedgeRectCallout">
            <a:avLst>
              <a:gd name="adj1" fmla="val -67192"/>
              <a:gd name="adj2" fmla="val 36606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For each case: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SetUp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TearDown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51049-716D-4747-8F84-CC38E31B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 Tarikh" pitchFamily="2" charset="-78"/>
                <a:cs typeface="Al Tarikh" pitchFamily="2" charset="-78"/>
              </a:rPr>
              <a:t>@</a:t>
            </a:r>
            <a:r>
              <a:rPr lang="en-US" dirty="0" err="1">
                <a:latin typeface="Al Tarikh" pitchFamily="2" charset="-78"/>
                <a:cs typeface="Al Tarikh" pitchFamily="2" charset="-78"/>
              </a:rPr>
              <a:t>BeforeEach</a:t>
            </a:r>
            <a:r>
              <a:rPr lang="en-US" dirty="0">
                <a:latin typeface="Al Tarikh" pitchFamily="2" charset="-78"/>
                <a:cs typeface="Al Tarikh" pitchFamily="2" charset="-78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Al Tarikh" pitchFamily="2" charset="-78"/>
                <a:cs typeface="Al Tarikh" pitchFamily="2" charset="-78"/>
              </a:rPr>
              <a:t>@</a:t>
            </a:r>
            <a:r>
              <a:rPr lang="en-US" dirty="0" err="1">
                <a:latin typeface="Al Tarikh" pitchFamily="2" charset="-78"/>
                <a:cs typeface="Al Tarikh" pitchFamily="2" charset="-78"/>
              </a:rPr>
              <a:t>AfterEach</a:t>
            </a:r>
            <a:endParaRPr lang="en-US" dirty="0"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6A292-969F-9B49-902D-D0DBA7E00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Equivalents of </a:t>
            </a:r>
            <a:r>
              <a:rPr lang="en-US" dirty="0">
                <a:latin typeface="Century Gothic" panose="020B0502020202020204" pitchFamily="34" charset="0"/>
              </a:rPr>
              <a:t>@Before </a:t>
            </a:r>
            <a:r>
              <a:rPr lang="en-US" dirty="0"/>
              <a:t>and </a:t>
            </a:r>
            <a:r>
              <a:rPr lang="en-US" dirty="0">
                <a:latin typeface="Century Gothic" panose="020B0502020202020204" pitchFamily="34" charset="0"/>
              </a:rPr>
              <a:t>@After </a:t>
            </a:r>
            <a:r>
              <a:rPr lang="en-US" dirty="0"/>
              <a:t>in JUnit 4 or below.</a:t>
            </a:r>
          </a:p>
          <a:p>
            <a:r>
              <a:rPr lang="en-GB" dirty="0">
                <a:latin typeface="Century Gothic" panose="020B0502020202020204" pitchFamily="34" charset="0"/>
              </a:rPr>
              <a:t>@</a:t>
            </a:r>
            <a:r>
              <a:rPr lang="en-GB" dirty="0" err="1">
                <a:latin typeface="Century Gothic" panose="020B0502020202020204" pitchFamily="34" charset="0"/>
              </a:rPr>
              <a:t>BeforeEach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</a:p>
          <a:p>
            <a:pPr lvl="1"/>
            <a:r>
              <a:rPr lang="en-GB" dirty="0"/>
              <a:t>indicates that the method is a </a:t>
            </a:r>
            <a:r>
              <a:rPr lang="en-GB" dirty="0" err="1">
                <a:solidFill>
                  <a:srgbClr val="FF0000"/>
                </a:solidFill>
              </a:rPr>
              <a:t>setUp</a:t>
            </a:r>
            <a:r>
              <a:rPr lang="en-GB" dirty="0"/>
              <a:t> method and the annotation</a:t>
            </a:r>
          </a:p>
          <a:p>
            <a:pPr lvl="1"/>
            <a:r>
              <a:rPr lang="en-GB" dirty="0"/>
              <a:t>All these methods are invoked </a:t>
            </a:r>
            <a:r>
              <a:rPr lang="en-GB" dirty="0">
                <a:solidFill>
                  <a:schemeClr val="tx1"/>
                </a:solidFill>
              </a:rPr>
              <a:t>before</a:t>
            </a:r>
            <a:r>
              <a:rPr lang="en-GB" dirty="0"/>
              <a:t> each test case is executed.</a:t>
            </a:r>
          </a:p>
          <a:p>
            <a:r>
              <a:rPr lang="en-GB" dirty="0">
                <a:latin typeface="Century Gothic" panose="020B0502020202020204" pitchFamily="34" charset="0"/>
              </a:rPr>
              <a:t>@</a:t>
            </a:r>
            <a:r>
              <a:rPr lang="en-GB" dirty="0" err="1">
                <a:latin typeface="Century Gothic" panose="020B0502020202020204" pitchFamily="34" charset="0"/>
              </a:rPr>
              <a:t>AfterEach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endParaRPr lang="en-GB" dirty="0"/>
          </a:p>
          <a:p>
            <a:pPr lvl="1"/>
            <a:r>
              <a:rPr lang="en-GB" dirty="0"/>
              <a:t>indicates that the method is a </a:t>
            </a:r>
            <a:r>
              <a:rPr lang="en-GB" dirty="0" err="1">
                <a:solidFill>
                  <a:srgbClr val="FF0000"/>
                </a:solidFill>
              </a:rPr>
              <a:t>tearDown</a:t>
            </a:r>
            <a:r>
              <a:rPr lang="en-GB" dirty="0"/>
              <a:t> method.</a:t>
            </a:r>
          </a:p>
          <a:p>
            <a:pPr lvl="1"/>
            <a:r>
              <a:rPr lang="en-GB" dirty="0"/>
              <a:t>All these methods are invoked after each test case has finished.</a:t>
            </a:r>
          </a:p>
          <a:p>
            <a:r>
              <a:rPr lang="en-GB" dirty="0">
                <a:latin typeface="Century Gothic" panose="020B0502020202020204" pitchFamily="34" charset="0"/>
              </a:rPr>
              <a:t>@</a:t>
            </a:r>
            <a:r>
              <a:rPr lang="en-GB" dirty="0" err="1">
                <a:latin typeface="Century Gothic" panose="020B0502020202020204" pitchFamily="34" charset="0"/>
              </a:rPr>
              <a:t>BeforeAll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Century Gothic" panose="020B0502020202020204" pitchFamily="34" charset="0"/>
              </a:rPr>
              <a:t>@</a:t>
            </a:r>
            <a:r>
              <a:rPr lang="en-GB" dirty="0" err="1">
                <a:latin typeface="Century Gothic" panose="020B0502020202020204" pitchFamily="34" charset="0"/>
              </a:rPr>
              <a:t>AfterAll</a:t>
            </a:r>
            <a:r>
              <a:rPr lang="en-GB" dirty="0">
                <a:latin typeface="Century Gothic" panose="020B0502020202020204" pitchFamily="34" charset="0"/>
              </a:rPr>
              <a:t> </a:t>
            </a:r>
            <a:r>
              <a:rPr lang="en-GB" dirty="0"/>
              <a:t>annotations for such methods</a:t>
            </a:r>
          </a:p>
          <a:p>
            <a:pPr lvl="1"/>
            <a:r>
              <a:rPr lang="en-GB" dirty="0"/>
              <a:t>Equivalents of </a:t>
            </a:r>
            <a:r>
              <a:rPr lang="en-GB" sz="2000" dirty="0">
                <a:latin typeface="Century Gothic" panose="020B0502020202020204" pitchFamily="34" charset="0"/>
              </a:rPr>
              <a:t>@</a:t>
            </a:r>
            <a:r>
              <a:rPr lang="en-GB" sz="2000" dirty="0" err="1">
                <a:latin typeface="Century Gothic" panose="020B0502020202020204" pitchFamily="34" charset="0"/>
              </a:rPr>
              <a:t>BeforeClass</a:t>
            </a:r>
            <a:r>
              <a:rPr lang="en-GB" sz="2000" dirty="0">
                <a:latin typeface="Century Gothic" panose="020B0502020202020204" pitchFamily="34" charset="0"/>
              </a:rPr>
              <a:t> </a:t>
            </a:r>
            <a:r>
              <a:rPr lang="en-GB" dirty="0"/>
              <a:t>and </a:t>
            </a:r>
            <a:r>
              <a:rPr lang="en-GB" sz="2000" dirty="0">
                <a:latin typeface="Century Gothic" panose="020B0502020202020204" pitchFamily="34" charset="0"/>
              </a:rPr>
              <a:t>@</a:t>
            </a:r>
            <a:r>
              <a:rPr lang="en-GB" sz="2000" dirty="0" err="1">
                <a:latin typeface="Century Gothic" panose="020B0502020202020204" pitchFamily="34" charset="0"/>
              </a:rPr>
              <a:t>AfterClass</a:t>
            </a:r>
            <a:r>
              <a:rPr lang="en-GB" sz="2000" dirty="0">
                <a:latin typeface="Century Gothic" panose="020B0502020202020204" pitchFamily="34" charset="0"/>
              </a:rPr>
              <a:t> </a:t>
            </a:r>
            <a:r>
              <a:rPr lang="en-GB" dirty="0"/>
              <a:t>in JUnit 4 or below.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static</a:t>
            </a:r>
            <a:r>
              <a:rPr lang="en-GB" dirty="0"/>
              <a:t> methods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2F352-B83E-D84B-A5DD-11B81D02C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045" y="1868957"/>
            <a:ext cx="3364632" cy="33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3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E77BA9A-436A-B34D-A797-C48D14F163EC}"/>
              </a:ext>
            </a:extLst>
          </p:cNvPr>
          <p:cNvSpPr txBox="1"/>
          <p:nvPr/>
        </p:nvSpPr>
        <p:spPr>
          <a:xfrm>
            <a:off x="5807968" y="3582533"/>
            <a:ext cx="2592288" cy="2154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Test Method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50EBB-402F-B94D-8836-ACE0CB17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of JUnit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6F9D8-5C6E-B349-9CDA-B34579BDB462}"/>
              </a:ext>
            </a:extLst>
          </p:cNvPr>
          <p:cNvSpPr txBox="1"/>
          <p:nvPr/>
        </p:nvSpPr>
        <p:spPr>
          <a:xfrm>
            <a:off x="5159896" y="767466"/>
            <a:ext cx="21602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</a:t>
            </a:r>
            <a:r>
              <a:rPr lang="en-US" dirty="0" err="1"/>
              <a:t>BeforeAll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D7E37-6DAA-0B41-9E07-A50B68627B6E}"/>
              </a:ext>
            </a:extLst>
          </p:cNvPr>
          <p:cNvSpPr txBox="1"/>
          <p:nvPr/>
        </p:nvSpPr>
        <p:spPr>
          <a:xfrm>
            <a:off x="5159896" y="5831003"/>
            <a:ext cx="216024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</a:t>
            </a:r>
            <a:r>
              <a:rPr lang="en-US" dirty="0" err="1"/>
              <a:t>AfterAll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68765-B805-314F-9D70-4222BF7F3A35}"/>
              </a:ext>
            </a:extLst>
          </p:cNvPr>
          <p:cNvSpPr txBox="1"/>
          <p:nvPr/>
        </p:nvSpPr>
        <p:spPr>
          <a:xfrm>
            <a:off x="5807968" y="1340768"/>
            <a:ext cx="2592288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Test Method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C4466-DBF4-6648-9512-2103FC7AF45C}"/>
              </a:ext>
            </a:extLst>
          </p:cNvPr>
          <p:cNvSpPr txBox="1"/>
          <p:nvPr/>
        </p:nvSpPr>
        <p:spPr>
          <a:xfrm>
            <a:off x="6528047" y="1842940"/>
            <a:ext cx="165618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</a:t>
            </a:r>
            <a:r>
              <a:rPr lang="en-US" dirty="0" err="1"/>
              <a:t>BeforeEach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20BDB-2680-E642-9739-695BAEE55E28}"/>
              </a:ext>
            </a:extLst>
          </p:cNvPr>
          <p:cNvSpPr txBox="1"/>
          <p:nvPr/>
        </p:nvSpPr>
        <p:spPr>
          <a:xfrm>
            <a:off x="6540997" y="2422269"/>
            <a:ext cx="1643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testA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5E7BF-4527-9D47-B2CF-4CC338A90188}"/>
              </a:ext>
            </a:extLst>
          </p:cNvPr>
          <p:cNvSpPr txBox="1"/>
          <p:nvPr/>
        </p:nvSpPr>
        <p:spPr>
          <a:xfrm>
            <a:off x="6540997" y="2963019"/>
            <a:ext cx="16432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</a:t>
            </a:r>
            <a:r>
              <a:rPr lang="en-US" dirty="0" err="1"/>
              <a:t>AfterEach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59912-5E4B-2848-A029-E6A77855B630}"/>
              </a:ext>
            </a:extLst>
          </p:cNvPr>
          <p:cNvSpPr txBox="1"/>
          <p:nvPr/>
        </p:nvSpPr>
        <p:spPr>
          <a:xfrm>
            <a:off x="6540528" y="4104695"/>
            <a:ext cx="16437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</a:t>
            </a:r>
            <a:r>
              <a:rPr lang="en-US" dirty="0" err="1"/>
              <a:t>BeforeEach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17FFA-A8DA-8049-8C0B-AF497A4F459A}"/>
              </a:ext>
            </a:extLst>
          </p:cNvPr>
          <p:cNvSpPr txBox="1"/>
          <p:nvPr/>
        </p:nvSpPr>
        <p:spPr>
          <a:xfrm>
            <a:off x="6528840" y="4689327"/>
            <a:ext cx="16553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testB</a:t>
            </a:r>
            <a:r>
              <a:rPr lang="en-US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D9348-29E1-FE4C-AAAF-0A299CE34E58}"/>
              </a:ext>
            </a:extLst>
          </p:cNvPr>
          <p:cNvSpPr txBox="1"/>
          <p:nvPr/>
        </p:nvSpPr>
        <p:spPr>
          <a:xfrm>
            <a:off x="6540528" y="5238592"/>
            <a:ext cx="16437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@</a:t>
            </a:r>
            <a:r>
              <a:rPr lang="en-US" dirty="0" err="1"/>
              <a:t>AfterEach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49B48C-65D5-FE4F-8420-215397557AE3}"/>
              </a:ext>
            </a:extLst>
          </p:cNvPr>
          <p:cNvCxnSpPr/>
          <p:nvPr/>
        </p:nvCxnSpPr>
        <p:spPr>
          <a:xfrm>
            <a:off x="5159896" y="1136798"/>
            <a:ext cx="0" cy="4694205"/>
          </a:xfrm>
          <a:prstGeom prst="line">
            <a:avLst/>
          </a:prstGeom>
          <a:ln>
            <a:solidFill>
              <a:srgbClr val="DE2B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CBE29-4982-7043-B27F-980FCCE1969D}"/>
              </a:ext>
            </a:extLst>
          </p:cNvPr>
          <p:cNvCxnSpPr>
            <a:cxnSpLocks/>
          </p:cNvCxnSpPr>
          <p:nvPr/>
        </p:nvCxnSpPr>
        <p:spPr>
          <a:xfrm>
            <a:off x="5807968" y="1710100"/>
            <a:ext cx="0" cy="1872433"/>
          </a:xfrm>
          <a:prstGeom prst="line">
            <a:avLst/>
          </a:prstGeom>
          <a:ln>
            <a:solidFill>
              <a:srgbClr val="DE2B3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F0E9FE6-F0F1-9F44-AC66-0978C84A4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009277"/>
            <a:ext cx="1892795" cy="35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16315"/>
      </p:ext>
    </p:extLst>
  </p:cSld>
  <p:clrMapOvr>
    <a:masterClrMapping/>
  </p:clrMapOvr>
</p:sld>
</file>

<file path=ppt/theme/theme1.xml><?xml version="1.0" encoding="utf-8"?>
<a:theme xmlns:a="http://schemas.openxmlformats.org/drawingml/2006/main" name="UoS_Powerpoint_template WIDESCREEN">
  <a:themeElements>
    <a:clrScheme name="Rich Black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Custom 1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4D4E6EE3-7346-426C-9880-09CE918C2577}"/>
    </a:ext>
  </a:extLst>
</a:theme>
</file>

<file path=ppt/theme/theme2.xml><?xml version="1.0" encoding="utf-8"?>
<a:theme xmlns:a="http://schemas.openxmlformats.org/drawingml/2006/main" name="Title and content">
  <a:themeElements>
    <a:clrScheme name="UoS Brand Colours">
      <a:dk1>
        <a:srgbClr val="231F20"/>
      </a:dk1>
      <a:lt1>
        <a:srgbClr val="FFFFFF"/>
      </a:lt1>
      <a:dk2>
        <a:srgbClr val="005C84"/>
      </a:dk2>
      <a:lt2>
        <a:srgbClr val="495961"/>
      </a:lt2>
      <a:accent1>
        <a:srgbClr val="9FB1BD"/>
      </a:accent1>
      <a:accent2>
        <a:srgbClr val="E73037"/>
      </a:accent2>
      <a:accent3>
        <a:srgbClr val="C1D100"/>
      </a:accent3>
      <a:accent4>
        <a:srgbClr val="8D3970"/>
      </a:accent4>
      <a:accent5>
        <a:srgbClr val="31BFC7"/>
      </a:accent5>
      <a:accent6>
        <a:srgbClr val="EF7D00"/>
      </a:accent6>
      <a:hlink>
        <a:srgbClr val="74C9E5"/>
      </a:hlink>
      <a:folHlink>
        <a:srgbClr val="D5007F"/>
      </a:folHlink>
    </a:clrScheme>
    <a:fontScheme name="UoS Powerpoint Fonts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 of Southampton - Powerpoint Template 6 - Widescreen.pptx [Read-Only]" id="{7A495C43-22AD-48F1-9885-CA72CE97D94C}" vid="{386838FE-1C32-45C0-A1CB-CC170B84494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UoS_Powerpoint_template WIDESCREEN</Template>
  <TotalTime>27029</TotalTime>
  <Words>779</Words>
  <Application>Microsoft Macintosh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 Tarikh</vt:lpstr>
      <vt:lpstr>Arial</vt:lpstr>
      <vt:lpstr>Avenir Roman</vt:lpstr>
      <vt:lpstr>Calibri</vt:lpstr>
      <vt:lpstr>Century Gothic</vt:lpstr>
      <vt:lpstr>Lucida Sans</vt:lpstr>
      <vt:lpstr>Wingdings</vt:lpstr>
      <vt:lpstr>UoS_Powerpoint_template WIDESCREEN</vt:lpstr>
      <vt:lpstr>Title and content</vt:lpstr>
      <vt:lpstr>PowerPoint Presentation</vt:lpstr>
      <vt:lpstr>COMP1206 - Programming 2</vt:lpstr>
      <vt:lpstr>Topics</vt:lpstr>
      <vt:lpstr>Introduction to JUnit</vt:lpstr>
      <vt:lpstr>Hands-on Tutorial – How to Create a JUnit Test?</vt:lpstr>
      <vt:lpstr>Summary of Assertion </vt:lpstr>
      <vt:lpstr>Recall from Last Lecture – How to do Unit Test?</vt:lpstr>
      <vt:lpstr>@BeforeEach and @AfterEach</vt:lpstr>
      <vt:lpstr>Logic of JUnit 5</vt:lpstr>
      <vt:lpstr>Testing for Exceptions</vt:lpstr>
      <vt:lpstr>Running a few Test Suites</vt:lpstr>
      <vt:lpstr>Some Other Features</vt:lpstr>
      <vt:lpstr>Parameterised Tests</vt:lpstr>
      <vt:lpstr>Summary</vt:lpstr>
      <vt:lpstr>Thanks for watching!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Stein S.</dc:creator>
  <cp:lastModifiedBy>Shi J.</cp:lastModifiedBy>
  <cp:revision>165</cp:revision>
  <cp:lastPrinted>2020-04-22T02:32:39Z</cp:lastPrinted>
  <dcterms:created xsi:type="dcterms:W3CDTF">2020-01-28T09:49:16Z</dcterms:created>
  <dcterms:modified xsi:type="dcterms:W3CDTF">2020-04-22T15:58:45Z</dcterms:modified>
</cp:coreProperties>
</file>