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4" r:id="rId2"/>
  </p:sldMasterIdLst>
  <p:notesMasterIdLst>
    <p:notesMasterId r:id="rId27"/>
  </p:notesMasterIdLst>
  <p:handoutMasterIdLst>
    <p:handoutMasterId r:id="rId28"/>
  </p:handoutMasterIdLst>
  <p:sldIdLst>
    <p:sldId id="256" r:id="rId3"/>
    <p:sldId id="257" r:id="rId4"/>
    <p:sldId id="282" r:id="rId5"/>
    <p:sldId id="308" r:id="rId6"/>
    <p:sldId id="317" r:id="rId7"/>
    <p:sldId id="319" r:id="rId8"/>
    <p:sldId id="336"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34" r:id="rId24"/>
    <p:sldId id="335" r:id="rId25"/>
    <p:sldId id="31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2B32"/>
    <a:srgbClr val="6292A3"/>
    <a:srgbClr val="063D5F"/>
    <a:srgbClr val="2E444E"/>
    <a:srgbClr val="662953"/>
    <a:srgbClr val="4A103D"/>
    <a:srgbClr val="CA287A"/>
    <a:srgbClr val="122546"/>
    <a:srgbClr val="4BB089"/>
    <a:srgbClr val="AACF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32"/>
    <p:restoredTop sz="95383"/>
  </p:normalViewPr>
  <p:slideViewPr>
    <p:cSldViewPr>
      <p:cViewPr varScale="1">
        <p:scale>
          <a:sx n="123" d="100"/>
          <a:sy n="123" d="100"/>
        </p:scale>
        <p:origin x="224" y="74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400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1105D4-0A3A-2E44-953A-CCE294FB9CCD}" type="doc">
      <dgm:prSet loTypeId="urn:microsoft.com/office/officeart/2005/8/layout/vProcess5" loCatId="" qsTypeId="urn:microsoft.com/office/officeart/2005/8/quickstyle/simple1" qsCatId="simple" csTypeId="urn:microsoft.com/office/officeart/2005/8/colors/accent1_2" csCatId="accent1" phldr="1"/>
      <dgm:spPr/>
      <dgm:t>
        <a:bodyPr/>
        <a:lstStyle/>
        <a:p>
          <a:endParaRPr lang="en-US"/>
        </a:p>
      </dgm:t>
    </dgm:pt>
    <dgm:pt modelId="{1B4941C6-A964-214D-92E4-9675E5FCF6A7}">
      <dgm:prSet phldrT="[Text]"/>
      <dgm:spPr>
        <a:solidFill>
          <a:srgbClr val="0070C0"/>
        </a:solidFill>
      </dgm:spPr>
      <dgm:t>
        <a:bodyPr/>
        <a:lstStyle/>
        <a:p>
          <a:pPr algn="l"/>
          <a:r>
            <a:rPr lang="en-GB" b="1" i="0" u="sng" dirty="0" err="1"/>
            <a:t>createMock</a:t>
          </a:r>
          <a:r>
            <a:rPr lang="en-GB" b="0" i="0" dirty="0"/>
            <a:t> for the interface to simulate</a:t>
          </a:r>
          <a:endParaRPr lang="en-US" dirty="0"/>
        </a:p>
      </dgm:t>
    </dgm:pt>
    <dgm:pt modelId="{1527BBC6-A41A-C94F-B670-E081980D240E}" type="parTrans" cxnId="{9FF013CA-9E7F-E74C-A702-68BE125E90C7}">
      <dgm:prSet/>
      <dgm:spPr/>
      <dgm:t>
        <a:bodyPr/>
        <a:lstStyle/>
        <a:p>
          <a:endParaRPr lang="en-US"/>
        </a:p>
      </dgm:t>
    </dgm:pt>
    <dgm:pt modelId="{825220B9-F5BF-354B-9202-7D72099DC0B0}" type="sibTrans" cxnId="{9FF013CA-9E7F-E74C-A702-68BE125E90C7}">
      <dgm:prSet/>
      <dgm:spPr>
        <a:solidFill>
          <a:schemeClr val="tx2">
            <a:lumMod val="20000"/>
            <a:lumOff val="80000"/>
            <a:alpha val="90000"/>
          </a:schemeClr>
        </a:solidFill>
      </dgm:spPr>
      <dgm:t>
        <a:bodyPr/>
        <a:lstStyle/>
        <a:p>
          <a:endParaRPr lang="en-US"/>
        </a:p>
      </dgm:t>
    </dgm:pt>
    <dgm:pt modelId="{66AC2750-1A35-4B44-87D1-69ABBAD6A6FE}">
      <dgm:prSet phldrT="[Text]"/>
      <dgm:spPr>
        <a:solidFill>
          <a:srgbClr val="0070C0"/>
        </a:solidFill>
      </dgm:spPr>
      <dgm:t>
        <a:bodyPr/>
        <a:lstStyle/>
        <a:p>
          <a:r>
            <a:rPr lang="en-GB" b="1" i="0" u="sng" dirty="0"/>
            <a:t>record</a:t>
          </a:r>
          <a:r>
            <a:rPr lang="en-GB" b="0" i="0" dirty="0"/>
            <a:t> the expected behaviour</a:t>
          </a:r>
          <a:endParaRPr lang="en-US" dirty="0"/>
        </a:p>
      </dgm:t>
    </dgm:pt>
    <dgm:pt modelId="{AB10CE4B-AD5F-F64D-9003-60F414868D38}" type="parTrans" cxnId="{75A6324D-3A8C-3743-A206-C214A87A781D}">
      <dgm:prSet/>
      <dgm:spPr/>
      <dgm:t>
        <a:bodyPr/>
        <a:lstStyle/>
        <a:p>
          <a:endParaRPr lang="en-US"/>
        </a:p>
      </dgm:t>
    </dgm:pt>
    <dgm:pt modelId="{D930FD8E-A4E1-1E4F-8959-918E02BF724C}" type="sibTrans" cxnId="{75A6324D-3A8C-3743-A206-C214A87A781D}">
      <dgm:prSet/>
      <dgm:spPr>
        <a:solidFill>
          <a:schemeClr val="tx2">
            <a:lumMod val="20000"/>
            <a:lumOff val="80000"/>
            <a:alpha val="90000"/>
          </a:schemeClr>
        </a:solidFill>
      </dgm:spPr>
      <dgm:t>
        <a:bodyPr/>
        <a:lstStyle/>
        <a:p>
          <a:endParaRPr lang="en-US"/>
        </a:p>
      </dgm:t>
    </dgm:pt>
    <dgm:pt modelId="{4207062B-A31C-644B-9D41-4E5ADF9BEA5D}">
      <dgm:prSet phldrT="[Text]"/>
      <dgm:spPr>
        <a:solidFill>
          <a:srgbClr val="0070C0"/>
        </a:solidFill>
      </dgm:spPr>
      <dgm:t>
        <a:bodyPr/>
        <a:lstStyle/>
        <a:p>
          <a:r>
            <a:rPr lang="en-GB" b="0" i="0" dirty="0"/>
            <a:t>switch the Mock Object to </a:t>
          </a:r>
          <a:r>
            <a:rPr lang="en-GB" b="1" i="0" u="sng" dirty="0"/>
            <a:t>replay</a:t>
          </a:r>
          <a:r>
            <a:rPr lang="en-GB" b="0" i="0" dirty="0"/>
            <a:t> state</a:t>
          </a:r>
          <a:endParaRPr lang="en-US" dirty="0"/>
        </a:p>
      </dgm:t>
    </dgm:pt>
    <dgm:pt modelId="{71FAF7A8-D940-D44A-B2FE-4C5A1CD89F22}" type="parTrans" cxnId="{B636A749-A495-A041-BCD2-ED5799ECD67B}">
      <dgm:prSet/>
      <dgm:spPr/>
      <dgm:t>
        <a:bodyPr/>
        <a:lstStyle/>
        <a:p>
          <a:endParaRPr lang="en-US"/>
        </a:p>
      </dgm:t>
    </dgm:pt>
    <dgm:pt modelId="{3D904A66-E0A2-D945-B289-F4966B4E7E83}" type="sibTrans" cxnId="{B636A749-A495-A041-BCD2-ED5799ECD67B}">
      <dgm:prSet/>
      <dgm:spPr/>
      <dgm:t>
        <a:bodyPr/>
        <a:lstStyle/>
        <a:p>
          <a:endParaRPr lang="en-US"/>
        </a:p>
      </dgm:t>
    </dgm:pt>
    <dgm:pt modelId="{D3EF110A-2938-A847-B5D9-8784A34E249C}">
      <dgm:prSet phldrT="[Text]"/>
      <dgm:spPr>
        <a:solidFill>
          <a:srgbClr val="0070C0"/>
        </a:solidFill>
      </dgm:spPr>
      <dgm:t>
        <a:bodyPr/>
        <a:lstStyle/>
        <a:p>
          <a:r>
            <a:rPr lang="en-US" b="1" u="sng" dirty="0"/>
            <a:t>verify</a:t>
          </a:r>
          <a:r>
            <a:rPr lang="en-US" dirty="0"/>
            <a:t> expected </a:t>
          </a:r>
          <a:r>
            <a:rPr lang="en-GB" noProof="0" dirty="0"/>
            <a:t>behaviours</a:t>
          </a:r>
        </a:p>
      </dgm:t>
    </dgm:pt>
    <dgm:pt modelId="{4AB3C75E-267E-9F49-B95D-82A9F547E723}" type="parTrans" cxnId="{D16F3FBC-9932-424D-95BF-32E71DBCAD9C}">
      <dgm:prSet/>
      <dgm:spPr/>
      <dgm:t>
        <a:bodyPr/>
        <a:lstStyle/>
        <a:p>
          <a:endParaRPr lang="en-US"/>
        </a:p>
      </dgm:t>
    </dgm:pt>
    <dgm:pt modelId="{45AC03C9-F3F7-7A4B-AF77-E7688B8B4274}" type="sibTrans" cxnId="{D16F3FBC-9932-424D-95BF-32E71DBCAD9C}">
      <dgm:prSet/>
      <dgm:spPr/>
      <dgm:t>
        <a:bodyPr/>
        <a:lstStyle/>
        <a:p>
          <a:endParaRPr lang="en-US"/>
        </a:p>
      </dgm:t>
    </dgm:pt>
    <dgm:pt modelId="{795CB1BC-02EF-9B4F-B356-604370474BB1}" type="pres">
      <dgm:prSet presAssocID="{D91105D4-0A3A-2E44-953A-CCE294FB9CCD}" presName="outerComposite" presStyleCnt="0">
        <dgm:presLayoutVars>
          <dgm:chMax val="5"/>
          <dgm:dir/>
          <dgm:resizeHandles val="exact"/>
        </dgm:presLayoutVars>
      </dgm:prSet>
      <dgm:spPr/>
    </dgm:pt>
    <dgm:pt modelId="{CF709E29-8280-DA4F-A200-09AB979374EA}" type="pres">
      <dgm:prSet presAssocID="{D91105D4-0A3A-2E44-953A-CCE294FB9CCD}" presName="dummyMaxCanvas" presStyleCnt="0">
        <dgm:presLayoutVars/>
      </dgm:prSet>
      <dgm:spPr/>
    </dgm:pt>
    <dgm:pt modelId="{48A8F04B-6FC8-8F4F-A2E1-DA3D3680FBD0}" type="pres">
      <dgm:prSet presAssocID="{D91105D4-0A3A-2E44-953A-CCE294FB9CCD}" presName="FourNodes_1" presStyleLbl="node1" presStyleIdx="0" presStyleCnt="4">
        <dgm:presLayoutVars>
          <dgm:bulletEnabled val="1"/>
        </dgm:presLayoutVars>
      </dgm:prSet>
      <dgm:spPr/>
    </dgm:pt>
    <dgm:pt modelId="{D918EC19-9748-0A4B-8B36-B379F668E06E}" type="pres">
      <dgm:prSet presAssocID="{D91105D4-0A3A-2E44-953A-CCE294FB9CCD}" presName="FourNodes_2" presStyleLbl="node1" presStyleIdx="1" presStyleCnt="4">
        <dgm:presLayoutVars>
          <dgm:bulletEnabled val="1"/>
        </dgm:presLayoutVars>
      </dgm:prSet>
      <dgm:spPr/>
    </dgm:pt>
    <dgm:pt modelId="{AA28578A-9216-D241-91F3-3AEBFB5E9DB7}" type="pres">
      <dgm:prSet presAssocID="{D91105D4-0A3A-2E44-953A-CCE294FB9CCD}" presName="FourNodes_3" presStyleLbl="node1" presStyleIdx="2" presStyleCnt="4">
        <dgm:presLayoutVars>
          <dgm:bulletEnabled val="1"/>
        </dgm:presLayoutVars>
      </dgm:prSet>
      <dgm:spPr/>
    </dgm:pt>
    <dgm:pt modelId="{9506C8C6-BC03-7144-8B22-B9B2E3C73DD9}" type="pres">
      <dgm:prSet presAssocID="{D91105D4-0A3A-2E44-953A-CCE294FB9CCD}" presName="FourNodes_4" presStyleLbl="node1" presStyleIdx="3" presStyleCnt="4">
        <dgm:presLayoutVars>
          <dgm:bulletEnabled val="1"/>
        </dgm:presLayoutVars>
      </dgm:prSet>
      <dgm:spPr/>
    </dgm:pt>
    <dgm:pt modelId="{03A55E09-BCD1-9B4A-A876-2709CC317DDF}" type="pres">
      <dgm:prSet presAssocID="{D91105D4-0A3A-2E44-953A-CCE294FB9CCD}" presName="FourConn_1-2" presStyleLbl="fgAccFollowNode1" presStyleIdx="0" presStyleCnt="3">
        <dgm:presLayoutVars>
          <dgm:bulletEnabled val="1"/>
        </dgm:presLayoutVars>
      </dgm:prSet>
      <dgm:spPr/>
    </dgm:pt>
    <dgm:pt modelId="{E99F2AE9-CCD0-5049-A361-98DC12B5A607}" type="pres">
      <dgm:prSet presAssocID="{D91105D4-0A3A-2E44-953A-CCE294FB9CCD}" presName="FourConn_2-3" presStyleLbl="fgAccFollowNode1" presStyleIdx="1" presStyleCnt="3">
        <dgm:presLayoutVars>
          <dgm:bulletEnabled val="1"/>
        </dgm:presLayoutVars>
      </dgm:prSet>
      <dgm:spPr/>
    </dgm:pt>
    <dgm:pt modelId="{3F4D7B04-B6B4-4544-8B40-75A317A6CA24}" type="pres">
      <dgm:prSet presAssocID="{D91105D4-0A3A-2E44-953A-CCE294FB9CCD}" presName="FourConn_3-4" presStyleLbl="fgAccFollowNode1" presStyleIdx="2" presStyleCnt="3">
        <dgm:presLayoutVars>
          <dgm:bulletEnabled val="1"/>
        </dgm:presLayoutVars>
      </dgm:prSet>
      <dgm:spPr/>
    </dgm:pt>
    <dgm:pt modelId="{407C09C2-CAEB-804A-A5E3-540D2C621C06}" type="pres">
      <dgm:prSet presAssocID="{D91105D4-0A3A-2E44-953A-CCE294FB9CCD}" presName="FourNodes_1_text" presStyleLbl="node1" presStyleIdx="3" presStyleCnt="4">
        <dgm:presLayoutVars>
          <dgm:bulletEnabled val="1"/>
        </dgm:presLayoutVars>
      </dgm:prSet>
      <dgm:spPr/>
    </dgm:pt>
    <dgm:pt modelId="{E0F349BA-972D-0F4C-84A6-283C1EC5D97D}" type="pres">
      <dgm:prSet presAssocID="{D91105D4-0A3A-2E44-953A-CCE294FB9CCD}" presName="FourNodes_2_text" presStyleLbl="node1" presStyleIdx="3" presStyleCnt="4">
        <dgm:presLayoutVars>
          <dgm:bulletEnabled val="1"/>
        </dgm:presLayoutVars>
      </dgm:prSet>
      <dgm:spPr/>
    </dgm:pt>
    <dgm:pt modelId="{305AC101-144A-B04B-90F4-8A0CAF84EF46}" type="pres">
      <dgm:prSet presAssocID="{D91105D4-0A3A-2E44-953A-CCE294FB9CCD}" presName="FourNodes_3_text" presStyleLbl="node1" presStyleIdx="3" presStyleCnt="4">
        <dgm:presLayoutVars>
          <dgm:bulletEnabled val="1"/>
        </dgm:presLayoutVars>
      </dgm:prSet>
      <dgm:spPr/>
    </dgm:pt>
    <dgm:pt modelId="{AC87550C-77A4-EB4F-9BD0-BEF964E18DE3}" type="pres">
      <dgm:prSet presAssocID="{D91105D4-0A3A-2E44-953A-CCE294FB9CCD}" presName="FourNodes_4_text" presStyleLbl="node1" presStyleIdx="3" presStyleCnt="4">
        <dgm:presLayoutVars>
          <dgm:bulletEnabled val="1"/>
        </dgm:presLayoutVars>
      </dgm:prSet>
      <dgm:spPr/>
    </dgm:pt>
  </dgm:ptLst>
  <dgm:cxnLst>
    <dgm:cxn modelId="{0F915911-1E1F-FE4A-B579-4702C6A7FC18}" type="presOf" srcId="{D3EF110A-2938-A847-B5D9-8784A34E249C}" destId="{9506C8C6-BC03-7144-8B22-B9B2E3C73DD9}" srcOrd="0" destOrd="0" presId="urn:microsoft.com/office/officeart/2005/8/layout/vProcess5"/>
    <dgm:cxn modelId="{D3696613-3F05-434F-8154-3C8C05ADB5EB}" type="presOf" srcId="{D930FD8E-A4E1-1E4F-8959-918E02BF724C}" destId="{E99F2AE9-CCD0-5049-A361-98DC12B5A607}" srcOrd="0" destOrd="0" presId="urn:microsoft.com/office/officeart/2005/8/layout/vProcess5"/>
    <dgm:cxn modelId="{6F1F981D-BBA6-A146-BD5E-5E6EEAA53390}" type="presOf" srcId="{66AC2750-1A35-4B44-87D1-69ABBAD6A6FE}" destId="{D918EC19-9748-0A4B-8B36-B379F668E06E}" srcOrd="0" destOrd="0" presId="urn:microsoft.com/office/officeart/2005/8/layout/vProcess5"/>
    <dgm:cxn modelId="{A23A1C47-5B1E-0B41-A57D-6B733C06CA1D}" type="presOf" srcId="{4207062B-A31C-644B-9D41-4E5ADF9BEA5D}" destId="{305AC101-144A-B04B-90F4-8A0CAF84EF46}" srcOrd="1" destOrd="0" presId="urn:microsoft.com/office/officeart/2005/8/layout/vProcess5"/>
    <dgm:cxn modelId="{3910C047-9143-1748-8540-505EDBB8E642}" type="presOf" srcId="{4207062B-A31C-644B-9D41-4E5ADF9BEA5D}" destId="{AA28578A-9216-D241-91F3-3AEBFB5E9DB7}" srcOrd="0" destOrd="0" presId="urn:microsoft.com/office/officeart/2005/8/layout/vProcess5"/>
    <dgm:cxn modelId="{B636A749-A495-A041-BCD2-ED5799ECD67B}" srcId="{D91105D4-0A3A-2E44-953A-CCE294FB9CCD}" destId="{4207062B-A31C-644B-9D41-4E5ADF9BEA5D}" srcOrd="2" destOrd="0" parTransId="{71FAF7A8-D940-D44A-B2FE-4C5A1CD89F22}" sibTransId="{3D904A66-E0A2-D945-B289-F4966B4E7E83}"/>
    <dgm:cxn modelId="{75A6324D-3A8C-3743-A206-C214A87A781D}" srcId="{D91105D4-0A3A-2E44-953A-CCE294FB9CCD}" destId="{66AC2750-1A35-4B44-87D1-69ABBAD6A6FE}" srcOrd="1" destOrd="0" parTransId="{AB10CE4B-AD5F-F64D-9003-60F414868D38}" sibTransId="{D930FD8E-A4E1-1E4F-8959-918E02BF724C}"/>
    <dgm:cxn modelId="{DCEA327B-45AA-2F41-B3B9-E84EB78EAF69}" type="presOf" srcId="{66AC2750-1A35-4B44-87D1-69ABBAD6A6FE}" destId="{E0F349BA-972D-0F4C-84A6-283C1EC5D97D}" srcOrd="1" destOrd="0" presId="urn:microsoft.com/office/officeart/2005/8/layout/vProcess5"/>
    <dgm:cxn modelId="{190E7B7F-DBCF-D949-AC4D-1CF36315F10B}" type="presOf" srcId="{1B4941C6-A964-214D-92E4-9675E5FCF6A7}" destId="{407C09C2-CAEB-804A-A5E3-540D2C621C06}" srcOrd="1" destOrd="0" presId="urn:microsoft.com/office/officeart/2005/8/layout/vProcess5"/>
    <dgm:cxn modelId="{BCD3268D-E088-E74F-A21C-0DBAA43C7E0F}" type="presOf" srcId="{3D904A66-E0A2-D945-B289-F4966B4E7E83}" destId="{3F4D7B04-B6B4-4544-8B40-75A317A6CA24}" srcOrd="0" destOrd="0" presId="urn:microsoft.com/office/officeart/2005/8/layout/vProcess5"/>
    <dgm:cxn modelId="{748E089A-1C00-0C43-939F-068FE0FF254D}" type="presOf" srcId="{825220B9-F5BF-354B-9202-7D72099DC0B0}" destId="{03A55E09-BCD1-9B4A-A876-2709CC317DDF}" srcOrd="0" destOrd="0" presId="urn:microsoft.com/office/officeart/2005/8/layout/vProcess5"/>
    <dgm:cxn modelId="{DEE3DEA9-64F5-3844-B03A-842E127F680A}" type="presOf" srcId="{1B4941C6-A964-214D-92E4-9675E5FCF6A7}" destId="{48A8F04B-6FC8-8F4F-A2E1-DA3D3680FBD0}" srcOrd="0" destOrd="0" presId="urn:microsoft.com/office/officeart/2005/8/layout/vProcess5"/>
    <dgm:cxn modelId="{D16F3FBC-9932-424D-95BF-32E71DBCAD9C}" srcId="{D91105D4-0A3A-2E44-953A-CCE294FB9CCD}" destId="{D3EF110A-2938-A847-B5D9-8784A34E249C}" srcOrd="3" destOrd="0" parTransId="{4AB3C75E-267E-9F49-B95D-82A9F547E723}" sibTransId="{45AC03C9-F3F7-7A4B-AF77-E7688B8B4274}"/>
    <dgm:cxn modelId="{9FF013CA-9E7F-E74C-A702-68BE125E90C7}" srcId="{D91105D4-0A3A-2E44-953A-CCE294FB9CCD}" destId="{1B4941C6-A964-214D-92E4-9675E5FCF6A7}" srcOrd="0" destOrd="0" parTransId="{1527BBC6-A41A-C94F-B670-E081980D240E}" sibTransId="{825220B9-F5BF-354B-9202-7D72099DC0B0}"/>
    <dgm:cxn modelId="{DAFF4CD6-2919-8643-B61B-285424101964}" type="presOf" srcId="{D3EF110A-2938-A847-B5D9-8784A34E249C}" destId="{AC87550C-77A4-EB4F-9BD0-BEF964E18DE3}" srcOrd="1" destOrd="0" presId="urn:microsoft.com/office/officeart/2005/8/layout/vProcess5"/>
    <dgm:cxn modelId="{028618FA-90F8-7C4A-B860-86962859B4F6}" type="presOf" srcId="{D91105D4-0A3A-2E44-953A-CCE294FB9CCD}" destId="{795CB1BC-02EF-9B4F-B356-604370474BB1}" srcOrd="0" destOrd="0" presId="urn:microsoft.com/office/officeart/2005/8/layout/vProcess5"/>
    <dgm:cxn modelId="{F016BA6D-25D4-114F-AD0A-6334CEE021D4}" type="presParOf" srcId="{795CB1BC-02EF-9B4F-B356-604370474BB1}" destId="{CF709E29-8280-DA4F-A200-09AB979374EA}" srcOrd="0" destOrd="0" presId="urn:microsoft.com/office/officeart/2005/8/layout/vProcess5"/>
    <dgm:cxn modelId="{82243876-79A2-BA49-9D97-7AF8ED37F4AC}" type="presParOf" srcId="{795CB1BC-02EF-9B4F-B356-604370474BB1}" destId="{48A8F04B-6FC8-8F4F-A2E1-DA3D3680FBD0}" srcOrd="1" destOrd="0" presId="urn:microsoft.com/office/officeart/2005/8/layout/vProcess5"/>
    <dgm:cxn modelId="{CF9B5C5A-A2F4-D049-995F-DB103A53A732}" type="presParOf" srcId="{795CB1BC-02EF-9B4F-B356-604370474BB1}" destId="{D918EC19-9748-0A4B-8B36-B379F668E06E}" srcOrd="2" destOrd="0" presId="urn:microsoft.com/office/officeart/2005/8/layout/vProcess5"/>
    <dgm:cxn modelId="{6E125F4F-B1FF-1B41-AE95-980F2C9B79E4}" type="presParOf" srcId="{795CB1BC-02EF-9B4F-B356-604370474BB1}" destId="{AA28578A-9216-D241-91F3-3AEBFB5E9DB7}" srcOrd="3" destOrd="0" presId="urn:microsoft.com/office/officeart/2005/8/layout/vProcess5"/>
    <dgm:cxn modelId="{8E366303-B09D-3C4A-9553-D8F77FB8F57D}" type="presParOf" srcId="{795CB1BC-02EF-9B4F-B356-604370474BB1}" destId="{9506C8C6-BC03-7144-8B22-B9B2E3C73DD9}" srcOrd="4" destOrd="0" presId="urn:microsoft.com/office/officeart/2005/8/layout/vProcess5"/>
    <dgm:cxn modelId="{E09727D3-7DB3-2A45-B9DC-3B64BAC0BD96}" type="presParOf" srcId="{795CB1BC-02EF-9B4F-B356-604370474BB1}" destId="{03A55E09-BCD1-9B4A-A876-2709CC317DDF}" srcOrd="5" destOrd="0" presId="urn:microsoft.com/office/officeart/2005/8/layout/vProcess5"/>
    <dgm:cxn modelId="{EB430B03-09F8-9343-913C-7B902D93B882}" type="presParOf" srcId="{795CB1BC-02EF-9B4F-B356-604370474BB1}" destId="{E99F2AE9-CCD0-5049-A361-98DC12B5A607}" srcOrd="6" destOrd="0" presId="urn:microsoft.com/office/officeart/2005/8/layout/vProcess5"/>
    <dgm:cxn modelId="{84DE70EF-52C7-8D49-8FB4-3A070631A185}" type="presParOf" srcId="{795CB1BC-02EF-9B4F-B356-604370474BB1}" destId="{3F4D7B04-B6B4-4544-8B40-75A317A6CA24}" srcOrd="7" destOrd="0" presId="urn:microsoft.com/office/officeart/2005/8/layout/vProcess5"/>
    <dgm:cxn modelId="{99ADF563-40DB-7E4F-9F7A-DE4892E9D24B}" type="presParOf" srcId="{795CB1BC-02EF-9B4F-B356-604370474BB1}" destId="{407C09C2-CAEB-804A-A5E3-540D2C621C06}" srcOrd="8" destOrd="0" presId="urn:microsoft.com/office/officeart/2005/8/layout/vProcess5"/>
    <dgm:cxn modelId="{E0B2CD6D-1657-4343-9D0A-07B6E5857887}" type="presParOf" srcId="{795CB1BC-02EF-9B4F-B356-604370474BB1}" destId="{E0F349BA-972D-0F4C-84A6-283C1EC5D97D}" srcOrd="9" destOrd="0" presId="urn:microsoft.com/office/officeart/2005/8/layout/vProcess5"/>
    <dgm:cxn modelId="{4A83B11A-0E47-2540-804C-00819D10C66F}" type="presParOf" srcId="{795CB1BC-02EF-9B4F-B356-604370474BB1}" destId="{305AC101-144A-B04B-90F4-8A0CAF84EF46}" srcOrd="10" destOrd="0" presId="urn:microsoft.com/office/officeart/2005/8/layout/vProcess5"/>
    <dgm:cxn modelId="{E2E9472A-E013-3147-BD28-9EDD117823A7}" type="presParOf" srcId="{795CB1BC-02EF-9B4F-B356-604370474BB1}" destId="{AC87550C-77A4-EB4F-9BD0-BEF964E18DE3}"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A8F04B-6FC8-8F4F-A2E1-DA3D3680FBD0}">
      <dsp:nvSpPr>
        <dsp:cNvPr id="0" name=""/>
        <dsp:cNvSpPr/>
      </dsp:nvSpPr>
      <dsp:spPr>
        <a:xfrm>
          <a:off x="0" y="0"/>
          <a:ext cx="7085587" cy="849521"/>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b="1" i="0" u="sng" kern="1200" dirty="0" err="1"/>
            <a:t>createMock</a:t>
          </a:r>
          <a:r>
            <a:rPr lang="en-GB" sz="2300" b="0" i="0" kern="1200" dirty="0"/>
            <a:t> for the interface to simulate</a:t>
          </a:r>
          <a:endParaRPr lang="en-US" sz="2300" kern="1200" dirty="0"/>
        </a:p>
      </dsp:txBody>
      <dsp:txXfrm>
        <a:off x="24882" y="24882"/>
        <a:ext cx="6097101" cy="799757"/>
      </dsp:txXfrm>
    </dsp:sp>
    <dsp:sp modelId="{D918EC19-9748-0A4B-8B36-B379F668E06E}">
      <dsp:nvSpPr>
        <dsp:cNvPr id="0" name=""/>
        <dsp:cNvSpPr/>
      </dsp:nvSpPr>
      <dsp:spPr>
        <a:xfrm>
          <a:off x="593417" y="1003980"/>
          <a:ext cx="7085587" cy="849521"/>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b="1" i="0" u="sng" kern="1200" dirty="0"/>
            <a:t>record</a:t>
          </a:r>
          <a:r>
            <a:rPr lang="en-GB" sz="2300" b="0" i="0" kern="1200" dirty="0"/>
            <a:t> the expected behaviour</a:t>
          </a:r>
          <a:endParaRPr lang="en-US" sz="2300" kern="1200" dirty="0"/>
        </a:p>
      </dsp:txBody>
      <dsp:txXfrm>
        <a:off x="618299" y="1028862"/>
        <a:ext cx="5890216" cy="799757"/>
      </dsp:txXfrm>
    </dsp:sp>
    <dsp:sp modelId="{AA28578A-9216-D241-91F3-3AEBFB5E9DB7}">
      <dsp:nvSpPr>
        <dsp:cNvPr id="0" name=""/>
        <dsp:cNvSpPr/>
      </dsp:nvSpPr>
      <dsp:spPr>
        <a:xfrm>
          <a:off x="1177978" y="2007960"/>
          <a:ext cx="7085587" cy="849521"/>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b="0" i="0" kern="1200" dirty="0"/>
            <a:t>switch the Mock Object to </a:t>
          </a:r>
          <a:r>
            <a:rPr lang="en-GB" sz="2300" b="1" i="0" u="sng" kern="1200" dirty="0"/>
            <a:t>replay</a:t>
          </a:r>
          <a:r>
            <a:rPr lang="en-GB" sz="2300" b="0" i="0" kern="1200" dirty="0"/>
            <a:t> state</a:t>
          </a:r>
          <a:endParaRPr lang="en-US" sz="2300" kern="1200" dirty="0"/>
        </a:p>
      </dsp:txBody>
      <dsp:txXfrm>
        <a:off x="1202860" y="2032842"/>
        <a:ext cx="5899073" cy="799757"/>
      </dsp:txXfrm>
    </dsp:sp>
    <dsp:sp modelId="{9506C8C6-BC03-7144-8B22-B9B2E3C73DD9}">
      <dsp:nvSpPr>
        <dsp:cNvPr id="0" name=""/>
        <dsp:cNvSpPr/>
      </dsp:nvSpPr>
      <dsp:spPr>
        <a:xfrm>
          <a:off x="1771396" y="3011940"/>
          <a:ext cx="7085587" cy="849521"/>
        </a:xfrm>
        <a:prstGeom prst="roundRect">
          <a:avLst>
            <a:gd name="adj" fmla="val 1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u="sng" kern="1200" dirty="0"/>
            <a:t>verify</a:t>
          </a:r>
          <a:r>
            <a:rPr lang="en-US" sz="2300" kern="1200" dirty="0"/>
            <a:t> expected </a:t>
          </a:r>
          <a:r>
            <a:rPr lang="en-GB" sz="2300" kern="1200" noProof="0" dirty="0"/>
            <a:t>behaviours</a:t>
          </a:r>
        </a:p>
      </dsp:txBody>
      <dsp:txXfrm>
        <a:off x="1796278" y="3036822"/>
        <a:ext cx="5890216" cy="799757"/>
      </dsp:txXfrm>
    </dsp:sp>
    <dsp:sp modelId="{03A55E09-BCD1-9B4A-A876-2709CC317DDF}">
      <dsp:nvSpPr>
        <dsp:cNvPr id="0" name=""/>
        <dsp:cNvSpPr/>
      </dsp:nvSpPr>
      <dsp:spPr>
        <a:xfrm>
          <a:off x="6533398" y="650656"/>
          <a:ext cx="552189" cy="552189"/>
        </a:xfrm>
        <a:prstGeom prst="downArrow">
          <a:avLst>
            <a:gd name="adj1" fmla="val 55000"/>
            <a:gd name="adj2" fmla="val 45000"/>
          </a:avLst>
        </a:prstGeom>
        <a:solidFill>
          <a:schemeClr val="tx2">
            <a:lumMod val="20000"/>
            <a:lumOff val="8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657641" y="650656"/>
        <a:ext cx="303703" cy="415522"/>
      </dsp:txXfrm>
    </dsp:sp>
    <dsp:sp modelId="{E99F2AE9-CCD0-5049-A361-98DC12B5A607}">
      <dsp:nvSpPr>
        <dsp:cNvPr id="0" name=""/>
        <dsp:cNvSpPr/>
      </dsp:nvSpPr>
      <dsp:spPr>
        <a:xfrm>
          <a:off x="7126816" y="1654636"/>
          <a:ext cx="552189" cy="552189"/>
        </a:xfrm>
        <a:prstGeom prst="downArrow">
          <a:avLst>
            <a:gd name="adj1" fmla="val 55000"/>
            <a:gd name="adj2" fmla="val 45000"/>
          </a:avLst>
        </a:prstGeom>
        <a:solidFill>
          <a:schemeClr val="tx2">
            <a:lumMod val="20000"/>
            <a:lumOff val="8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251059" y="1654636"/>
        <a:ext cx="303703" cy="415522"/>
      </dsp:txXfrm>
    </dsp:sp>
    <dsp:sp modelId="{3F4D7B04-B6B4-4544-8B40-75A317A6CA24}">
      <dsp:nvSpPr>
        <dsp:cNvPr id="0" name=""/>
        <dsp:cNvSpPr/>
      </dsp:nvSpPr>
      <dsp:spPr>
        <a:xfrm>
          <a:off x="7711377" y="2658616"/>
          <a:ext cx="552189" cy="552189"/>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835620" y="2658616"/>
        <a:ext cx="303703" cy="41552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454761-1460-C44E-8EE9-132392DCD1C4}" type="datetimeFigureOut">
              <a:rPr lang="en-US" smtClean="0"/>
              <a:t>4/24/20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A82BE9-307A-AB49-B561-9E71E3CE8979}" type="slidenum">
              <a:rPr lang="en-US" smtClean="0"/>
              <a:t>‹#›</a:t>
            </a:fld>
            <a:endParaRPr lang="en-US"/>
          </a:p>
        </p:txBody>
      </p:sp>
    </p:spTree>
    <p:extLst>
      <p:ext uri="{BB962C8B-B14F-4D97-AF65-F5344CB8AC3E}">
        <p14:creationId xmlns:p14="http://schemas.microsoft.com/office/powerpoint/2010/main" val="20651290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A3D421-3143-47CA-ACA9-5443A0940D94}" type="datetimeFigureOut">
              <a:rPr lang="en-GB" smtClean="0"/>
              <a:t>24/04/2020</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FA50D6-6132-4FF4-AFC5-01B946DDB4AB}" type="slidenum">
              <a:rPr lang="en-GB" smtClean="0"/>
              <a:t>‹#›</a:t>
            </a:fld>
            <a:endParaRPr lang="en-GB"/>
          </a:p>
        </p:txBody>
      </p:sp>
    </p:spTree>
    <p:extLst>
      <p:ext uri="{BB962C8B-B14F-4D97-AF65-F5344CB8AC3E}">
        <p14:creationId xmlns:p14="http://schemas.microsoft.com/office/powerpoint/2010/main" val="507693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2FA50D6-6132-4FF4-AFC5-01B946DDB4AB}" type="slidenum">
              <a:rPr lang="en-GB" smtClean="0"/>
              <a:t>13</a:t>
            </a:fld>
            <a:endParaRPr lang="en-GB"/>
          </a:p>
        </p:txBody>
      </p:sp>
    </p:spTree>
    <p:extLst>
      <p:ext uri="{BB962C8B-B14F-4D97-AF65-F5344CB8AC3E}">
        <p14:creationId xmlns:p14="http://schemas.microsoft.com/office/powerpoint/2010/main" val="5592072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Logo Slide">
    <p:bg>
      <p:bgPr>
        <a:solidFill>
          <a:srgbClr val="063D5F"/>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99723" y="2791953"/>
            <a:ext cx="4512501" cy="982313"/>
          </a:xfrm>
          <a:prstGeom prst="rect">
            <a:avLst/>
          </a:prstGeom>
        </p:spPr>
      </p:pic>
    </p:spTree>
    <p:extLst>
      <p:ext uri="{BB962C8B-B14F-4D97-AF65-F5344CB8AC3E}">
        <p14:creationId xmlns:p14="http://schemas.microsoft.com/office/powerpoint/2010/main" val="774951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ory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54560" y="2060849"/>
            <a:ext cx="7591573" cy="1226567"/>
          </a:xfrm>
          <a:prstGeom prst="rect">
            <a:avLst/>
          </a:prstGeom>
        </p:spPr>
        <p:txBody>
          <a:bodyPr anchor="ctr" anchorCtr="0"/>
          <a:lstStyle>
            <a:lvl1pPr algn="l">
              <a:defRPr sz="3200" b="1" spc="-150" baseline="0">
                <a:solidFill>
                  <a:schemeClr val="bg1"/>
                </a:solidFill>
              </a:defRPr>
            </a:lvl1pPr>
          </a:lstStyle>
          <a:p>
            <a:r>
              <a:rPr lang="en-US" dirty="0"/>
              <a:t>Presentation title</a:t>
            </a:r>
            <a:endParaRPr lang="en-GB" dirty="0"/>
          </a:p>
        </p:txBody>
      </p:sp>
      <p:sp>
        <p:nvSpPr>
          <p:cNvPr id="3" name="Subtitle 2"/>
          <p:cNvSpPr>
            <a:spLocks noGrp="1"/>
          </p:cNvSpPr>
          <p:nvPr>
            <p:ph type="subTitle" idx="1"/>
          </p:nvPr>
        </p:nvSpPr>
        <p:spPr>
          <a:xfrm>
            <a:off x="2351584" y="3287415"/>
            <a:ext cx="7584843" cy="864096"/>
          </a:xfrm>
          <a:prstGeom prst="rect">
            <a:avLst/>
          </a:prstGeom>
        </p:spPr>
        <p:txBody>
          <a:bodyPr anchor="ctr" anchorCtr="0"/>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6" name="Text Placeholder 5"/>
          <p:cNvSpPr>
            <a:spLocks noGrp="1"/>
          </p:cNvSpPr>
          <p:nvPr>
            <p:ph type="body" sz="quarter" idx="10" hasCustomPrompt="1"/>
          </p:nvPr>
        </p:nvSpPr>
        <p:spPr>
          <a:xfrm>
            <a:off x="2351584" y="4149081"/>
            <a:ext cx="3071283" cy="359395"/>
          </a:xfrm>
          <a:prstGeom prst="rect">
            <a:avLst/>
          </a:prstGeom>
        </p:spPr>
        <p:txBody>
          <a:bodyPr/>
          <a:lstStyle>
            <a:lvl1pPr marL="0" indent="0">
              <a:buNone/>
              <a:defRPr sz="1400">
                <a:solidFill>
                  <a:schemeClr val="bg1"/>
                </a:solidFill>
              </a:defRPr>
            </a:lvl1pPr>
          </a:lstStyle>
          <a:p>
            <a:pPr lvl="0"/>
            <a:fld id="{6360D570-4882-4F25-B966-92B63EE9B1D5}" type="datetime4">
              <a:rPr lang="en-GB" smtClean="0"/>
              <a:t>18 November 2016</a:t>
            </a:fld>
            <a:endParaRPr lang="en-GB"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6427" y="285963"/>
            <a:ext cx="1792224" cy="390144"/>
          </a:xfrm>
          <a:prstGeom prst="rect">
            <a:avLst/>
          </a:prstGeom>
        </p:spPr>
      </p:pic>
    </p:spTree>
    <p:extLst>
      <p:ext uri="{BB962C8B-B14F-4D97-AF65-F5344CB8AC3E}">
        <p14:creationId xmlns:p14="http://schemas.microsoft.com/office/powerpoint/2010/main" val="2398703511"/>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stions End Slide">
    <p:spTree>
      <p:nvGrpSpPr>
        <p:cNvPr id="1" name=""/>
        <p:cNvGrpSpPr/>
        <p:nvPr/>
      </p:nvGrpSpPr>
      <p:grpSpPr>
        <a:xfrm>
          <a:off x="0" y="0"/>
          <a:ext cx="0" cy="0"/>
          <a:chOff x="0" y="0"/>
          <a:chExt cx="0" cy="0"/>
        </a:xfrm>
      </p:grpSpPr>
      <p:sp>
        <p:nvSpPr>
          <p:cNvPr id="6" name="Content Placeholder 3"/>
          <p:cNvSpPr>
            <a:spLocks noGrp="1"/>
          </p:cNvSpPr>
          <p:nvPr>
            <p:ph sz="quarter" idx="11" hasCustomPrompt="1"/>
          </p:nvPr>
        </p:nvSpPr>
        <p:spPr>
          <a:xfrm>
            <a:off x="2351584" y="3356522"/>
            <a:ext cx="7584843" cy="1800671"/>
          </a:xfrm>
          <a:prstGeom prst="rect">
            <a:avLst/>
          </a:prstGeom>
        </p:spPr>
        <p:txBody>
          <a:bodyPr/>
          <a:lstStyle>
            <a:lvl1pPr marL="0" indent="0">
              <a:buNone/>
              <a:defRPr sz="1600" b="0" spc="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Copy here</a:t>
            </a:r>
            <a:endParaRPr lang="en-GB" dirty="0"/>
          </a:p>
        </p:txBody>
      </p:sp>
      <p:sp>
        <p:nvSpPr>
          <p:cNvPr id="8" name="TextBox 7"/>
          <p:cNvSpPr txBox="1"/>
          <p:nvPr userDrawn="1"/>
        </p:nvSpPr>
        <p:spPr>
          <a:xfrm>
            <a:off x="2351584" y="2700210"/>
            <a:ext cx="7584843" cy="584775"/>
          </a:xfrm>
          <a:prstGeom prst="rect">
            <a:avLst/>
          </a:prstGeom>
          <a:noFill/>
        </p:spPr>
        <p:txBody>
          <a:bodyPr wrap="square" rtlCol="0">
            <a:spAutoFit/>
          </a:bodyPr>
          <a:lstStyle/>
          <a:p>
            <a:r>
              <a:rPr lang="en-GB" sz="3200" b="1" spc="-150" dirty="0">
                <a:solidFill>
                  <a:schemeClr val="bg1"/>
                </a:solidFill>
              </a:rPr>
              <a:t>YOUR</a:t>
            </a:r>
            <a:r>
              <a:rPr lang="en-GB" sz="3200" b="1" spc="-150" baseline="0" dirty="0">
                <a:solidFill>
                  <a:schemeClr val="bg1"/>
                </a:solidFill>
              </a:rPr>
              <a:t> QUESTIONS</a:t>
            </a:r>
            <a:endParaRPr lang="en-GB" sz="3200" b="1" spc="-150" dirty="0">
              <a:solidFill>
                <a:schemeClr val="bg1"/>
              </a:soli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6427" y="285963"/>
            <a:ext cx="1792224" cy="390144"/>
          </a:xfrm>
          <a:prstGeom prst="rect">
            <a:avLst/>
          </a:prstGeom>
        </p:spPr>
      </p:pic>
    </p:spTree>
    <p:extLst>
      <p:ext uri="{BB962C8B-B14F-4D97-AF65-F5344CB8AC3E}">
        <p14:creationId xmlns:p14="http://schemas.microsoft.com/office/powerpoint/2010/main" val="618859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2E444E"/>
                </a:solidFill>
              </a:defRPr>
            </a:lvl1pPr>
          </a:lstStyle>
          <a:p>
            <a:r>
              <a:rPr lang="en-US" dirty="0"/>
              <a:t>TITLE</a:t>
            </a:r>
            <a:endParaRPr lang="en-GB" dirty="0"/>
          </a:p>
        </p:txBody>
      </p:sp>
      <p:sp>
        <p:nvSpPr>
          <p:cNvPr id="5" name="Text Placeholder 4"/>
          <p:cNvSpPr>
            <a:spLocks noGrp="1"/>
          </p:cNvSpPr>
          <p:nvPr>
            <p:ph type="body" sz="quarter" idx="10"/>
          </p:nvPr>
        </p:nvSpPr>
        <p:spPr>
          <a:xfrm>
            <a:off x="623393" y="1844825"/>
            <a:ext cx="10847916" cy="4393059"/>
          </a:xfrm>
        </p:spPr>
        <p:txBody>
          <a:bodyPr/>
          <a:lstStyle>
            <a:lvl1pPr>
              <a:spcBef>
                <a:spcPts val="0"/>
              </a:spcBef>
              <a:spcAft>
                <a:spcPts val="1200"/>
              </a:spcAft>
              <a:defRPr sz="2000">
                <a:solidFill>
                  <a:srgbClr val="2E444E"/>
                </a:solidFill>
              </a:defRPr>
            </a:lvl1pPr>
            <a:lvl2pPr>
              <a:spcBef>
                <a:spcPts val="0"/>
              </a:spcBef>
              <a:spcAft>
                <a:spcPts val="1200"/>
              </a:spcAft>
              <a:defRPr sz="1800">
                <a:solidFill>
                  <a:srgbClr val="2E444E"/>
                </a:solidFill>
              </a:defRPr>
            </a:lvl2pPr>
            <a:lvl3pPr>
              <a:spcBef>
                <a:spcPts val="0"/>
              </a:spcBef>
              <a:spcAft>
                <a:spcPts val="1200"/>
              </a:spcAft>
              <a:defRPr>
                <a:solidFill>
                  <a:srgbClr val="2E444E"/>
                </a:solidFill>
              </a:defRPr>
            </a:lvl3pPr>
            <a:lvl4pPr>
              <a:spcBef>
                <a:spcPts val="0"/>
              </a:spcBef>
              <a:spcAft>
                <a:spcPts val="1200"/>
              </a:spcAft>
              <a:defRPr>
                <a:solidFill>
                  <a:srgbClr val="2E444E"/>
                </a:solidFill>
              </a:defRPr>
            </a:lvl4pPr>
            <a:lvl5pPr>
              <a:spcBef>
                <a:spcPts val="0"/>
              </a:spcBef>
              <a:spcAft>
                <a:spcPts val="1200"/>
              </a:spcAft>
              <a:defRPr>
                <a:solidFill>
                  <a:srgbClr val="2E444E"/>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1466917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63D5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1071369"/>
      </p:ext>
    </p:extLst>
  </p:cSld>
  <p:clrMap bg1="lt1" tx1="dk1" bg2="lt2" tx2="dk2" accent1="accent1" accent2="accent2" accent3="accent3" accent4="accent4" accent5="accent5" accent6="accent6" hlink="hlink" folHlink="folHlink"/>
  <p:sldLayoutIdLst>
    <p:sldLayoutId id="2147483674" r:id="rId1"/>
    <p:sldLayoutId id="2147483680" r:id="rId2"/>
    <p:sldLayoutId id="2147483706"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392" y="692696"/>
            <a:ext cx="10849205" cy="936104"/>
          </a:xfrm>
          <a:prstGeom prst="rect">
            <a:avLst/>
          </a:prstGeom>
        </p:spPr>
        <p:txBody>
          <a:bodyPr vert="horz" lIns="91440" tIns="45720" rIns="91440" bIns="45720" rtlCol="0" anchor="b" anchorCtr="0">
            <a:noAutofit/>
          </a:bodyPr>
          <a:lstStyle/>
          <a:p>
            <a:r>
              <a:rPr lang="en-US" dirty="0"/>
              <a:t>TITLE</a:t>
            </a:r>
            <a:endParaRPr lang="en-GB" dirty="0"/>
          </a:p>
        </p:txBody>
      </p:sp>
      <p:sp>
        <p:nvSpPr>
          <p:cNvPr id="6" name="TextBox 5"/>
          <p:cNvSpPr txBox="1"/>
          <p:nvPr/>
        </p:nvSpPr>
        <p:spPr>
          <a:xfrm>
            <a:off x="10992544" y="6400135"/>
            <a:ext cx="960107" cy="246221"/>
          </a:xfrm>
          <a:prstGeom prst="rect">
            <a:avLst/>
          </a:prstGeom>
          <a:noFill/>
        </p:spPr>
        <p:txBody>
          <a:bodyPr wrap="square" rtlCol="0">
            <a:spAutoFit/>
          </a:bodyPr>
          <a:lstStyle/>
          <a:p>
            <a:pPr algn="r"/>
            <a:fld id="{14274112-3819-4E3C-A2C8-15D563C4EB1E}" type="slidenum">
              <a:rPr lang="en-GB" sz="1000" smtClean="0"/>
              <a:t>‹#›</a:t>
            </a:fld>
            <a:endParaRPr lang="en-GB" sz="1000" dirty="0"/>
          </a:p>
        </p:txBody>
      </p:sp>
      <p:sp>
        <p:nvSpPr>
          <p:cNvPr id="7" name="Text Placeholder 2"/>
          <p:cNvSpPr>
            <a:spLocks noGrp="1"/>
          </p:cNvSpPr>
          <p:nvPr>
            <p:ph type="body" idx="1"/>
          </p:nvPr>
        </p:nvSpPr>
        <p:spPr>
          <a:xfrm>
            <a:off x="623392" y="1844825"/>
            <a:ext cx="10862997" cy="4381947"/>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36427" y="285963"/>
            <a:ext cx="1792224" cy="390144"/>
          </a:xfrm>
          <a:prstGeom prst="rect">
            <a:avLst/>
          </a:prstGeom>
        </p:spPr>
      </p:pic>
    </p:spTree>
    <p:extLst>
      <p:ext uri="{BB962C8B-B14F-4D97-AF65-F5344CB8AC3E}">
        <p14:creationId xmlns:p14="http://schemas.microsoft.com/office/powerpoint/2010/main" val="175160366"/>
      </p:ext>
    </p:extLst>
  </p:cSld>
  <p:clrMap bg1="lt1" tx1="dk1" bg2="lt2" tx2="dk2" accent1="accent1" accent2="accent2" accent3="accent3" accent4="accent4" accent5="accent5" accent6="accent6" hlink="hlink" folHlink="folHlink"/>
  <p:sldLayoutIdLst>
    <p:sldLayoutId id="2147483705" r:id="rId1"/>
  </p:sldLayoutIdLst>
  <p:hf hdr="0" ftr="0" dt="0"/>
  <p:txStyles>
    <p:titleStyle>
      <a:lvl1pPr algn="l" defTabSz="914400" rtl="0" eaLnBrk="1" latinLnBrk="0" hangingPunct="1">
        <a:spcBef>
          <a:spcPct val="0"/>
        </a:spcBef>
        <a:buNone/>
        <a:defRPr sz="3200" kern="1200" spc="-150">
          <a:solidFill>
            <a:srgbClr val="2E444E"/>
          </a:solidFill>
          <a:latin typeface="+mj-lt"/>
          <a:ea typeface="+mj-ea"/>
          <a:cs typeface="+mj-cs"/>
        </a:defRPr>
      </a:lvl1pPr>
    </p:titleStyle>
    <p:bodyStyle>
      <a:lvl1pPr marL="342900" indent="-342900" algn="l" defTabSz="914400" rtl="0" eaLnBrk="1" latinLnBrk="0" hangingPunct="1">
        <a:spcBef>
          <a:spcPts val="0"/>
        </a:spcBef>
        <a:spcAft>
          <a:spcPts val="1200"/>
        </a:spcAft>
        <a:buFont typeface="Arial" panose="020B0604020202020204" pitchFamily="34" charset="0"/>
        <a:buChar char="•"/>
        <a:defRPr sz="2000" kern="1200">
          <a:solidFill>
            <a:srgbClr val="2E444E"/>
          </a:solidFill>
          <a:latin typeface="+mn-lt"/>
          <a:ea typeface="+mn-ea"/>
          <a:cs typeface="+mn-cs"/>
        </a:defRPr>
      </a:lvl1pPr>
      <a:lvl2pPr marL="742950" indent="-285750" algn="l" defTabSz="914400" rtl="0" eaLnBrk="1" latinLnBrk="0" hangingPunct="1">
        <a:spcBef>
          <a:spcPts val="0"/>
        </a:spcBef>
        <a:spcAft>
          <a:spcPts val="1200"/>
        </a:spcAft>
        <a:buFont typeface="Arial" panose="020B0604020202020204" pitchFamily="34" charset="0"/>
        <a:buChar char="–"/>
        <a:defRPr sz="1800" kern="1200">
          <a:solidFill>
            <a:srgbClr val="2E444E"/>
          </a:solidFill>
          <a:latin typeface="+mn-lt"/>
          <a:ea typeface="+mn-ea"/>
          <a:cs typeface="+mn-cs"/>
        </a:defRPr>
      </a:lvl2pPr>
      <a:lvl3pPr marL="1143000" indent="-228600" algn="l" defTabSz="914400" rtl="0" eaLnBrk="1" latinLnBrk="0" hangingPunct="1">
        <a:spcBef>
          <a:spcPts val="0"/>
        </a:spcBef>
        <a:spcAft>
          <a:spcPts val="1200"/>
        </a:spcAft>
        <a:buFont typeface="Arial" panose="020B0604020202020204" pitchFamily="34" charset="0"/>
        <a:buChar char="•"/>
        <a:defRPr sz="1800" kern="1200">
          <a:solidFill>
            <a:srgbClr val="2E444E"/>
          </a:solidFill>
          <a:latin typeface="+mn-lt"/>
          <a:ea typeface="+mn-ea"/>
          <a:cs typeface="+mn-cs"/>
        </a:defRPr>
      </a:lvl3pPr>
      <a:lvl4pPr marL="1600200" indent="-228600" algn="l" defTabSz="914400" rtl="0" eaLnBrk="1" latinLnBrk="0" hangingPunct="1">
        <a:spcBef>
          <a:spcPts val="0"/>
        </a:spcBef>
        <a:spcAft>
          <a:spcPts val="1200"/>
        </a:spcAft>
        <a:buFont typeface="Arial" panose="020B0604020202020204" pitchFamily="34" charset="0"/>
        <a:buChar char="–"/>
        <a:defRPr sz="1600" kern="1200">
          <a:solidFill>
            <a:srgbClr val="2E444E"/>
          </a:solidFill>
          <a:latin typeface="+mn-lt"/>
          <a:ea typeface="+mn-ea"/>
          <a:cs typeface="+mn-cs"/>
        </a:defRPr>
      </a:lvl4pPr>
      <a:lvl5pPr marL="2057400" indent="-228600" algn="l" defTabSz="914400" rtl="0" eaLnBrk="1" latinLnBrk="0" hangingPunct="1">
        <a:spcBef>
          <a:spcPts val="0"/>
        </a:spcBef>
        <a:spcAft>
          <a:spcPts val="1200"/>
        </a:spcAft>
        <a:buFont typeface="Arial" panose="020B0604020202020204" pitchFamily="34" charset="0"/>
        <a:buChar char="»"/>
        <a:defRPr sz="1400" kern="1200">
          <a:solidFill>
            <a:srgbClr val="2E444E"/>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easymock.org/user-guide.html" TargetMode="Externa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1138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1CC6-195A-9242-9EC9-A613E591B60F}"/>
              </a:ext>
            </a:extLst>
          </p:cNvPr>
          <p:cNvSpPr>
            <a:spLocks noGrp="1"/>
          </p:cNvSpPr>
          <p:nvPr>
            <p:ph type="title"/>
          </p:nvPr>
        </p:nvSpPr>
        <p:spPr/>
        <p:txBody>
          <a:bodyPr/>
          <a:lstStyle/>
          <a:p>
            <a:r>
              <a:rPr lang="en-GB" dirty="0" err="1"/>
              <a:t>EasyMock</a:t>
            </a:r>
            <a:endParaRPr lang="en-GB" dirty="0"/>
          </a:p>
        </p:txBody>
      </p:sp>
      <p:sp>
        <p:nvSpPr>
          <p:cNvPr id="3" name="Text Placeholder 2">
            <a:extLst>
              <a:ext uri="{FF2B5EF4-FFF2-40B4-BE49-F238E27FC236}">
                <a16:creationId xmlns:a16="http://schemas.microsoft.com/office/drawing/2014/main" id="{6F6716A6-D4E2-A24B-80EC-0AF4C21F18F1}"/>
              </a:ext>
            </a:extLst>
          </p:cNvPr>
          <p:cNvSpPr>
            <a:spLocks noGrp="1"/>
          </p:cNvSpPr>
          <p:nvPr>
            <p:ph type="body" sz="quarter" idx="10"/>
          </p:nvPr>
        </p:nvSpPr>
        <p:spPr/>
        <p:txBody>
          <a:bodyPr/>
          <a:lstStyle/>
          <a:p>
            <a:r>
              <a:rPr lang="en-GB" dirty="0" err="1"/>
              <a:t>EasyMock</a:t>
            </a:r>
            <a:r>
              <a:rPr lang="en-GB" dirty="0"/>
              <a:t> is an open source software tool that provides support for generating Mock Objects for use in testing Java programs.</a:t>
            </a:r>
          </a:p>
          <a:p>
            <a:r>
              <a:rPr lang="en-GB" dirty="0"/>
              <a:t>The basic idea is that in your unit tests, where a mock object is required, rather than </a:t>
            </a:r>
            <a:r>
              <a:rPr lang="en-GB" dirty="0" err="1"/>
              <a:t>explicity</a:t>
            </a:r>
            <a:r>
              <a:rPr lang="en-GB" dirty="0"/>
              <a:t> creating Stub classes and instances of Stub classes as mocks, the </a:t>
            </a:r>
            <a:r>
              <a:rPr lang="en-GB" dirty="0" err="1"/>
              <a:t>EasyMock</a:t>
            </a:r>
            <a:r>
              <a:rPr lang="en-GB" dirty="0"/>
              <a:t> framework will do that for you as the test executes.</a:t>
            </a:r>
          </a:p>
          <a:p>
            <a:r>
              <a:rPr lang="en-GB" dirty="0"/>
              <a:t>The mock objects can then be injected in to your unit under test (cf. injection techniques) and used to execute your specified test cases. As part of test case execution, the mock objects can be configured to verify interactions between the unit under test and the mock object.</a:t>
            </a:r>
          </a:p>
          <a:p>
            <a:r>
              <a:rPr lang="en-GB" dirty="0" err="1"/>
              <a:t>EasyMock</a:t>
            </a:r>
            <a:r>
              <a:rPr lang="en-GB" dirty="0"/>
              <a:t> works in conjunction with JUnit so that JUnit </a:t>
            </a:r>
            <a:r>
              <a:rPr lang="en-GB" dirty="0" err="1"/>
              <a:t>AssertionError</a:t>
            </a:r>
            <a:r>
              <a:rPr lang="en-GB" dirty="0"/>
              <a:t> exceptions are thrown when tests fail due to invalid interactions with a mock object.</a:t>
            </a:r>
          </a:p>
          <a:p>
            <a:r>
              <a:rPr lang="en-GB" dirty="0"/>
              <a:t>Similar tools include - </a:t>
            </a:r>
            <a:r>
              <a:rPr lang="en-GB" dirty="0" err="1"/>
              <a:t>JMock</a:t>
            </a:r>
            <a:r>
              <a:rPr lang="en-GB" dirty="0"/>
              <a:t>, Mockito, </a:t>
            </a:r>
            <a:r>
              <a:rPr lang="en-GB" dirty="0" err="1"/>
              <a:t>JMockit</a:t>
            </a:r>
            <a:r>
              <a:rPr lang="en-GB" dirty="0"/>
              <a:t>, </a:t>
            </a:r>
            <a:r>
              <a:rPr lang="en-GB" dirty="0" err="1"/>
              <a:t>PowerMock</a:t>
            </a:r>
            <a:r>
              <a:rPr lang="en-GB" dirty="0"/>
              <a:t>.</a:t>
            </a:r>
          </a:p>
        </p:txBody>
      </p:sp>
    </p:spTree>
    <p:extLst>
      <p:ext uri="{BB962C8B-B14F-4D97-AF65-F5344CB8AC3E}">
        <p14:creationId xmlns:p14="http://schemas.microsoft.com/office/powerpoint/2010/main" val="2876643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E6E689E-2060-0747-9AB8-4D2BC05CD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360" y="3429000"/>
            <a:ext cx="2438400" cy="3251200"/>
          </a:xfrm>
          <a:prstGeom prst="rect">
            <a:avLst/>
          </a:prstGeom>
        </p:spPr>
      </p:pic>
      <p:sp>
        <p:nvSpPr>
          <p:cNvPr id="2" name="Title 1">
            <a:extLst>
              <a:ext uri="{FF2B5EF4-FFF2-40B4-BE49-F238E27FC236}">
                <a16:creationId xmlns:a16="http://schemas.microsoft.com/office/drawing/2014/main" id="{65CD3FE3-40A3-0344-B170-6EEC30A342CF}"/>
              </a:ext>
            </a:extLst>
          </p:cNvPr>
          <p:cNvSpPr>
            <a:spLocks noGrp="1"/>
          </p:cNvSpPr>
          <p:nvPr>
            <p:ph type="title"/>
          </p:nvPr>
        </p:nvSpPr>
        <p:spPr/>
        <p:txBody>
          <a:bodyPr/>
          <a:lstStyle/>
          <a:p>
            <a:r>
              <a:rPr lang="en-GB" dirty="0"/>
              <a:t>Creating Mocks</a:t>
            </a:r>
          </a:p>
        </p:txBody>
      </p:sp>
      <p:graphicFrame>
        <p:nvGraphicFramePr>
          <p:cNvPr id="10" name="Diagram 9">
            <a:extLst>
              <a:ext uri="{FF2B5EF4-FFF2-40B4-BE49-F238E27FC236}">
                <a16:creationId xmlns:a16="http://schemas.microsoft.com/office/drawing/2014/main" id="{7E8B17AF-C3EE-6549-930B-B019785774A3}"/>
              </a:ext>
            </a:extLst>
          </p:cNvPr>
          <p:cNvGraphicFramePr/>
          <p:nvPr>
            <p:extLst>
              <p:ext uri="{D42A27DB-BD31-4B8C-83A1-F6EECF244321}">
                <p14:modId xmlns:p14="http://schemas.microsoft.com/office/powerpoint/2010/main" val="3299304371"/>
              </p:ext>
            </p:extLst>
          </p:nvPr>
        </p:nvGraphicFramePr>
        <p:xfrm>
          <a:off x="1847528" y="1916832"/>
          <a:ext cx="8856984" cy="386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625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2EBF-8A20-6648-A072-AEFC79C6E49B}"/>
              </a:ext>
            </a:extLst>
          </p:cNvPr>
          <p:cNvSpPr>
            <a:spLocks noGrp="1"/>
          </p:cNvSpPr>
          <p:nvPr>
            <p:ph type="title"/>
          </p:nvPr>
        </p:nvSpPr>
        <p:spPr/>
        <p:txBody>
          <a:bodyPr/>
          <a:lstStyle/>
          <a:p>
            <a:r>
              <a:rPr lang="en-GB" dirty="0"/>
              <a:t>Example</a:t>
            </a:r>
          </a:p>
        </p:txBody>
      </p:sp>
      <p:pic>
        <p:nvPicPr>
          <p:cNvPr id="7" name="Picture 6">
            <a:extLst>
              <a:ext uri="{FF2B5EF4-FFF2-40B4-BE49-F238E27FC236}">
                <a16:creationId xmlns:a16="http://schemas.microsoft.com/office/drawing/2014/main" id="{814042BB-2DF5-764A-AA27-4A36A5D13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1716" y="1604376"/>
            <a:ext cx="7378700" cy="4889500"/>
          </a:xfrm>
          <a:prstGeom prst="rect">
            <a:avLst/>
          </a:prstGeom>
        </p:spPr>
      </p:pic>
      <p:sp>
        <p:nvSpPr>
          <p:cNvPr id="8" name="Rectangle 7">
            <a:extLst>
              <a:ext uri="{FF2B5EF4-FFF2-40B4-BE49-F238E27FC236}">
                <a16:creationId xmlns:a16="http://schemas.microsoft.com/office/drawing/2014/main" id="{07422BCB-DE8E-3343-BF71-BB4A3A7E31F8}"/>
              </a:ext>
            </a:extLst>
          </p:cNvPr>
          <p:cNvSpPr/>
          <p:nvPr/>
        </p:nvSpPr>
        <p:spPr>
          <a:xfrm>
            <a:off x="3431704" y="4941168"/>
            <a:ext cx="6192688" cy="57606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09056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F5AD7-D3EB-BD4F-90C8-25CFE16122A8}"/>
              </a:ext>
            </a:extLst>
          </p:cNvPr>
          <p:cNvSpPr>
            <a:spLocks noGrp="1"/>
          </p:cNvSpPr>
          <p:nvPr>
            <p:ph type="title"/>
          </p:nvPr>
        </p:nvSpPr>
        <p:spPr/>
        <p:txBody>
          <a:bodyPr/>
          <a:lstStyle/>
          <a:p>
            <a:r>
              <a:rPr lang="en-GB" dirty="0"/>
              <a:t>Specifying Behaviour in Mock Objects</a:t>
            </a:r>
          </a:p>
        </p:txBody>
      </p:sp>
      <p:sp>
        <p:nvSpPr>
          <p:cNvPr id="3" name="Text Placeholder 2">
            <a:extLst>
              <a:ext uri="{FF2B5EF4-FFF2-40B4-BE49-F238E27FC236}">
                <a16:creationId xmlns:a16="http://schemas.microsoft.com/office/drawing/2014/main" id="{9F3756A6-DE1E-A849-8FD7-2F2AE4EA5333}"/>
              </a:ext>
            </a:extLst>
          </p:cNvPr>
          <p:cNvSpPr>
            <a:spLocks noGrp="1"/>
          </p:cNvSpPr>
          <p:nvPr>
            <p:ph type="body" sz="quarter" idx="10"/>
          </p:nvPr>
        </p:nvSpPr>
        <p:spPr>
          <a:xfrm>
            <a:off x="623393" y="1844825"/>
            <a:ext cx="10847916" cy="2376263"/>
          </a:xfrm>
        </p:spPr>
        <p:txBody>
          <a:bodyPr/>
          <a:lstStyle/>
          <a:p>
            <a:r>
              <a:rPr lang="en-GB" dirty="0"/>
              <a:t>In order to tell a Mock Object to expect certain behaviours </a:t>
            </a:r>
            <a:r>
              <a:rPr lang="en-GB" dirty="0" err="1"/>
              <a:t>EasyMock</a:t>
            </a:r>
            <a:r>
              <a:rPr lang="en-GB" dirty="0"/>
              <a:t> initially creates the Mock objects in what is known as </a:t>
            </a:r>
            <a:r>
              <a:rPr lang="en-GB" dirty="0">
                <a:solidFill>
                  <a:schemeClr val="accent2"/>
                </a:solidFill>
              </a:rPr>
              <a:t>record</a:t>
            </a:r>
            <a:r>
              <a:rPr lang="en-GB" dirty="0"/>
              <a:t> mode.</a:t>
            </a:r>
          </a:p>
          <a:p>
            <a:r>
              <a:rPr lang="en-GB" dirty="0"/>
              <a:t>Once you have finished "recording" the behaviour you can switch the mock in to </a:t>
            </a:r>
            <a:r>
              <a:rPr lang="en-GB" dirty="0">
                <a:solidFill>
                  <a:schemeClr val="accent2"/>
                </a:solidFill>
              </a:rPr>
              <a:t>replay</a:t>
            </a:r>
            <a:r>
              <a:rPr lang="en-GB" dirty="0"/>
              <a:t> mode to let it execute.</a:t>
            </a:r>
          </a:p>
          <a:p>
            <a:endParaRPr lang="en-GB" dirty="0"/>
          </a:p>
          <a:p>
            <a:endParaRPr lang="en-GB" dirty="0"/>
          </a:p>
          <a:p>
            <a:endParaRPr lang="en-GB" dirty="0"/>
          </a:p>
          <a:p>
            <a:endParaRPr lang="en-GB" dirty="0"/>
          </a:p>
          <a:p>
            <a:endParaRPr lang="en-GB" dirty="0"/>
          </a:p>
          <a:p>
            <a:r>
              <a:rPr lang="en-GB" dirty="0"/>
              <a:t>In order to check for the absence of an expected interaction on a mock we simply use </a:t>
            </a:r>
            <a:r>
              <a:rPr lang="en-GB" dirty="0">
                <a:solidFill>
                  <a:schemeClr val="accent2"/>
                </a:solidFill>
              </a:rPr>
              <a:t>verify(mock)</a:t>
            </a:r>
            <a:r>
              <a:rPr lang="en-GB" dirty="0"/>
              <a:t> on the mock object. </a:t>
            </a:r>
          </a:p>
        </p:txBody>
      </p:sp>
      <p:pic>
        <p:nvPicPr>
          <p:cNvPr id="5" name="Picture 4">
            <a:extLst>
              <a:ext uri="{FF2B5EF4-FFF2-40B4-BE49-F238E27FC236}">
                <a16:creationId xmlns:a16="http://schemas.microsoft.com/office/drawing/2014/main" id="{4330F318-DD03-124D-A6D7-B95CC1192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0887" y="3285342"/>
            <a:ext cx="8352928" cy="2303541"/>
          </a:xfrm>
          <a:prstGeom prst="rect">
            <a:avLst/>
          </a:prstGeom>
        </p:spPr>
      </p:pic>
      <p:sp>
        <p:nvSpPr>
          <p:cNvPr id="6" name="Rectangle 5">
            <a:extLst>
              <a:ext uri="{FF2B5EF4-FFF2-40B4-BE49-F238E27FC236}">
                <a16:creationId xmlns:a16="http://schemas.microsoft.com/office/drawing/2014/main" id="{597D0AB9-9235-7443-92FC-20709A943648}"/>
              </a:ext>
            </a:extLst>
          </p:cNvPr>
          <p:cNvSpPr/>
          <p:nvPr/>
        </p:nvSpPr>
        <p:spPr>
          <a:xfrm>
            <a:off x="2135560" y="4553465"/>
            <a:ext cx="2160240" cy="2160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5CAA2B82-BFDC-E044-9D44-A60218E3F869}"/>
              </a:ext>
            </a:extLst>
          </p:cNvPr>
          <p:cNvSpPr/>
          <p:nvPr/>
        </p:nvSpPr>
        <p:spPr>
          <a:xfrm>
            <a:off x="2134622" y="4279263"/>
            <a:ext cx="3745354" cy="2742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57779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C32D6-3297-9E43-9A46-AC04A82275D5}"/>
              </a:ext>
            </a:extLst>
          </p:cNvPr>
          <p:cNvSpPr>
            <a:spLocks noGrp="1"/>
          </p:cNvSpPr>
          <p:nvPr>
            <p:ph type="title"/>
          </p:nvPr>
        </p:nvSpPr>
        <p:spPr/>
        <p:txBody>
          <a:bodyPr/>
          <a:lstStyle/>
          <a:p>
            <a:r>
              <a:rPr lang="en-GB" dirty="0"/>
              <a:t>Recording More Complicated Behaviours – </a:t>
            </a:r>
            <a:r>
              <a:rPr lang="en-GB" dirty="0">
                <a:solidFill>
                  <a:schemeClr val="accent2"/>
                </a:solidFill>
              </a:rPr>
              <a:t>expect( )</a:t>
            </a:r>
          </a:p>
        </p:txBody>
      </p:sp>
      <p:sp>
        <p:nvSpPr>
          <p:cNvPr id="3" name="Text Placeholder 2">
            <a:extLst>
              <a:ext uri="{FF2B5EF4-FFF2-40B4-BE49-F238E27FC236}">
                <a16:creationId xmlns:a16="http://schemas.microsoft.com/office/drawing/2014/main" id="{DCD41DFE-AB0F-DC47-8345-8EC26FEFA848}"/>
              </a:ext>
            </a:extLst>
          </p:cNvPr>
          <p:cNvSpPr>
            <a:spLocks noGrp="1"/>
          </p:cNvSpPr>
          <p:nvPr>
            <p:ph type="body" sz="quarter" idx="10"/>
          </p:nvPr>
        </p:nvSpPr>
        <p:spPr/>
        <p:txBody>
          <a:bodyPr/>
          <a:lstStyle/>
          <a:p>
            <a:r>
              <a:rPr lang="en-GB" dirty="0"/>
              <a:t>Invoke for multi-times</a:t>
            </a:r>
          </a:p>
          <a:p>
            <a:endParaRPr lang="en-GB" dirty="0"/>
          </a:p>
          <a:p>
            <a:endParaRPr lang="en-GB" dirty="0"/>
          </a:p>
          <a:p>
            <a:endParaRPr lang="en-GB" dirty="0"/>
          </a:p>
          <a:p>
            <a:r>
              <a:rPr lang="en-GB" dirty="0"/>
              <a:t>Specify return values</a:t>
            </a:r>
          </a:p>
        </p:txBody>
      </p:sp>
      <p:pic>
        <p:nvPicPr>
          <p:cNvPr id="5" name="Picture 4">
            <a:extLst>
              <a:ext uri="{FF2B5EF4-FFF2-40B4-BE49-F238E27FC236}">
                <a16:creationId xmlns:a16="http://schemas.microsoft.com/office/drawing/2014/main" id="{3322C1DD-7792-9147-902C-465B0AD77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480" y="2492896"/>
            <a:ext cx="4572000" cy="939800"/>
          </a:xfrm>
          <a:prstGeom prst="rect">
            <a:avLst/>
          </a:prstGeom>
        </p:spPr>
      </p:pic>
      <p:pic>
        <p:nvPicPr>
          <p:cNvPr id="7" name="Picture 6">
            <a:extLst>
              <a:ext uri="{FF2B5EF4-FFF2-40B4-BE49-F238E27FC236}">
                <a16:creationId xmlns:a16="http://schemas.microsoft.com/office/drawing/2014/main" id="{744453D5-11D6-E54A-A864-887665BB69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5480" y="4390255"/>
            <a:ext cx="6261100" cy="939800"/>
          </a:xfrm>
          <a:prstGeom prst="rect">
            <a:avLst/>
          </a:prstGeom>
        </p:spPr>
      </p:pic>
    </p:spTree>
    <p:extLst>
      <p:ext uri="{BB962C8B-B14F-4D97-AF65-F5344CB8AC3E}">
        <p14:creationId xmlns:p14="http://schemas.microsoft.com/office/powerpoint/2010/main" val="1194001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C32D6-3297-9E43-9A46-AC04A82275D5}"/>
              </a:ext>
            </a:extLst>
          </p:cNvPr>
          <p:cNvSpPr>
            <a:spLocks noGrp="1"/>
          </p:cNvSpPr>
          <p:nvPr>
            <p:ph type="title"/>
          </p:nvPr>
        </p:nvSpPr>
        <p:spPr/>
        <p:txBody>
          <a:bodyPr/>
          <a:lstStyle/>
          <a:p>
            <a:r>
              <a:rPr lang="en-GB" dirty="0"/>
              <a:t>Recording More Complicated Behaviours – </a:t>
            </a:r>
            <a:r>
              <a:rPr lang="en-GB" dirty="0">
                <a:solidFill>
                  <a:schemeClr val="accent2"/>
                </a:solidFill>
              </a:rPr>
              <a:t>expect( )</a:t>
            </a:r>
          </a:p>
        </p:txBody>
      </p:sp>
      <p:sp>
        <p:nvSpPr>
          <p:cNvPr id="3" name="Text Placeholder 2">
            <a:extLst>
              <a:ext uri="{FF2B5EF4-FFF2-40B4-BE49-F238E27FC236}">
                <a16:creationId xmlns:a16="http://schemas.microsoft.com/office/drawing/2014/main" id="{DCD41DFE-AB0F-DC47-8345-8EC26FEFA848}"/>
              </a:ext>
            </a:extLst>
          </p:cNvPr>
          <p:cNvSpPr>
            <a:spLocks noGrp="1"/>
          </p:cNvSpPr>
          <p:nvPr>
            <p:ph type="body" sz="quarter" idx="10"/>
          </p:nvPr>
        </p:nvSpPr>
        <p:spPr/>
        <p:txBody>
          <a:bodyPr/>
          <a:lstStyle/>
          <a:p>
            <a:r>
              <a:rPr lang="en-GB" dirty="0"/>
              <a:t>Responding with an Exception</a:t>
            </a:r>
          </a:p>
          <a:p>
            <a:endParaRPr lang="en-GB" dirty="0"/>
          </a:p>
          <a:p>
            <a:endParaRPr lang="en-GB" dirty="0"/>
          </a:p>
          <a:p>
            <a:endParaRPr lang="en-GB" dirty="0"/>
          </a:p>
          <a:p>
            <a:r>
              <a:rPr lang="en-GB" dirty="0"/>
              <a:t>Chained response values</a:t>
            </a:r>
          </a:p>
          <a:p>
            <a:endParaRPr lang="en-GB" dirty="0"/>
          </a:p>
          <a:p>
            <a:endParaRPr lang="en-GB" dirty="0"/>
          </a:p>
          <a:p>
            <a:endParaRPr lang="en-GB" dirty="0"/>
          </a:p>
          <a:p>
            <a:r>
              <a:rPr lang="en-GB" dirty="0"/>
              <a:t>More features are available in </a:t>
            </a:r>
            <a:r>
              <a:rPr lang="en-GB" dirty="0">
                <a:hlinkClick r:id="rId2"/>
              </a:rPr>
              <a:t> EasyMock Documentation</a:t>
            </a:r>
            <a:r>
              <a:rPr lang="en-GB" dirty="0"/>
              <a:t> </a:t>
            </a:r>
          </a:p>
        </p:txBody>
      </p:sp>
      <p:pic>
        <p:nvPicPr>
          <p:cNvPr id="6" name="Picture 5">
            <a:extLst>
              <a:ext uri="{FF2B5EF4-FFF2-40B4-BE49-F238E27FC236}">
                <a16:creationId xmlns:a16="http://schemas.microsoft.com/office/drawing/2014/main" id="{212B3B79-CD78-1C4D-AA86-366FE6C8CA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440" y="2420888"/>
            <a:ext cx="8407400" cy="990600"/>
          </a:xfrm>
          <a:prstGeom prst="rect">
            <a:avLst/>
          </a:prstGeom>
        </p:spPr>
      </p:pic>
      <p:pic>
        <p:nvPicPr>
          <p:cNvPr id="9" name="Picture 8">
            <a:extLst>
              <a:ext uri="{FF2B5EF4-FFF2-40B4-BE49-F238E27FC236}">
                <a16:creationId xmlns:a16="http://schemas.microsoft.com/office/drawing/2014/main" id="{47622E64-CD63-3C47-B605-8E52EA83E2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38" y="4437112"/>
            <a:ext cx="12192000" cy="613184"/>
          </a:xfrm>
          <a:prstGeom prst="rect">
            <a:avLst/>
          </a:prstGeom>
        </p:spPr>
      </p:pic>
    </p:spTree>
    <p:extLst>
      <p:ext uri="{BB962C8B-B14F-4D97-AF65-F5344CB8AC3E}">
        <p14:creationId xmlns:p14="http://schemas.microsoft.com/office/powerpoint/2010/main" val="4207061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2A4EE-F252-5C49-BFEC-7D862BD30107}"/>
              </a:ext>
            </a:extLst>
          </p:cNvPr>
          <p:cNvSpPr>
            <a:spLocks noGrp="1"/>
          </p:cNvSpPr>
          <p:nvPr>
            <p:ph type="title"/>
          </p:nvPr>
        </p:nvSpPr>
        <p:spPr/>
        <p:txBody>
          <a:bodyPr/>
          <a:lstStyle/>
          <a:p>
            <a:r>
              <a:rPr lang="en-GB" dirty="0"/>
              <a:t>Integration Testing</a:t>
            </a:r>
          </a:p>
        </p:txBody>
      </p:sp>
      <p:sp>
        <p:nvSpPr>
          <p:cNvPr id="3" name="Text Placeholder 2">
            <a:extLst>
              <a:ext uri="{FF2B5EF4-FFF2-40B4-BE49-F238E27FC236}">
                <a16:creationId xmlns:a16="http://schemas.microsoft.com/office/drawing/2014/main" id="{41147F15-8991-ED4F-A450-47852582E0A8}"/>
              </a:ext>
            </a:extLst>
          </p:cNvPr>
          <p:cNvSpPr>
            <a:spLocks noGrp="1"/>
          </p:cNvSpPr>
          <p:nvPr>
            <p:ph type="body" sz="quarter" idx="10"/>
          </p:nvPr>
        </p:nvSpPr>
        <p:spPr/>
        <p:txBody>
          <a:bodyPr/>
          <a:lstStyle/>
          <a:p>
            <a:r>
              <a:rPr lang="en-GB" dirty="0"/>
              <a:t>Recall – What is Integration Testing?</a:t>
            </a:r>
          </a:p>
          <a:p>
            <a:pPr lvl="1"/>
            <a:r>
              <a:rPr lang="en-GB" dirty="0"/>
              <a:t>Repeatedly testing the combination of larger and larger collections of code units</a:t>
            </a:r>
          </a:p>
          <a:p>
            <a:r>
              <a:rPr lang="en-GB" dirty="0"/>
              <a:t>What is Integration Testing different from unit testing?</a:t>
            </a:r>
          </a:p>
          <a:p>
            <a:pPr lvl="1"/>
            <a:r>
              <a:rPr lang="en-GB" dirty="0"/>
              <a:t>You are validating behaviours of systems that are more complete than a single unit</a:t>
            </a:r>
          </a:p>
          <a:p>
            <a:pPr lvl="1"/>
            <a:r>
              <a:rPr lang="en-GB" dirty="0"/>
              <a:t>You need to choose which and how many units to combine</a:t>
            </a:r>
          </a:p>
          <a:p>
            <a:pPr lvl="1"/>
            <a:r>
              <a:rPr lang="en-GB" dirty="0"/>
              <a:t>The testing is often, but not exclusively, done as "Black Box" testing</a:t>
            </a:r>
          </a:p>
          <a:p>
            <a:pPr lvl="1"/>
            <a:r>
              <a:rPr lang="en-GB" dirty="0"/>
              <a:t>This testing is typically done at a later phase in development</a:t>
            </a:r>
          </a:p>
          <a:p>
            <a:pPr lvl="1"/>
            <a:r>
              <a:rPr lang="en-GB" dirty="0"/>
              <a:t>More emphasis on interactions on the mock objects</a:t>
            </a:r>
          </a:p>
          <a:p>
            <a:r>
              <a:rPr lang="en-GB" dirty="0"/>
              <a:t>JUnit + </a:t>
            </a:r>
            <a:r>
              <a:rPr lang="en-GB" dirty="0" err="1"/>
              <a:t>EasyMock</a:t>
            </a:r>
            <a:endParaRPr lang="en-GB" dirty="0"/>
          </a:p>
          <a:p>
            <a:endParaRPr lang="en-GB" dirty="0"/>
          </a:p>
        </p:txBody>
      </p:sp>
    </p:spTree>
    <p:extLst>
      <p:ext uri="{BB962C8B-B14F-4D97-AF65-F5344CB8AC3E}">
        <p14:creationId xmlns:p14="http://schemas.microsoft.com/office/powerpoint/2010/main" val="1368770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E3E2-A352-9047-9EC9-1AC8DDB00C33}"/>
              </a:ext>
            </a:extLst>
          </p:cNvPr>
          <p:cNvSpPr>
            <a:spLocks noGrp="1"/>
          </p:cNvSpPr>
          <p:nvPr>
            <p:ph type="title"/>
          </p:nvPr>
        </p:nvSpPr>
        <p:spPr/>
        <p:txBody>
          <a:bodyPr/>
          <a:lstStyle/>
          <a:p>
            <a:r>
              <a:rPr lang="en-GB" dirty="0"/>
              <a:t>Strategies for Integration Testing</a:t>
            </a:r>
          </a:p>
        </p:txBody>
      </p:sp>
      <p:sp>
        <p:nvSpPr>
          <p:cNvPr id="3" name="Text Placeholder 2">
            <a:extLst>
              <a:ext uri="{FF2B5EF4-FFF2-40B4-BE49-F238E27FC236}">
                <a16:creationId xmlns:a16="http://schemas.microsoft.com/office/drawing/2014/main" id="{768EF24F-76CA-5442-A5A2-FC24D96A11A3}"/>
              </a:ext>
            </a:extLst>
          </p:cNvPr>
          <p:cNvSpPr>
            <a:spLocks noGrp="1"/>
          </p:cNvSpPr>
          <p:nvPr>
            <p:ph type="body" sz="quarter" idx="10"/>
          </p:nvPr>
        </p:nvSpPr>
        <p:spPr>
          <a:xfrm>
            <a:off x="1703511" y="2276872"/>
            <a:ext cx="9767797" cy="3961012"/>
          </a:xfrm>
        </p:spPr>
        <p:txBody>
          <a:bodyPr/>
          <a:lstStyle/>
          <a:p>
            <a:r>
              <a:rPr lang="en-GB" sz="2400" dirty="0"/>
              <a:t>Top Down Integration</a:t>
            </a:r>
          </a:p>
          <a:p>
            <a:r>
              <a:rPr lang="en-GB" sz="2400" dirty="0"/>
              <a:t>Bottom Up Integration</a:t>
            </a:r>
          </a:p>
          <a:p>
            <a:r>
              <a:rPr lang="en-GB" sz="2400" dirty="0"/>
              <a:t>Sandwich Integration</a:t>
            </a:r>
          </a:p>
          <a:p>
            <a:r>
              <a:rPr lang="en-GB" sz="2400" dirty="0"/>
              <a:t>Big Bang Integration</a:t>
            </a:r>
          </a:p>
          <a:p>
            <a:endParaRPr lang="en-GB" dirty="0"/>
          </a:p>
        </p:txBody>
      </p:sp>
      <p:pic>
        <p:nvPicPr>
          <p:cNvPr id="5" name="Picture 4">
            <a:extLst>
              <a:ext uri="{FF2B5EF4-FFF2-40B4-BE49-F238E27FC236}">
                <a16:creationId xmlns:a16="http://schemas.microsoft.com/office/drawing/2014/main" id="{B8A10B3E-C2DC-5340-9AD6-A2DE84253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8128" y="1700808"/>
            <a:ext cx="2776190" cy="3692046"/>
          </a:xfrm>
          <a:prstGeom prst="rect">
            <a:avLst/>
          </a:prstGeom>
        </p:spPr>
      </p:pic>
    </p:spTree>
    <p:extLst>
      <p:ext uri="{BB962C8B-B14F-4D97-AF65-F5344CB8AC3E}">
        <p14:creationId xmlns:p14="http://schemas.microsoft.com/office/powerpoint/2010/main" val="3863088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own Arrow 14">
            <a:extLst>
              <a:ext uri="{FF2B5EF4-FFF2-40B4-BE49-F238E27FC236}">
                <a16:creationId xmlns:a16="http://schemas.microsoft.com/office/drawing/2014/main" id="{8A0456CD-E852-A44E-BCFC-6DE725557503}"/>
              </a:ext>
            </a:extLst>
          </p:cNvPr>
          <p:cNvSpPr/>
          <p:nvPr/>
        </p:nvSpPr>
        <p:spPr>
          <a:xfrm>
            <a:off x="6744072" y="1554800"/>
            <a:ext cx="4752528" cy="4538495"/>
          </a:xfrm>
          <a:prstGeom prst="downArrow">
            <a:avLst>
              <a:gd name="adj1" fmla="val 50000"/>
              <a:gd name="adj2" fmla="val 34889"/>
            </a:avLst>
          </a:prstGeom>
          <a:solidFill>
            <a:schemeClr val="accent2">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125A9A8-ABEC-8A4A-9D4A-FE55A3BBD420}"/>
              </a:ext>
            </a:extLst>
          </p:cNvPr>
          <p:cNvSpPr>
            <a:spLocks noGrp="1"/>
          </p:cNvSpPr>
          <p:nvPr>
            <p:ph type="title"/>
          </p:nvPr>
        </p:nvSpPr>
        <p:spPr/>
        <p:txBody>
          <a:bodyPr/>
          <a:lstStyle/>
          <a:p>
            <a:r>
              <a:rPr lang="en-GB" dirty="0"/>
              <a:t>Top Down Integration</a:t>
            </a:r>
          </a:p>
        </p:txBody>
      </p:sp>
      <p:sp>
        <p:nvSpPr>
          <p:cNvPr id="3" name="Text Placeholder 2">
            <a:extLst>
              <a:ext uri="{FF2B5EF4-FFF2-40B4-BE49-F238E27FC236}">
                <a16:creationId xmlns:a16="http://schemas.microsoft.com/office/drawing/2014/main" id="{D5390899-B8A5-8243-AAC2-6ABD80282B2F}"/>
              </a:ext>
            </a:extLst>
          </p:cNvPr>
          <p:cNvSpPr>
            <a:spLocks noGrp="1"/>
          </p:cNvSpPr>
          <p:nvPr>
            <p:ph type="body" sz="quarter" idx="10"/>
          </p:nvPr>
        </p:nvSpPr>
        <p:spPr>
          <a:xfrm>
            <a:off x="623393" y="1844825"/>
            <a:ext cx="4994013" cy="4393059"/>
          </a:xfrm>
        </p:spPr>
        <p:txBody>
          <a:bodyPr/>
          <a:lstStyle/>
          <a:p>
            <a:r>
              <a:rPr lang="en-GB" dirty="0"/>
              <a:t>This is an incremental strategy.</a:t>
            </a:r>
          </a:p>
          <a:p>
            <a:pPr marL="800100" lvl="1" indent="-342900">
              <a:buFont typeface="+mj-lt"/>
              <a:buAutoNum type="arabicPeriod"/>
            </a:pPr>
            <a:r>
              <a:rPr lang="en-GB" dirty="0"/>
              <a:t>Test the high-level modules in isolation (stub dependencies)</a:t>
            </a:r>
          </a:p>
          <a:p>
            <a:pPr marL="800100" lvl="1" indent="-342900">
              <a:buFont typeface="+mj-lt"/>
              <a:buAutoNum type="arabicPeriod"/>
            </a:pPr>
            <a:r>
              <a:rPr lang="en-GB" dirty="0"/>
              <a:t>Add in the modules that the module in step 1 calls and test them together (stub lower dependencies)</a:t>
            </a:r>
          </a:p>
          <a:p>
            <a:pPr marL="800100" lvl="1" indent="-342900">
              <a:buFont typeface="+mj-lt"/>
              <a:buAutoNum type="arabicPeriod"/>
            </a:pPr>
            <a:r>
              <a:rPr lang="en-GB" dirty="0"/>
              <a:t>Repeat step 2 until you have reached the lowest level modules.</a:t>
            </a:r>
          </a:p>
          <a:p>
            <a:endParaRPr lang="en-GB" dirty="0"/>
          </a:p>
        </p:txBody>
      </p:sp>
      <p:sp>
        <p:nvSpPr>
          <p:cNvPr id="4" name="Rectangle 3">
            <a:extLst>
              <a:ext uri="{FF2B5EF4-FFF2-40B4-BE49-F238E27FC236}">
                <a16:creationId xmlns:a16="http://schemas.microsoft.com/office/drawing/2014/main" id="{2332E9FF-4F88-7240-BCEF-16633E97E07D}"/>
              </a:ext>
            </a:extLst>
          </p:cNvPr>
          <p:cNvSpPr/>
          <p:nvPr/>
        </p:nvSpPr>
        <p:spPr>
          <a:xfrm>
            <a:off x="7972110" y="4581128"/>
            <a:ext cx="2304256" cy="648072"/>
          </a:xfrm>
          <a:prstGeom prst="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2"/>
                </a:solidFill>
              </a:rPr>
              <a:t>Sign-up</a:t>
            </a:r>
          </a:p>
        </p:txBody>
      </p:sp>
      <p:sp>
        <p:nvSpPr>
          <p:cNvPr id="5" name="Rectangle 4">
            <a:extLst>
              <a:ext uri="{FF2B5EF4-FFF2-40B4-BE49-F238E27FC236}">
                <a16:creationId xmlns:a16="http://schemas.microsoft.com/office/drawing/2014/main" id="{29ABBA87-DF79-CA48-AFB7-F4AF1ED21207}"/>
              </a:ext>
            </a:extLst>
          </p:cNvPr>
          <p:cNvSpPr/>
          <p:nvPr/>
        </p:nvSpPr>
        <p:spPr>
          <a:xfrm>
            <a:off x="7972110" y="3356992"/>
            <a:ext cx="2304256" cy="648072"/>
          </a:xfrm>
          <a:prstGeom prst="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2"/>
                </a:solidFill>
              </a:rPr>
              <a:t>User database</a:t>
            </a:r>
          </a:p>
        </p:txBody>
      </p:sp>
      <p:sp>
        <p:nvSpPr>
          <p:cNvPr id="6" name="Rectangle 5">
            <a:extLst>
              <a:ext uri="{FF2B5EF4-FFF2-40B4-BE49-F238E27FC236}">
                <a16:creationId xmlns:a16="http://schemas.microsoft.com/office/drawing/2014/main" id="{DC4848AE-CE4B-1A45-AAE2-5DC0D16E921D}"/>
              </a:ext>
            </a:extLst>
          </p:cNvPr>
          <p:cNvSpPr/>
          <p:nvPr/>
        </p:nvSpPr>
        <p:spPr>
          <a:xfrm>
            <a:off x="7989767" y="2132856"/>
            <a:ext cx="2304256" cy="648072"/>
          </a:xfrm>
          <a:prstGeom prst="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2"/>
                </a:solidFill>
              </a:rPr>
              <a:t>Log-in</a:t>
            </a:r>
          </a:p>
        </p:txBody>
      </p:sp>
      <p:cxnSp>
        <p:nvCxnSpPr>
          <p:cNvPr id="7" name="Straight Arrow Connector 6">
            <a:extLst>
              <a:ext uri="{FF2B5EF4-FFF2-40B4-BE49-F238E27FC236}">
                <a16:creationId xmlns:a16="http://schemas.microsoft.com/office/drawing/2014/main" id="{765E6FF1-A5C9-E946-A8FC-FCAA2E9B0009}"/>
              </a:ext>
            </a:extLst>
          </p:cNvPr>
          <p:cNvCxnSpPr>
            <a:cxnSpLocks/>
            <a:endCxn id="5" idx="2"/>
          </p:cNvCxnSpPr>
          <p:nvPr/>
        </p:nvCxnSpPr>
        <p:spPr>
          <a:xfrm flipV="1">
            <a:off x="9124238" y="4005064"/>
            <a:ext cx="0" cy="576064"/>
          </a:xfrm>
          <a:prstGeom prst="straightConnector1">
            <a:avLst/>
          </a:prstGeom>
          <a:ln w="1905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22B3390-6E22-B44E-98FD-E8DD99D47B2C}"/>
              </a:ext>
            </a:extLst>
          </p:cNvPr>
          <p:cNvCxnSpPr>
            <a:cxnSpLocks/>
          </p:cNvCxnSpPr>
          <p:nvPr/>
        </p:nvCxnSpPr>
        <p:spPr>
          <a:xfrm flipV="1">
            <a:off x="9124238" y="2780928"/>
            <a:ext cx="0" cy="576064"/>
          </a:xfrm>
          <a:prstGeom prst="straightConnector1">
            <a:avLst/>
          </a:prstGeom>
          <a:ln w="1905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36AA215-04C3-BA4E-B97D-4676672EF54E}"/>
              </a:ext>
            </a:extLst>
          </p:cNvPr>
          <p:cNvSpPr/>
          <p:nvPr/>
        </p:nvSpPr>
        <p:spPr>
          <a:xfrm>
            <a:off x="7684078" y="1988840"/>
            <a:ext cx="2880320" cy="936104"/>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22934FB-835B-3145-890F-5F878F99BC0F}"/>
              </a:ext>
            </a:extLst>
          </p:cNvPr>
          <p:cNvSpPr/>
          <p:nvPr/>
        </p:nvSpPr>
        <p:spPr>
          <a:xfrm>
            <a:off x="7680176" y="3212976"/>
            <a:ext cx="2880320" cy="1008112"/>
          </a:xfrm>
          <a:prstGeom prst="rect">
            <a:avLst/>
          </a:prstGeom>
          <a:noFill/>
          <a:ln>
            <a:solidFill>
              <a:schemeClr val="accent3">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15ADD-01E1-544D-B35F-9CFF2FE2F568}"/>
              </a:ext>
            </a:extLst>
          </p:cNvPr>
          <p:cNvSpPr/>
          <p:nvPr/>
        </p:nvSpPr>
        <p:spPr>
          <a:xfrm>
            <a:off x="7972110" y="3356992"/>
            <a:ext cx="2304256" cy="648072"/>
          </a:xfrm>
          <a:prstGeom prst="rect">
            <a:avLst/>
          </a:prstGeom>
          <a:solidFill>
            <a:schemeClr val="accent3">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2"/>
                </a:solidFill>
              </a:rPr>
              <a:t>Stub</a:t>
            </a:r>
          </a:p>
          <a:p>
            <a:pPr algn="ctr"/>
            <a:r>
              <a:rPr lang="en-US" sz="2000" dirty="0">
                <a:solidFill>
                  <a:schemeClr val="accent2"/>
                </a:solidFill>
              </a:rPr>
              <a:t>User database</a:t>
            </a:r>
          </a:p>
        </p:txBody>
      </p:sp>
      <p:sp>
        <p:nvSpPr>
          <p:cNvPr id="16" name="Rectangle 15">
            <a:extLst>
              <a:ext uri="{FF2B5EF4-FFF2-40B4-BE49-F238E27FC236}">
                <a16:creationId xmlns:a16="http://schemas.microsoft.com/office/drawing/2014/main" id="{C695E3D4-09FE-F34F-8D03-07E0602049A7}"/>
              </a:ext>
            </a:extLst>
          </p:cNvPr>
          <p:cNvSpPr/>
          <p:nvPr/>
        </p:nvSpPr>
        <p:spPr>
          <a:xfrm>
            <a:off x="7701735" y="1988840"/>
            <a:ext cx="2880320" cy="2088232"/>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9287A33-7700-364C-834D-558F9081125B}"/>
              </a:ext>
            </a:extLst>
          </p:cNvPr>
          <p:cNvSpPr/>
          <p:nvPr/>
        </p:nvSpPr>
        <p:spPr>
          <a:xfrm>
            <a:off x="7972110" y="4582097"/>
            <a:ext cx="2304256" cy="648072"/>
          </a:xfrm>
          <a:prstGeom prst="rect">
            <a:avLst/>
          </a:prstGeom>
          <a:solidFill>
            <a:schemeClr val="accent3">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2"/>
                </a:solidFill>
              </a:rPr>
              <a:t>Stub</a:t>
            </a:r>
          </a:p>
          <a:p>
            <a:pPr algn="ctr"/>
            <a:r>
              <a:rPr lang="en-US" sz="2000" dirty="0">
                <a:solidFill>
                  <a:schemeClr val="accent2"/>
                </a:solidFill>
              </a:rPr>
              <a:t>Sign-up</a:t>
            </a:r>
          </a:p>
        </p:txBody>
      </p:sp>
      <p:sp>
        <p:nvSpPr>
          <p:cNvPr id="18" name="Notched Right Arrow 17">
            <a:extLst>
              <a:ext uri="{FF2B5EF4-FFF2-40B4-BE49-F238E27FC236}">
                <a16:creationId xmlns:a16="http://schemas.microsoft.com/office/drawing/2014/main" id="{E145A665-78CE-474E-AB95-CF2EE66FD0E7}"/>
              </a:ext>
            </a:extLst>
          </p:cNvPr>
          <p:cNvSpPr/>
          <p:nvPr/>
        </p:nvSpPr>
        <p:spPr>
          <a:xfrm>
            <a:off x="5663952" y="2204864"/>
            <a:ext cx="1804102" cy="720080"/>
          </a:xfrm>
          <a:prstGeom prst="notchedRightArrow">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accent2"/>
                </a:solidFill>
              </a:rPr>
              <a:t>To be tested</a:t>
            </a:r>
          </a:p>
        </p:txBody>
      </p:sp>
    </p:spTree>
    <p:extLst>
      <p:ext uri="{BB962C8B-B14F-4D97-AF65-F5344CB8AC3E}">
        <p14:creationId xmlns:p14="http://schemas.microsoft.com/office/powerpoint/2010/main" val="252321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1"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12" presetClass="entr" presetSubtype="8" fill="hold" grpId="1"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p:tgtEl>
                                          <p:spTgt spid="18"/>
                                        </p:tgtEl>
                                        <p:attrNameLst>
                                          <p:attrName>ppt_x</p:attrName>
                                        </p:attrNameLst>
                                      </p:cBhvr>
                                      <p:tavLst>
                                        <p:tav tm="0">
                                          <p:val>
                                            <p:strVal val="#ppt_x-#ppt_w*1.125000"/>
                                          </p:val>
                                        </p:tav>
                                        <p:tav tm="100000">
                                          <p:val>
                                            <p:strVal val="#ppt_x"/>
                                          </p:val>
                                        </p:tav>
                                      </p:tavLst>
                                    </p:anim>
                                    <p:animEffect transition="in" filter="wipe(right)">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1"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1"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arn(inVertical)">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xit" presetSubtype="0" fill="hold" grpId="0" nodeType="clickEffect">
                                  <p:stCondLst>
                                    <p:cond delay="0"/>
                                  </p:stCondLst>
                                  <p:childTnLst>
                                    <p:animEffect transition="out" filter="dissolve">
                                      <p:cBhvr>
                                        <p:cTn id="34" dur="500"/>
                                        <p:tgtEl>
                                          <p:spTgt spid="13"/>
                                        </p:tgtEl>
                                      </p:cBhvr>
                                    </p:animEffect>
                                    <p:set>
                                      <p:cBhvr>
                                        <p:cTn id="35" dur="1" fill="hold">
                                          <p:stCondLst>
                                            <p:cond delay="499"/>
                                          </p:stCondLst>
                                        </p:cTn>
                                        <p:tgtEl>
                                          <p:spTgt spid="13"/>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0" nodeType="clickEffect">
                                  <p:stCondLst>
                                    <p:cond delay="0"/>
                                  </p:stCondLst>
                                  <p:childTnLst>
                                    <p:animMotion origin="layout" path="M 3.125E-6 1.85185E-6 L 0.00039 0.1787 " pathEditMode="relative" rAng="0" ptsTypes="AA">
                                      <p:cBhvr>
                                        <p:cTn id="39" dur="2000" fill="hold"/>
                                        <p:tgtEl>
                                          <p:spTgt spid="10"/>
                                        </p:tgtEl>
                                        <p:attrNameLst>
                                          <p:attrName>ppt_x</p:attrName>
                                          <p:attrName>ppt_y</p:attrName>
                                        </p:attrNameLst>
                                      </p:cBhvr>
                                      <p:rCtr x="13" y="8935"/>
                                    </p:animMotion>
                                  </p:childTnLst>
                                </p:cTn>
                              </p:par>
                            </p:childTnLst>
                          </p:cTn>
                        </p:par>
                      </p:childTnLst>
                    </p:cTn>
                  </p:par>
                  <p:par>
                    <p:cTn id="40" fill="hold">
                      <p:stCondLst>
                        <p:cond delay="indefinite"/>
                      </p:stCondLst>
                      <p:childTnLst>
                        <p:par>
                          <p:cTn id="41" fill="hold">
                            <p:stCondLst>
                              <p:cond delay="0"/>
                            </p:stCondLst>
                            <p:childTnLst>
                              <p:par>
                                <p:cTn id="42" presetID="22" presetClass="exit" presetSubtype="4" fill="hold" grpId="0" nodeType="clickEffect">
                                  <p:stCondLst>
                                    <p:cond delay="0"/>
                                  </p:stCondLst>
                                  <p:childTnLst>
                                    <p:animEffect transition="out" filter="wipe(down)">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childTnLst>
                          </p:cTn>
                        </p:par>
                        <p:par>
                          <p:cTn id="45" fill="hold">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up)">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grpId="0" nodeType="clickEffect">
                                  <p:stCondLst>
                                    <p:cond delay="0"/>
                                  </p:stCondLst>
                                  <p:childTnLst>
                                    <p:animMotion origin="layout" path="M -0.00013 0.00949 L 0.00078 0.09468 " pathEditMode="relative" rAng="0" ptsTypes="AA">
                                      <p:cBhvr>
                                        <p:cTn id="52" dur="2000" fill="hold"/>
                                        <p:tgtEl>
                                          <p:spTgt spid="18"/>
                                        </p:tgtEl>
                                        <p:attrNameLst>
                                          <p:attrName>ppt_x</p:attrName>
                                          <p:attrName>ppt_y</p:attrName>
                                        </p:attrNameLst>
                                      </p:cBhvr>
                                      <p:rCtr x="39" y="4259"/>
                                    </p:animMotion>
                                  </p:childTnLst>
                                </p:cTn>
                              </p:par>
                            </p:childTnLst>
                          </p:cTn>
                        </p:par>
                        <p:par>
                          <p:cTn id="53" fill="hold">
                            <p:stCondLst>
                              <p:cond delay="2000"/>
                            </p:stCondLst>
                            <p:childTnLst>
                              <p:par>
                                <p:cTn id="54" presetID="16" presetClass="entr" presetSubtype="21"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barn(inVertical)">
                                      <p:cBhvr>
                                        <p:cTn id="5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9" grpId="0" animBg="1"/>
      <p:bldP spid="9" grpId="1" animBg="1"/>
      <p:bldP spid="10" grpId="0" animBg="1"/>
      <p:bldP spid="10" grpId="1" animBg="1"/>
      <p:bldP spid="13" grpId="0" animBg="1"/>
      <p:bldP spid="13" grpId="1" animBg="1"/>
      <p:bldP spid="16" grpId="0" animBg="1"/>
      <p:bldP spid="17" grpId="0" animBg="1"/>
      <p:bldP spid="18" grpId="0" animBg="1"/>
      <p:bldP spid="18"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33D4F-1AE0-014F-A56E-DDF0CC55F872}"/>
              </a:ext>
            </a:extLst>
          </p:cNvPr>
          <p:cNvSpPr>
            <a:spLocks noGrp="1"/>
          </p:cNvSpPr>
          <p:nvPr>
            <p:ph type="title"/>
          </p:nvPr>
        </p:nvSpPr>
        <p:spPr/>
        <p:txBody>
          <a:bodyPr/>
          <a:lstStyle/>
          <a:p>
            <a:r>
              <a:rPr lang="en-GB" dirty="0"/>
              <a:t>Top Down Integration</a:t>
            </a:r>
          </a:p>
        </p:txBody>
      </p:sp>
      <p:sp>
        <p:nvSpPr>
          <p:cNvPr id="3" name="Text Placeholder 2">
            <a:extLst>
              <a:ext uri="{FF2B5EF4-FFF2-40B4-BE49-F238E27FC236}">
                <a16:creationId xmlns:a16="http://schemas.microsoft.com/office/drawing/2014/main" id="{A02F7963-6A5F-BB48-B7AD-82DD3ADD9BE7}"/>
              </a:ext>
            </a:extLst>
          </p:cNvPr>
          <p:cNvSpPr>
            <a:spLocks noGrp="1"/>
          </p:cNvSpPr>
          <p:nvPr>
            <p:ph type="body" sz="quarter" idx="10"/>
          </p:nvPr>
        </p:nvSpPr>
        <p:spPr/>
        <p:txBody>
          <a:bodyPr/>
          <a:lstStyle/>
          <a:p>
            <a:r>
              <a:rPr lang="en-GB" dirty="0"/>
              <a:t>Advantages:</a:t>
            </a:r>
          </a:p>
          <a:p>
            <a:pPr lvl="1"/>
            <a:r>
              <a:rPr lang="en-GB" dirty="0"/>
              <a:t>Because the entry point to the test is likely to be an entry point to the application, the drivers are easy to write</a:t>
            </a:r>
          </a:p>
          <a:p>
            <a:pPr lvl="1"/>
            <a:r>
              <a:rPr lang="en-GB" dirty="0"/>
              <a:t>You can localise faults easily due to the incremental nature of the tests.</a:t>
            </a:r>
          </a:p>
          <a:p>
            <a:pPr lvl="1"/>
            <a:r>
              <a:rPr lang="en-GB" dirty="0"/>
              <a:t>Early prototype of application is encouraged</a:t>
            </a:r>
          </a:p>
          <a:p>
            <a:pPr lvl="1"/>
            <a:r>
              <a:rPr lang="en-GB" b="1" dirty="0"/>
              <a:t>Major</a:t>
            </a:r>
            <a:r>
              <a:rPr lang="en-GB" dirty="0"/>
              <a:t> design flaws show up early</a:t>
            </a:r>
          </a:p>
          <a:p>
            <a:r>
              <a:rPr lang="en-GB" dirty="0"/>
              <a:t>Disadvantages:</a:t>
            </a:r>
          </a:p>
          <a:p>
            <a:pPr lvl="1"/>
            <a:r>
              <a:rPr lang="en-GB" dirty="0"/>
              <a:t>Lots of stubs and mock objects are required from step 1</a:t>
            </a:r>
          </a:p>
          <a:p>
            <a:pPr lvl="1"/>
            <a:r>
              <a:rPr lang="en-GB" dirty="0"/>
              <a:t>Modules lowest in the hierarchy tested in context rather than in isolation. May not be sufficient if they are reused.</a:t>
            </a:r>
          </a:p>
        </p:txBody>
      </p:sp>
    </p:spTree>
    <p:extLst>
      <p:ext uri="{BB962C8B-B14F-4D97-AF65-F5344CB8AC3E}">
        <p14:creationId xmlns:p14="http://schemas.microsoft.com/office/powerpoint/2010/main" val="2590958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lstStyle/>
          <a:p>
            <a:r>
              <a:rPr lang="en-GB" dirty="0"/>
              <a:t>COMP1206 - Programming 2</a:t>
            </a:r>
          </a:p>
        </p:txBody>
      </p:sp>
      <p:sp>
        <p:nvSpPr>
          <p:cNvPr id="11" name="Subtitle 10"/>
          <p:cNvSpPr>
            <a:spLocks noGrp="1"/>
          </p:cNvSpPr>
          <p:nvPr>
            <p:ph type="subTitle" idx="1"/>
          </p:nvPr>
        </p:nvSpPr>
        <p:spPr/>
        <p:txBody>
          <a:bodyPr/>
          <a:lstStyle/>
          <a:p>
            <a:r>
              <a:rPr lang="en-GB" dirty="0"/>
              <a:t>Lecture: Beyond Unit Testing</a:t>
            </a:r>
          </a:p>
        </p:txBody>
      </p:sp>
      <p:sp>
        <p:nvSpPr>
          <p:cNvPr id="5" name="Text Placeholder 11">
            <a:extLst>
              <a:ext uri="{FF2B5EF4-FFF2-40B4-BE49-F238E27FC236}">
                <a16:creationId xmlns:a16="http://schemas.microsoft.com/office/drawing/2014/main" id="{7A7FE5F5-72C3-6642-AEC5-40BB41F5B60E}"/>
              </a:ext>
            </a:extLst>
          </p:cNvPr>
          <p:cNvSpPr txBox="1">
            <a:spLocks/>
          </p:cNvSpPr>
          <p:nvPr/>
        </p:nvSpPr>
        <p:spPr>
          <a:xfrm>
            <a:off x="2351584" y="4137157"/>
            <a:ext cx="3071283" cy="359395"/>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1400" kern="1200">
                <a:solidFill>
                  <a:schemeClr val="bg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err="1"/>
              <a:t>Dr</a:t>
            </a:r>
            <a:r>
              <a:rPr lang="en-US" dirty="0"/>
              <a:t> Jian Shi</a:t>
            </a:r>
          </a:p>
          <a:p>
            <a:r>
              <a:rPr lang="en-US" dirty="0" err="1"/>
              <a:t>Jian.Shi@soton.ac.uk</a:t>
            </a:r>
            <a:endParaRPr lang="en-GB" dirty="0"/>
          </a:p>
        </p:txBody>
      </p:sp>
    </p:spTree>
    <p:extLst>
      <p:ext uri="{BB962C8B-B14F-4D97-AF65-F5344CB8AC3E}">
        <p14:creationId xmlns:p14="http://schemas.microsoft.com/office/powerpoint/2010/main" val="4109671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own Arrow 15">
            <a:extLst>
              <a:ext uri="{FF2B5EF4-FFF2-40B4-BE49-F238E27FC236}">
                <a16:creationId xmlns:a16="http://schemas.microsoft.com/office/drawing/2014/main" id="{D071D134-62F5-A14E-951E-4BBA50F64F3B}"/>
              </a:ext>
            </a:extLst>
          </p:cNvPr>
          <p:cNvSpPr/>
          <p:nvPr/>
        </p:nvSpPr>
        <p:spPr>
          <a:xfrm rot="10800000">
            <a:off x="6744072" y="1412774"/>
            <a:ext cx="4752528" cy="4392489"/>
          </a:xfrm>
          <a:prstGeom prst="downArrow">
            <a:avLst>
              <a:gd name="adj1" fmla="val 54373"/>
              <a:gd name="adj2" fmla="val 32371"/>
            </a:avLst>
          </a:prstGeom>
          <a:solidFill>
            <a:schemeClr val="accent2">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625A95B-954D-8542-9DBF-AC6A20D0E8AC}"/>
              </a:ext>
            </a:extLst>
          </p:cNvPr>
          <p:cNvSpPr>
            <a:spLocks noGrp="1"/>
          </p:cNvSpPr>
          <p:nvPr>
            <p:ph type="title"/>
          </p:nvPr>
        </p:nvSpPr>
        <p:spPr/>
        <p:txBody>
          <a:bodyPr/>
          <a:lstStyle/>
          <a:p>
            <a:r>
              <a:rPr lang="en-GB" dirty="0"/>
              <a:t>Bottom Up Integration</a:t>
            </a:r>
          </a:p>
        </p:txBody>
      </p:sp>
      <p:sp>
        <p:nvSpPr>
          <p:cNvPr id="3" name="Text Placeholder 2">
            <a:extLst>
              <a:ext uri="{FF2B5EF4-FFF2-40B4-BE49-F238E27FC236}">
                <a16:creationId xmlns:a16="http://schemas.microsoft.com/office/drawing/2014/main" id="{90E5B1A6-6EA5-8847-8049-69398F2A2398}"/>
              </a:ext>
            </a:extLst>
          </p:cNvPr>
          <p:cNvSpPr>
            <a:spLocks noGrp="1"/>
          </p:cNvSpPr>
          <p:nvPr>
            <p:ph type="body" sz="quarter" idx="10"/>
          </p:nvPr>
        </p:nvSpPr>
        <p:spPr>
          <a:xfrm>
            <a:off x="623393" y="1844825"/>
            <a:ext cx="5544615" cy="4393059"/>
          </a:xfrm>
        </p:spPr>
        <p:txBody>
          <a:bodyPr/>
          <a:lstStyle/>
          <a:p>
            <a:r>
              <a:rPr lang="en-GB" dirty="0"/>
              <a:t>This is also an incremental strategy.</a:t>
            </a:r>
          </a:p>
          <a:p>
            <a:pPr marL="800100" lvl="1" indent="-342900">
              <a:buFont typeface="+mj-lt"/>
              <a:buAutoNum type="arabicPeriod"/>
            </a:pPr>
            <a:r>
              <a:rPr lang="en-GB" dirty="0"/>
              <a:t>Test the low-level modules in isolation (there shouldn't be any stubbed dependencies)</a:t>
            </a:r>
          </a:p>
          <a:p>
            <a:pPr marL="800100" lvl="1" indent="-342900">
              <a:buFont typeface="+mj-lt"/>
              <a:buAutoNum type="arabicPeriod"/>
            </a:pPr>
            <a:r>
              <a:rPr lang="en-GB" dirty="0"/>
              <a:t>Add in the modules that call the module in step 1 and test them together (again, no stubs)</a:t>
            </a:r>
          </a:p>
          <a:p>
            <a:pPr marL="800100" lvl="1" indent="-342900">
              <a:buFont typeface="+mj-lt"/>
              <a:buAutoNum type="arabicPeriod"/>
            </a:pPr>
            <a:r>
              <a:rPr lang="en-GB" dirty="0"/>
              <a:t>Repeat step 2 until you have reached the highest level modules.</a:t>
            </a:r>
          </a:p>
          <a:p>
            <a:endParaRPr lang="en-GB" dirty="0"/>
          </a:p>
        </p:txBody>
      </p:sp>
      <p:sp>
        <p:nvSpPr>
          <p:cNvPr id="4" name="Rectangle 3">
            <a:extLst>
              <a:ext uri="{FF2B5EF4-FFF2-40B4-BE49-F238E27FC236}">
                <a16:creationId xmlns:a16="http://schemas.microsoft.com/office/drawing/2014/main" id="{E0286020-AB87-9A40-9CA1-C802C1E7ECF9}"/>
              </a:ext>
            </a:extLst>
          </p:cNvPr>
          <p:cNvSpPr/>
          <p:nvPr/>
        </p:nvSpPr>
        <p:spPr>
          <a:xfrm>
            <a:off x="7972110" y="4653136"/>
            <a:ext cx="2304256" cy="648072"/>
          </a:xfrm>
          <a:prstGeom prst="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2"/>
                </a:solidFill>
              </a:rPr>
              <a:t>Sign-up</a:t>
            </a:r>
          </a:p>
        </p:txBody>
      </p:sp>
      <p:sp>
        <p:nvSpPr>
          <p:cNvPr id="5" name="Rectangle 4">
            <a:extLst>
              <a:ext uri="{FF2B5EF4-FFF2-40B4-BE49-F238E27FC236}">
                <a16:creationId xmlns:a16="http://schemas.microsoft.com/office/drawing/2014/main" id="{FE3AED04-A51B-F84D-8A99-043B49F84E00}"/>
              </a:ext>
            </a:extLst>
          </p:cNvPr>
          <p:cNvSpPr/>
          <p:nvPr/>
        </p:nvSpPr>
        <p:spPr>
          <a:xfrm>
            <a:off x="7972110" y="3429000"/>
            <a:ext cx="2304256" cy="648072"/>
          </a:xfrm>
          <a:prstGeom prst="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2"/>
                </a:solidFill>
              </a:rPr>
              <a:t>User database</a:t>
            </a:r>
          </a:p>
        </p:txBody>
      </p:sp>
      <p:sp>
        <p:nvSpPr>
          <p:cNvPr id="6" name="Rectangle 5">
            <a:extLst>
              <a:ext uri="{FF2B5EF4-FFF2-40B4-BE49-F238E27FC236}">
                <a16:creationId xmlns:a16="http://schemas.microsoft.com/office/drawing/2014/main" id="{65387489-BA07-1148-B6F4-25407E880B60}"/>
              </a:ext>
            </a:extLst>
          </p:cNvPr>
          <p:cNvSpPr/>
          <p:nvPr/>
        </p:nvSpPr>
        <p:spPr>
          <a:xfrm>
            <a:off x="7989767" y="2204864"/>
            <a:ext cx="2304256" cy="648072"/>
          </a:xfrm>
          <a:prstGeom prst="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2"/>
                </a:solidFill>
              </a:rPr>
              <a:t>Log-in</a:t>
            </a:r>
          </a:p>
        </p:txBody>
      </p:sp>
      <p:cxnSp>
        <p:nvCxnSpPr>
          <p:cNvPr id="7" name="Straight Arrow Connector 6">
            <a:extLst>
              <a:ext uri="{FF2B5EF4-FFF2-40B4-BE49-F238E27FC236}">
                <a16:creationId xmlns:a16="http://schemas.microsoft.com/office/drawing/2014/main" id="{43A2D21C-235F-5449-8386-EE4F72F8A0A4}"/>
              </a:ext>
            </a:extLst>
          </p:cNvPr>
          <p:cNvCxnSpPr>
            <a:cxnSpLocks/>
            <a:endCxn id="5" idx="2"/>
          </p:cNvCxnSpPr>
          <p:nvPr/>
        </p:nvCxnSpPr>
        <p:spPr>
          <a:xfrm flipV="1">
            <a:off x="9124238" y="4077072"/>
            <a:ext cx="0" cy="576064"/>
          </a:xfrm>
          <a:prstGeom prst="straightConnector1">
            <a:avLst/>
          </a:prstGeom>
          <a:ln w="1905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CF82520-3704-8245-A0CE-6C54B4B52FFD}"/>
              </a:ext>
            </a:extLst>
          </p:cNvPr>
          <p:cNvCxnSpPr>
            <a:cxnSpLocks/>
          </p:cNvCxnSpPr>
          <p:nvPr/>
        </p:nvCxnSpPr>
        <p:spPr>
          <a:xfrm flipV="1">
            <a:off x="9124238" y="2852936"/>
            <a:ext cx="0" cy="576064"/>
          </a:xfrm>
          <a:prstGeom prst="straightConnector1">
            <a:avLst/>
          </a:prstGeom>
          <a:ln w="1905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A9A6B2A-A7C1-F243-BCC6-0DE803970459}"/>
              </a:ext>
            </a:extLst>
          </p:cNvPr>
          <p:cNvSpPr/>
          <p:nvPr/>
        </p:nvSpPr>
        <p:spPr>
          <a:xfrm>
            <a:off x="7676826" y="3256070"/>
            <a:ext cx="2880320" cy="1008112"/>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B7F874-1612-3347-9E83-18226E1119EE}"/>
              </a:ext>
            </a:extLst>
          </p:cNvPr>
          <p:cNvSpPr/>
          <p:nvPr/>
        </p:nvSpPr>
        <p:spPr>
          <a:xfrm>
            <a:off x="7676826" y="4524269"/>
            <a:ext cx="2880320" cy="1008112"/>
          </a:xfrm>
          <a:prstGeom prst="rect">
            <a:avLst/>
          </a:prstGeom>
          <a:noFill/>
          <a:ln>
            <a:solidFill>
              <a:schemeClr val="accent3">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0C437E3-B0FF-6641-B779-71A87BCEFFEC}"/>
              </a:ext>
            </a:extLst>
          </p:cNvPr>
          <p:cNvSpPr/>
          <p:nvPr/>
        </p:nvSpPr>
        <p:spPr>
          <a:xfrm>
            <a:off x="7964858" y="3429000"/>
            <a:ext cx="2304256" cy="648072"/>
          </a:xfrm>
          <a:prstGeom prst="rect">
            <a:avLst/>
          </a:prstGeom>
          <a:solidFill>
            <a:schemeClr val="accent3">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2"/>
                </a:solidFill>
              </a:rPr>
              <a:t>Driver</a:t>
            </a:r>
            <a:endParaRPr lang="en-US" sz="2000" dirty="0">
              <a:solidFill>
                <a:schemeClr val="accent2"/>
              </a:solidFill>
            </a:endParaRPr>
          </a:p>
          <a:p>
            <a:pPr algn="ctr"/>
            <a:r>
              <a:rPr lang="en-US" sz="2000" dirty="0">
                <a:solidFill>
                  <a:schemeClr val="accent2"/>
                </a:solidFill>
              </a:rPr>
              <a:t>User database</a:t>
            </a:r>
          </a:p>
        </p:txBody>
      </p:sp>
      <p:sp>
        <p:nvSpPr>
          <p:cNvPr id="17" name="Rectangle 16">
            <a:extLst>
              <a:ext uri="{FF2B5EF4-FFF2-40B4-BE49-F238E27FC236}">
                <a16:creationId xmlns:a16="http://schemas.microsoft.com/office/drawing/2014/main" id="{57E6F465-FB42-1249-B63F-465611C974A6}"/>
              </a:ext>
            </a:extLst>
          </p:cNvPr>
          <p:cNvSpPr/>
          <p:nvPr/>
        </p:nvSpPr>
        <p:spPr>
          <a:xfrm>
            <a:off x="7676826" y="3279714"/>
            <a:ext cx="2880320" cy="2232248"/>
          </a:xfrm>
          <a:prstGeom prst="rect">
            <a:avLst/>
          </a:prstGeom>
          <a:noFill/>
          <a:ln>
            <a:solidFill>
              <a:schemeClr val="accent3">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0124175-9EB3-EF44-9911-D63A3A094206}"/>
              </a:ext>
            </a:extLst>
          </p:cNvPr>
          <p:cNvSpPr/>
          <p:nvPr/>
        </p:nvSpPr>
        <p:spPr>
          <a:xfrm>
            <a:off x="7989767" y="2204864"/>
            <a:ext cx="2304256" cy="648072"/>
          </a:xfrm>
          <a:prstGeom prst="rect">
            <a:avLst/>
          </a:prstGeom>
          <a:solidFill>
            <a:schemeClr val="accent3">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2"/>
                </a:solidFill>
              </a:rPr>
              <a:t>Driver</a:t>
            </a:r>
            <a:endParaRPr lang="en-US" sz="2000" dirty="0">
              <a:solidFill>
                <a:schemeClr val="accent2"/>
              </a:solidFill>
            </a:endParaRPr>
          </a:p>
          <a:p>
            <a:pPr algn="ctr"/>
            <a:r>
              <a:rPr lang="en-US" sz="2000" dirty="0">
                <a:solidFill>
                  <a:schemeClr val="accent2"/>
                </a:solidFill>
              </a:rPr>
              <a:t>Log-in</a:t>
            </a:r>
          </a:p>
        </p:txBody>
      </p:sp>
      <p:sp>
        <p:nvSpPr>
          <p:cNvPr id="19" name="Notched Right Arrow 18">
            <a:extLst>
              <a:ext uri="{FF2B5EF4-FFF2-40B4-BE49-F238E27FC236}">
                <a16:creationId xmlns:a16="http://schemas.microsoft.com/office/drawing/2014/main" id="{5647D396-EE14-8447-ACB8-BA3B817BBC58}"/>
              </a:ext>
            </a:extLst>
          </p:cNvPr>
          <p:cNvSpPr/>
          <p:nvPr/>
        </p:nvSpPr>
        <p:spPr>
          <a:xfrm>
            <a:off x="5798391" y="4668285"/>
            <a:ext cx="1804102" cy="720080"/>
          </a:xfrm>
          <a:prstGeom prst="notchedRightArrow">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accent2"/>
                </a:solidFill>
              </a:rPr>
              <a:t>To be tested</a:t>
            </a:r>
          </a:p>
        </p:txBody>
      </p:sp>
    </p:spTree>
    <p:extLst>
      <p:ext uri="{BB962C8B-B14F-4D97-AF65-F5344CB8AC3E}">
        <p14:creationId xmlns:p14="http://schemas.microsoft.com/office/powerpoint/2010/main" val="428966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p:tgtEl>
                                          <p:spTgt spid="19"/>
                                        </p:tgtEl>
                                        <p:attrNameLst>
                                          <p:attrName>ppt_x</p:attrName>
                                        </p:attrNameLst>
                                      </p:cBhvr>
                                      <p:tavLst>
                                        <p:tav tm="0">
                                          <p:val>
                                            <p:strVal val="#ppt_x-#ppt_w*1.125000"/>
                                          </p:val>
                                        </p:tav>
                                        <p:tav tm="100000">
                                          <p:val>
                                            <p:strVal val="#ppt_x"/>
                                          </p:val>
                                        </p:tav>
                                      </p:tavLst>
                                    </p:anim>
                                    <p:animEffect transition="in" filter="wipe(right)">
                                      <p:cBhvr>
                                        <p:cTn id="13" dur="500"/>
                                        <p:tgtEl>
                                          <p:spTgt spid="1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arn(inVertical)">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xit" presetSubtype="21" fill="hold" grpId="1" nodeType="clickEffect">
                                  <p:stCondLst>
                                    <p:cond delay="0"/>
                                  </p:stCondLst>
                                  <p:childTnLst>
                                    <p:animEffect transition="out" filter="barn(inVertical)">
                                      <p:cBhvr>
                                        <p:cTn id="34" dur="500"/>
                                        <p:tgtEl>
                                          <p:spTgt spid="15"/>
                                        </p:tgtEl>
                                      </p:cBhvr>
                                    </p:animEffect>
                                    <p:set>
                                      <p:cBhvr>
                                        <p:cTn id="35" dur="1" fill="hold">
                                          <p:stCondLst>
                                            <p:cond delay="499"/>
                                          </p:stCondLst>
                                        </p:cTn>
                                        <p:tgtEl>
                                          <p:spTgt spid="15"/>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2" presetClass="exit" presetSubtype="1" fill="hold" grpId="1" nodeType="clickEffect">
                                  <p:stCondLst>
                                    <p:cond delay="0"/>
                                  </p:stCondLst>
                                  <p:childTnLst>
                                    <p:animEffect transition="out" filter="wipe(up)">
                                      <p:cBhvr>
                                        <p:cTn id="39" dur="500"/>
                                        <p:tgtEl>
                                          <p:spTgt spid="10"/>
                                        </p:tgtEl>
                                      </p:cBhvr>
                                    </p:animEffect>
                                    <p:set>
                                      <p:cBhvr>
                                        <p:cTn id="40" dur="1" fill="hold">
                                          <p:stCondLst>
                                            <p:cond delay="499"/>
                                          </p:stCondLst>
                                        </p:cTn>
                                        <p:tgtEl>
                                          <p:spTgt spid="10"/>
                                        </p:tgtEl>
                                        <p:attrNameLst>
                                          <p:attrName>style.visibility</p:attrName>
                                        </p:attrNameLst>
                                      </p:cBhvr>
                                      <p:to>
                                        <p:strVal val="hidden"/>
                                      </p:to>
                                    </p:set>
                                  </p:childTnLst>
                                </p:cTn>
                              </p:par>
                            </p:childTnLst>
                          </p:cTn>
                        </p:par>
                        <p:par>
                          <p:cTn id="41" fill="hold">
                            <p:stCondLst>
                              <p:cond delay="500"/>
                            </p:stCondLst>
                            <p:childTnLst>
                              <p:par>
                                <p:cTn id="42" presetID="22" presetClass="entr" presetSubtype="4"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down)">
                                      <p:cBhvr>
                                        <p:cTn id="44" dur="500"/>
                                        <p:tgtEl>
                                          <p:spTgt spid="17"/>
                                        </p:tgtEl>
                                      </p:cBhvr>
                                    </p:animEffect>
                                  </p:childTnLst>
                                </p:cTn>
                              </p:par>
                            </p:childTnLst>
                          </p:cTn>
                        </p:par>
                        <p:par>
                          <p:cTn id="45" fill="hold">
                            <p:stCondLst>
                              <p:cond delay="1000"/>
                            </p:stCondLst>
                            <p:childTnLst>
                              <p:par>
                                <p:cTn id="46" presetID="42" presetClass="path" presetSubtype="0" accel="50000" decel="50000" fill="hold" grpId="1" nodeType="afterEffect">
                                  <p:stCondLst>
                                    <p:cond delay="0"/>
                                  </p:stCondLst>
                                  <p:childTnLst>
                                    <p:animMotion origin="layout" path="M 3.54167E-6 1.85185E-6 L 3.54167E-6 -0.18472 " pathEditMode="relative" rAng="0" ptsTypes="AA">
                                      <p:cBhvr>
                                        <p:cTn id="47" dur="2000" fill="hold"/>
                                        <p:tgtEl>
                                          <p:spTgt spid="9"/>
                                        </p:tgtEl>
                                        <p:attrNameLst>
                                          <p:attrName>ppt_x</p:attrName>
                                          <p:attrName>ppt_y</p:attrName>
                                        </p:attrNameLst>
                                      </p:cBhvr>
                                      <p:rCtr x="0" y="-9236"/>
                                    </p:animMotion>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grpId="1" nodeType="clickEffect">
                                  <p:stCondLst>
                                    <p:cond delay="0"/>
                                  </p:stCondLst>
                                  <p:childTnLst>
                                    <p:animMotion origin="layout" path="M 0.00299 -0.00208 L 0.00299 -0.11134 " pathEditMode="relative" rAng="0" ptsTypes="AA">
                                      <p:cBhvr>
                                        <p:cTn id="51" dur="2000" fill="hold"/>
                                        <p:tgtEl>
                                          <p:spTgt spid="19"/>
                                        </p:tgtEl>
                                        <p:attrNameLst>
                                          <p:attrName>ppt_x</p:attrName>
                                          <p:attrName>ppt_y</p:attrName>
                                        </p:attrNameLst>
                                      </p:cBhvr>
                                      <p:rCtr x="0" y="-5463"/>
                                    </p:animMotion>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barn(inVertical)">
                                      <p:cBhvr>
                                        <p:cTn id="5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animBg="1"/>
      <p:bldP spid="9" grpId="1" animBg="1"/>
      <p:bldP spid="10" grpId="0" animBg="1"/>
      <p:bldP spid="10" grpId="1" animBg="1"/>
      <p:bldP spid="15" grpId="0" animBg="1"/>
      <p:bldP spid="15" grpId="1" animBg="1"/>
      <p:bldP spid="17" grpId="0" animBg="1"/>
      <p:bldP spid="18" grpId="0" animBg="1"/>
      <p:bldP spid="19" grpId="0" animBg="1"/>
      <p:bldP spid="19"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A9A8-ABEC-8A4A-9D4A-FE55A3BBD420}"/>
              </a:ext>
            </a:extLst>
          </p:cNvPr>
          <p:cNvSpPr>
            <a:spLocks noGrp="1"/>
          </p:cNvSpPr>
          <p:nvPr>
            <p:ph type="title"/>
          </p:nvPr>
        </p:nvSpPr>
        <p:spPr/>
        <p:txBody>
          <a:bodyPr/>
          <a:lstStyle/>
          <a:p>
            <a:r>
              <a:rPr lang="en-GB" dirty="0"/>
              <a:t>Bottom Up Integration</a:t>
            </a:r>
          </a:p>
        </p:txBody>
      </p:sp>
      <p:sp>
        <p:nvSpPr>
          <p:cNvPr id="16" name="Text Placeholder 2">
            <a:extLst>
              <a:ext uri="{FF2B5EF4-FFF2-40B4-BE49-F238E27FC236}">
                <a16:creationId xmlns:a16="http://schemas.microsoft.com/office/drawing/2014/main" id="{3588B167-B68C-704B-AD6F-A60F0084576D}"/>
              </a:ext>
            </a:extLst>
          </p:cNvPr>
          <p:cNvSpPr>
            <a:spLocks noGrp="1"/>
          </p:cNvSpPr>
          <p:nvPr>
            <p:ph type="body" sz="quarter" idx="10"/>
          </p:nvPr>
        </p:nvSpPr>
        <p:spPr>
          <a:xfrm>
            <a:off x="623393" y="1844825"/>
            <a:ext cx="10847916" cy="4393059"/>
          </a:xfrm>
        </p:spPr>
        <p:txBody>
          <a:bodyPr/>
          <a:lstStyle/>
          <a:p>
            <a:r>
              <a:rPr lang="en-GB" dirty="0"/>
              <a:t>Advantages:</a:t>
            </a:r>
          </a:p>
          <a:p>
            <a:pPr lvl="1"/>
            <a:r>
              <a:rPr lang="en-GB" dirty="0"/>
              <a:t>You can localise faults easily due to the incremental nature of the tests.</a:t>
            </a:r>
          </a:p>
          <a:p>
            <a:pPr lvl="1"/>
            <a:r>
              <a:rPr lang="en-GB" dirty="0"/>
              <a:t>No, or few stubs!</a:t>
            </a:r>
          </a:p>
          <a:p>
            <a:pPr lvl="1"/>
            <a:r>
              <a:rPr lang="en-GB" dirty="0"/>
              <a:t>Reusable low-level modules tested thoroughly</a:t>
            </a:r>
          </a:p>
          <a:p>
            <a:pPr lvl="1"/>
            <a:r>
              <a:rPr lang="en-GB" dirty="0"/>
              <a:t>Testing in parallel with development</a:t>
            </a:r>
          </a:p>
          <a:p>
            <a:pPr lvl="1"/>
            <a:r>
              <a:rPr lang="en-GB" dirty="0"/>
              <a:t>Major design flaws show up early</a:t>
            </a:r>
          </a:p>
          <a:p>
            <a:r>
              <a:rPr lang="en-GB" dirty="0"/>
              <a:t>Disadvantages:</a:t>
            </a:r>
          </a:p>
          <a:p>
            <a:pPr lvl="1"/>
            <a:r>
              <a:rPr lang="en-GB" dirty="0"/>
              <a:t>Needs drivers - entry points to the modules not always clear</a:t>
            </a:r>
          </a:p>
          <a:p>
            <a:pPr lvl="1"/>
            <a:r>
              <a:rPr lang="en-GB" dirty="0"/>
              <a:t>Logic of the overall solution only tested late in the process</a:t>
            </a:r>
          </a:p>
        </p:txBody>
      </p:sp>
    </p:spTree>
    <p:extLst>
      <p:ext uri="{BB962C8B-B14F-4D97-AF65-F5344CB8AC3E}">
        <p14:creationId xmlns:p14="http://schemas.microsoft.com/office/powerpoint/2010/main" val="381788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C2C97-D5ED-8E40-9024-2FF077DC50F8}"/>
              </a:ext>
            </a:extLst>
          </p:cNvPr>
          <p:cNvSpPr>
            <a:spLocks noGrp="1"/>
          </p:cNvSpPr>
          <p:nvPr>
            <p:ph type="title"/>
          </p:nvPr>
        </p:nvSpPr>
        <p:spPr/>
        <p:txBody>
          <a:bodyPr/>
          <a:lstStyle/>
          <a:p>
            <a:r>
              <a:rPr lang="en-GB" dirty="0"/>
              <a:t>Sandwich and Big Bang Integration</a:t>
            </a:r>
          </a:p>
        </p:txBody>
      </p:sp>
      <p:sp>
        <p:nvSpPr>
          <p:cNvPr id="3" name="Text Placeholder 2">
            <a:extLst>
              <a:ext uri="{FF2B5EF4-FFF2-40B4-BE49-F238E27FC236}">
                <a16:creationId xmlns:a16="http://schemas.microsoft.com/office/drawing/2014/main" id="{510EC80F-B73E-244D-937F-6524A4C589DE}"/>
              </a:ext>
            </a:extLst>
          </p:cNvPr>
          <p:cNvSpPr>
            <a:spLocks noGrp="1"/>
          </p:cNvSpPr>
          <p:nvPr>
            <p:ph type="body" sz="quarter" idx="10"/>
          </p:nvPr>
        </p:nvSpPr>
        <p:spPr/>
        <p:txBody>
          <a:bodyPr/>
          <a:lstStyle/>
          <a:p>
            <a:r>
              <a:rPr lang="en-GB" b="1" dirty="0"/>
              <a:t>Sandwich Integration </a:t>
            </a:r>
            <a:r>
              <a:rPr lang="en-GB" dirty="0"/>
              <a:t>is a hybrid of the previous two: identify three layers of the system, top, middle and bottom, and test the top using a top down strategy, test the bottom using a bottom up strategy and include the middle after doing this.</a:t>
            </a:r>
          </a:p>
          <a:p>
            <a:pPr lvl="1"/>
            <a:r>
              <a:rPr lang="en-GB" dirty="0"/>
              <a:t>This is somewhat more complicated as an approach but can gain some of the benefits of and mitigate the problems of both.</a:t>
            </a:r>
          </a:p>
          <a:p>
            <a:r>
              <a:rPr lang="en-GB" b="1" dirty="0"/>
              <a:t>Big Bang Integration</a:t>
            </a:r>
            <a:r>
              <a:rPr lang="en-GB" dirty="0"/>
              <a:t> refers to a non-incremental strategy in which each unit is tested thoroughly in isolation and then the whole system is integrated.</a:t>
            </a:r>
          </a:p>
          <a:p>
            <a:pPr lvl="1"/>
            <a:r>
              <a:rPr lang="en-GB" dirty="0"/>
              <a:t>This is a common approach as it can be less time-consuming than the others and is suitable for smaller systems.</a:t>
            </a:r>
          </a:p>
          <a:p>
            <a:pPr lvl="1"/>
            <a:r>
              <a:rPr lang="en-GB" dirty="0"/>
              <a:t>The disadvantages should be clear - unit testing every unit means lots of drivers and stubs, it doesn't match with the development strategy, fault localisation is tricky and it is easy to miss interface faults.</a:t>
            </a:r>
          </a:p>
          <a:p>
            <a:endParaRPr lang="en-GB" dirty="0"/>
          </a:p>
        </p:txBody>
      </p:sp>
    </p:spTree>
    <p:extLst>
      <p:ext uri="{BB962C8B-B14F-4D97-AF65-F5344CB8AC3E}">
        <p14:creationId xmlns:p14="http://schemas.microsoft.com/office/powerpoint/2010/main" val="2340407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8ABDF-782B-8440-B243-A7A383F4F1F7}"/>
              </a:ext>
            </a:extLst>
          </p:cNvPr>
          <p:cNvSpPr>
            <a:spLocks noGrp="1"/>
          </p:cNvSpPr>
          <p:nvPr>
            <p:ph type="title"/>
          </p:nvPr>
        </p:nvSpPr>
        <p:spPr/>
        <p:txBody>
          <a:bodyPr/>
          <a:lstStyle/>
          <a:p>
            <a:r>
              <a:rPr lang="en-GB" dirty="0"/>
              <a:t>Summary</a:t>
            </a:r>
          </a:p>
        </p:txBody>
      </p:sp>
      <p:sp>
        <p:nvSpPr>
          <p:cNvPr id="3" name="Text Placeholder 2">
            <a:extLst>
              <a:ext uri="{FF2B5EF4-FFF2-40B4-BE49-F238E27FC236}">
                <a16:creationId xmlns:a16="http://schemas.microsoft.com/office/drawing/2014/main" id="{876AF41F-2434-644D-86ED-70BD0198B430}"/>
              </a:ext>
            </a:extLst>
          </p:cNvPr>
          <p:cNvSpPr>
            <a:spLocks noGrp="1"/>
          </p:cNvSpPr>
          <p:nvPr>
            <p:ph type="body" sz="quarter" idx="10"/>
          </p:nvPr>
        </p:nvSpPr>
        <p:spPr/>
        <p:txBody>
          <a:bodyPr/>
          <a:lstStyle/>
          <a:p>
            <a:r>
              <a:rPr lang="en-GB" dirty="0"/>
              <a:t>Unit testing should not just be about straight input/output behaviour.</a:t>
            </a:r>
          </a:p>
          <a:p>
            <a:r>
              <a:rPr lang="en-GB" dirty="0"/>
              <a:t>All interactions across the seam should be specified and validated.</a:t>
            </a:r>
          </a:p>
          <a:p>
            <a:r>
              <a:rPr lang="en-GB" dirty="0"/>
              <a:t>Mock objects can be generated and specified using tool support. The examples below show a use of </a:t>
            </a:r>
            <a:r>
              <a:rPr lang="en-GB" dirty="0" err="1"/>
              <a:t>EasyMock</a:t>
            </a:r>
            <a:r>
              <a:rPr lang="en-GB" dirty="0"/>
              <a:t>.</a:t>
            </a:r>
          </a:p>
          <a:p>
            <a:r>
              <a:rPr lang="en-GB" dirty="0"/>
              <a:t>Integration testing is similar to Unit testing as an activity but requires a strategy.</a:t>
            </a:r>
          </a:p>
          <a:p>
            <a:pPr marL="0" indent="0">
              <a:buNone/>
            </a:pPr>
            <a:endParaRPr lang="en-GB" dirty="0"/>
          </a:p>
        </p:txBody>
      </p:sp>
    </p:spTree>
    <p:extLst>
      <p:ext uri="{BB962C8B-B14F-4D97-AF65-F5344CB8AC3E}">
        <p14:creationId xmlns:p14="http://schemas.microsoft.com/office/powerpoint/2010/main" val="3526347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82F7-B052-5447-85FC-5E5C8ED1C3C7}"/>
              </a:ext>
            </a:extLst>
          </p:cNvPr>
          <p:cNvSpPr>
            <a:spLocks noGrp="1"/>
          </p:cNvSpPr>
          <p:nvPr>
            <p:ph type="ctrTitle"/>
          </p:nvPr>
        </p:nvSpPr>
        <p:spPr/>
        <p:txBody>
          <a:bodyPr/>
          <a:lstStyle/>
          <a:p>
            <a:r>
              <a:rPr lang="en-GB" dirty="0"/>
              <a:t>Thanks for watching!</a:t>
            </a:r>
          </a:p>
        </p:txBody>
      </p:sp>
    </p:spTree>
    <p:extLst>
      <p:ext uri="{BB962C8B-B14F-4D97-AF65-F5344CB8AC3E}">
        <p14:creationId xmlns:p14="http://schemas.microsoft.com/office/powerpoint/2010/main" val="3007257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B9FD-00D0-884D-A1DE-56DFC9F1541B}"/>
              </a:ext>
            </a:extLst>
          </p:cNvPr>
          <p:cNvSpPr>
            <a:spLocks noGrp="1"/>
          </p:cNvSpPr>
          <p:nvPr>
            <p:ph type="title"/>
          </p:nvPr>
        </p:nvSpPr>
        <p:spPr/>
        <p:txBody>
          <a:bodyPr/>
          <a:lstStyle/>
          <a:p>
            <a:r>
              <a:rPr lang="en-US" altLang="zh-CN" b="1" dirty="0"/>
              <a:t>Topics</a:t>
            </a:r>
            <a:endParaRPr lang="en-US" b="1" dirty="0"/>
          </a:p>
        </p:txBody>
      </p:sp>
      <p:sp>
        <p:nvSpPr>
          <p:cNvPr id="5" name="Text Placeholder 2">
            <a:extLst>
              <a:ext uri="{FF2B5EF4-FFF2-40B4-BE49-F238E27FC236}">
                <a16:creationId xmlns:a16="http://schemas.microsoft.com/office/drawing/2014/main" id="{0CD297A5-EB81-E84A-885F-91C4D91D6CF5}"/>
              </a:ext>
            </a:extLst>
          </p:cNvPr>
          <p:cNvSpPr txBox="1">
            <a:spLocks/>
          </p:cNvSpPr>
          <p:nvPr/>
        </p:nvSpPr>
        <p:spPr>
          <a:xfrm>
            <a:off x="623392" y="1916832"/>
            <a:ext cx="10153127" cy="3816996"/>
          </a:xfrm>
          <a:prstGeom prst="rect">
            <a:avLst/>
          </a:prstGeom>
        </p:spPr>
        <p:txBody>
          <a:bodyPr vert="horz" lIns="91440" tIns="45720" rIns="91440" bIns="45720" rtlCol="0">
            <a:noAutofit/>
          </a:bodyPr>
          <a:lstStyle>
            <a:lvl1pPr marL="342900" indent="-342900" algn="l" defTabSz="914400" rtl="0" eaLnBrk="1" latinLnBrk="0" hangingPunct="1">
              <a:spcBef>
                <a:spcPts val="0"/>
              </a:spcBef>
              <a:spcAft>
                <a:spcPts val="1200"/>
              </a:spcAft>
              <a:buFont typeface="Arial" panose="020B0604020202020204" pitchFamily="34" charset="0"/>
              <a:buChar char="•"/>
              <a:defRPr sz="2000" kern="1200">
                <a:solidFill>
                  <a:srgbClr val="2E444E"/>
                </a:solidFill>
                <a:latin typeface="+mn-lt"/>
                <a:ea typeface="+mn-ea"/>
                <a:cs typeface="+mn-cs"/>
              </a:defRPr>
            </a:lvl1pPr>
            <a:lvl2pPr marL="742950" indent="-285750" algn="l" defTabSz="914400" rtl="0" eaLnBrk="1" latinLnBrk="0" hangingPunct="1">
              <a:spcBef>
                <a:spcPts val="0"/>
              </a:spcBef>
              <a:spcAft>
                <a:spcPts val="1200"/>
              </a:spcAft>
              <a:buFont typeface="Arial" panose="020B0604020202020204" pitchFamily="34" charset="0"/>
              <a:buChar char="–"/>
              <a:defRPr sz="1800" kern="1200">
                <a:solidFill>
                  <a:srgbClr val="2E444E"/>
                </a:solidFill>
                <a:latin typeface="+mn-lt"/>
                <a:ea typeface="+mn-ea"/>
                <a:cs typeface="+mn-cs"/>
              </a:defRPr>
            </a:lvl2pPr>
            <a:lvl3pPr marL="1143000" indent="-228600" algn="l" defTabSz="914400" rtl="0" eaLnBrk="1" latinLnBrk="0" hangingPunct="1">
              <a:spcBef>
                <a:spcPts val="0"/>
              </a:spcBef>
              <a:spcAft>
                <a:spcPts val="1200"/>
              </a:spcAft>
              <a:buFont typeface="Arial" panose="020B0604020202020204" pitchFamily="34" charset="0"/>
              <a:buChar char="•"/>
              <a:defRPr sz="1800" kern="1200">
                <a:solidFill>
                  <a:srgbClr val="2E444E"/>
                </a:solidFill>
                <a:latin typeface="+mn-lt"/>
                <a:ea typeface="+mn-ea"/>
                <a:cs typeface="+mn-cs"/>
              </a:defRPr>
            </a:lvl3pPr>
            <a:lvl4pPr marL="1600200" indent="-228600" algn="l" defTabSz="914400" rtl="0" eaLnBrk="1" latinLnBrk="0" hangingPunct="1">
              <a:spcBef>
                <a:spcPts val="0"/>
              </a:spcBef>
              <a:spcAft>
                <a:spcPts val="1200"/>
              </a:spcAft>
              <a:buFont typeface="Arial" panose="020B0604020202020204" pitchFamily="34" charset="0"/>
              <a:buChar char="–"/>
              <a:defRPr sz="1600" kern="1200">
                <a:solidFill>
                  <a:srgbClr val="2E444E"/>
                </a:solidFill>
                <a:latin typeface="+mn-lt"/>
                <a:ea typeface="+mn-ea"/>
                <a:cs typeface="+mn-cs"/>
              </a:defRPr>
            </a:lvl4pPr>
            <a:lvl5pPr marL="2057400" indent="-228600" algn="l" defTabSz="914400" rtl="0" eaLnBrk="1" latinLnBrk="0" hangingPunct="1">
              <a:spcBef>
                <a:spcPts val="0"/>
              </a:spcBef>
              <a:spcAft>
                <a:spcPts val="1200"/>
              </a:spcAft>
              <a:buFont typeface="Arial" panose="020B0604020202020204" pitchFamily="34" charset="0"/>
              <a:buChar char="»"/>
              <a:defRPr sz="1400" kern="1200">
                <a:solidFill>
                  <a:srgbClr val="2E444E"/>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400" dirty="0">
                <a:cs typeface="Calibri" panose="020F0502020204030204" pitchFamily="34" charset="0"/>
              </a:rPr>
              <a:t>Driver</a:t>
            </a:r>
          </a:p>
          <a:p>
            <a:r>
              <a:rPr lang="en-GB" sz="2400" dirty="0">
                <a:cs typeface="Calibri" panose="020F0502020204030204" pitchFamily="34" charset="0"/>
              </a:rPr>
              <a:t>Mock Behaviours</a:t>
            </a:r>
          </a:p>
          <a:p>
            <a:r>
              <a:rPr lang="en-GB" sz="2400" dirty="0">
                <a:cs typeface="Calibri" panose="020F0502020204030204" pitchFamily="34" charset="0"/>
              </a:rPr>
              <a:t>Integration Testing</a:t>
            </a:r>
            <a:endParaRPr lang="en-GB" sz="2000" dirty="0">
              <a:cs typeface="Calibri" panose="020F0502020204030204" pitchFamily="34" charset="0"/>
            </a:endParaRPr>
          </a:p>
          <a:p>
            <a:pPr lvl="1"/>
            <a:endParaRPr lang="en-GB" sz="2000" dirty="0">
              <a:cs typeface="Calibri" panose="020F0502020204030204" pitchFamily="34" charset="0"/>
            </a:endParaRPr>
          </a:p>
        </p:txBody>
      </p:sp>
    </p:spTree>
    <p:extLst>
      <p:ext uri="{BB962C8B-B14F-4D97-AF65-F5344CB8AC3E}">
        <p14:creationId xmlns:p14="http://schemas.microsoft.com/office/powerpoint/2010/main" val="569011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877B1-4623-E242-B78D-A2EF8AEBCA3D}"/>
              </a:ext>
            </a:extLst>
          </p:cNvPr>
          <p:cNvSpPr>
            <a:spLocks noGrp="1"/>
          </p:cNvSpPr>
          <p:nvPr>
            <p:ph type="title"/>
          </p:nvPr>
        </p:nvSpPr>
        <p:spPr/>
        <p:txBody>
          <a:bodyPr/>
          <a:lstStyle/>
          <a:p>
            <a:r>
              <a:rPr lang="en-US" dirty="0"/>
              <a:t>Recall – Stub &amp; Mock</a:t>
            </a:r>
            <a:endParaRPr lang="en-GB" dirty="0"/>
          </a:p>
        </p:txBody>
      </p:sp>
      <p:sp>
        <p:nvSpPr>
          <p:cNvPr id="3" name="Text Placeholder 2">
            <a:extLst>
              <a:ext uri="{FF2B5EF4-FFF2-40B4-BE49-F238E27FC236}">
                <a16:creationId xmlns:a16="http://schemas.microsoft.com/office/drawing/2014/main" id="{85189B3D-9932-2E41-A957-3A9BAF15F99F}"/>
              </a:ext>
            </a:extLst>
          </p:cNvPr>
          <p:cNvSpPr>
            <a:spLocks noGrp="1"/>
          </p:cNvSpPr>
          <p:nvPr>
            <p:ph type="body" sz="quarter" idx="10"/>
          </p:nvPr>
        </p:nvSpPr>
        <p:spPr>
          <a:xfrm>
            <a:off x="623393" y="1844825"/>
            <a:ext cx="10847916" cy="2232247"/>
          </a:xfrm>
        </p:spPr>
        <p:txBody>
          <a:bodyPr/>
          <a:lstStyle/>
          <a:p>
            <a:r>
              <a:rPr lang="en-GB" dirty="0"/>
              <a:t>Mocking isn’t all that easy though. Anti-patterns exist:</a:t>
            </a:r>
          </a:p>
          <a:p>
            <a:pPr lvl="1"/>
            <a:r>
              <a:rPr lang="en-GB" dirty="0"/>
              <a:t>Exposes calls to static methods</a:t>
            </a:r>
          </a:p>
          <a:p>
            <a:pPr lvl="1"/>
            <a:r>
              <a:rPr lang="en-GB" dirty="0"/>
              <a:t>Class under test creates an instance of an external class itself</a:t>
            </a:r>
          </a:p>
          <a:p>
            <a:r>
              <a:rPr lang="en-GB" dirty="0"/>
              <a:t>Stub class</a:t>
            </a:r>
          </a:p>
          <a:p>
            <a:pPr lvl="1"/>
            <a:r>
              <a:rPr lang="en-GB" dirty="0"/>
              <a:t> A stub is a controllable replacement for an external dependency.</a:t>
            </a:r>
          </a:p>
        </p:txBody>
      </p:sp>
      <p:sp>
        <p:nvSpPr>
          <p:cNvPr id="4" name="TextBox 3">
            <a:extLst>
              <a:ext uri="{FF2B5EF4-FFF2-40B4-BE49-F238E27FC236}">
                <a16:creationId xmlns:a16="http://schemas.microsoft.com/office/drawing/2014/main" id="{BEA2AAD2-6F9F-1748-BDD1-07B187A573B3}"/>
              </a:ext>
            </a:extLst>
          </p:cNvPr>
          <p:cNvSpPr txBox="1"/>
          <p:nvPr/>
        </p:nvSpPr>
        <p:spPr>
          <a:xfrm>
            <a:off x="1055440" y="4437112"/>
            <a:ext cx="1728192" cy="646331"/>
          </a:xfrm>
          <a:prstGeom prst="rect">
            <a:avLst/>
          </a:prstGeom>
          <a:noFill/>
          <a:ln w="19050">
            <a:solidFill>
              <a:schemeClr val="tx2"/>
            </a:solidFill>
          </a:ln>
        </p:spPr>
        <p:txBody>
          <a:bodyPr wrap="square" rtlCol="0">
            <a:spAutoFit/>
          </a:bodyPr>
          <a:lstStyle/>
          <a:p>
            <a:pPr algn="ctr"/>
            <a:r>
              <a:rPr lang="en-GB" dirty="0"/>
              <a:t>Code to test:</a:t>
            </a:r>
          </a:p>
          <a:p>
            <a:pPr algn="ctr"/>
            <a:r>
              <a:rPr lang="en-GB" b="1" dirty="0">
                <a:solidFill>
                  <a:schemeClr val="accent2"/>
                </a:solidFill>
              </a:rPr>
              <a:t>Class A</a:t>
            </a:r>
          </a:p>
        </p:txBody>
      </p:sp>
      <p:cxnSp>
        <p:nvCxnSpPr>
          <p:cNvPr id="6" name="Straight Arrow Connector 5">
            <a:extLst>
              <a:ext uri="{FF2B5EF4-FFF2-40B4-BE49-F238E27FC236}">
                <a16:creationId xmlns:a16="http://schemas.microsoft.com/office/drawing/2014/main" id="{42E4FA1A-8864-CF48-A8EC-D5F835CB7611}"/>
              </a:ext>
            </a:extLst>
          </p:cNvPr>
          <p:cNvCxnSpPr>
            <a:cxnSpLocks/>
            <a:stCxn id="4" idx="3"/>
          </p:cNvCxnSpPr>
          <p:nvPr/>
        </p:nvCxnSpPr>
        <p:spPr>
          <a:xfrm>
            <a:off x="2783632" y="4760278"/>
            <a:ext cx="1224136" cy="1"/>
          </a:xfrm>
          <a:prstGeom prst="straightConnector1">
            <a:avLst/>
          </a:prstGeom>
          <a:ln w="190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B955B7A-5386-D343-9BF3-8A633F54CE8F}"/>
              </a:ext>
            </a:extLst>
          </p:cNvPr>
          <p:cNvSpPr txBox="1"/>
          <p:nvPr/>
        </p:nvSpPr>
        <p:spPr>
          <a:xfrm>
            <a:off x="4023679" y="4427740"/>
            <a:ext cx="1296144" cy="646331"/>
          </a:xfrm>
          <a:prstGeom prst="rect">
            <a:avLst/>
          </a:prstGeom>
          <a:noFill/>
          <a:ln w="19050">
            <a:solidFill>
              <a:schemeClr val="tx2"/>
            </a:solidFill>
          </a:ln>
        </p:spPr>
        <p:txBody>
          <a:bodyPr wrap="square" rtlCol="0">
            <a:spAutoFit/>
          </a:bodyPr>
          <a:lstStyle/>
          <a:p>
            <a:pPr algn="ctr"/>
            <a:r>
              <a:rPr lang="en-GB" dirty="0"/>
              <a:t>External:</a:t>
            </a:r>
          </a:p>
          <a:p>
            <a:pPr algn="ctr"/>
            <a:r>
              <a:rPr lang="en-GB" b="1" dirty="0">
                <a:solidFill>
                  <a:schemeClr val="accent2"/>
                </a:solidFill>
              </a:rPr>
              <a:t>Class B</a:t>
            </a:r>
          </a:p>
        </p:txBody>
      </p:sp>
      <p:sp>
        <p:nvSpPr>
          <p:cNvPr id="8" name="TextBox 7">
            <a:extLst>
              <a:ext uri="{FF2B5EF4-FFF2-40B4-BE49-F238E27FC236}">
                <a16:creationId xmlns:a16="http://schemas.microsoft.com/office/drawing/2014/main" id="{ACEA530E-8A2C-D748-B793-24BD464C10AE}"/>
              </a:ext>
            </a:extLst>
          </p:cNvPr>
          <p:cNvSpPr txBox="1"/>
          <p:nvPr/>
        </p:nvSpPr>
        <p:spPr>
          <a:xfrm>
            <a:off x="6974452" y="4446404"/>
            <a:ext cx="1564802" cy="646331"/>
          </a:xfrm>
          <a:prstGeom prst="rect">
            <a:avLst/>
          </a:prstGeom>
          <a:noFill/>
          <a:ln w="19050">
            <a:solidFill>
              <a:schemeClr val="tx2">
                <a:lumMod val="75000"/>
              </a:schemeClr>
            </a:solidFill>
          </a:ln>
        </p:spPr>
        <p:txBody>
          <a:bodyPr wrap="square" rtlCol="0">
            <a:spAutoFit/>
          </a:bodyPr>
          <a:lstStyle/>
          <a:p>
            <a:pPr algn="ctr"/>
            <a:r>
              <a:rPr lang="en-US" altLang="zh-CN" dirty="0"/>
              <a:t>Stub Class:</a:t>
            </a:r>
            <a:endParaRPr lang="en-GB" dirty="0"/>
          </a:p>
          <a:p>
            <a:pPr algn="ctr"/>
            <a:r>
              <a:rPr lang="en-GB" b="1" dirty="0">
                <a:solidFill>
                  <a:schemeClr val="accent2"/>
                </a:solidFill>
              </a:rPr>
              <a:t>Class B’</a:t>
            </a:r>
          </a:p>
        </p:txBody>
      </p:sp>
      <p:cxnSp>
        <p:nvCxnSpPr>
          <p:cNvPr id="10" name="Straight Arrow Connector 9">
            <a:extLst>
              <a:ext uri="{FF2B5EF4-FFF2-40B4-BE49-F238E27FC236}">
                <a16:creationId xmlns:a16="http://schemas.microsoft.com/office/drawing/2014/main" id="{E2982773-2DFB-D74A-A839-F678AA102FE9}"/>
              </a:ext>
            </a:extLst>
          </p:cNvPr>
          <p:cNvCxnSpPr>
            <a:cxnSpLocks/>
            <a:stCxn id="8" idx="1"/>
            <a:endCxn id="7" idx="3"/>
          </p:cNvCxnSpPr>
          <p:nvPr/>
        </p:nvCxnSpPr>
        <p:spPr>
          <a:xfrm flipH="1" flipV="1">
            <a:off x="5319823" y="4750906"/>
            <a:ext cx="1654629" cy="18664"/>
          </a:xfrm>
          <a:prstGeom prst="straightConnector1">
            <a:avLst/>
          </a:prstGeom>
          <a:ln w="19050">
            <a:solidFill>
              <a:schemeClr val="tx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27D19A7-BCCD-4F43-B629-1F1A9B755C9E}"/>
              </a:ext>
            </a:extLst>
          </p:cNvPr>
          <p:cNvSpPr txBox="1"/>
          <p:nvPr/>
        </p:nvSpPr>
        <p:spPr>
          <a:xfrm>
            <a:off x="5591944" y="4437112"/>
            <a:ext cx="1416801" cy="338554"/>
          </a:xfrm>
          <a:prstGeom prst="rect">
            <a:avLst/>
          </a:prstGeom>
          <a:noFill/>
          <a:ln>
            <a:noFill/>
          </a:ln>
        </p:spPr>
        <p:txBody>
          <a:bodyPr wrap="square" rtlCol="0">
            <a:spAutoFit/>
          </a:bodyPr>
          <a:lstStyle/>
          <a:p>
            <a:r>
              <a:rPr lang="en-GB" sz="1600" dirty="0">
                <a:latin typeface="Century Gothic" panose="020B0502020202020204" pitchFamily="34" charset="0"/>
              </a:rPr>
              <a:t>Proxy calls</a:t>
            </a:r>
          </a:p>
        </p:txBody>
      </p:sp>
      <p:sp>
        <p:nvSpPr>
          <p:cNvPr id="16" name="Multiply 15">
            <a:extLst>
              <a:ext uri="{FF2B5EF4-FFF2-40B4-BE49-F238E27FC236}">
                <a16:creationId xmlns:a16="http://schemas.microsoft.com/office/drawing/2014/main" id="{C42E0D1A-8EC9-7745-ABAB-36323C57C595}"/>
              </a:ext>
            </a:extLst>
          </p:cNvPr>
          <p:cNvSpPr/>
          <p:nvPr/>
        </p:nvSpPr>
        <p:spPr>
          <a:xfrm>
            <a:off x="3179676" y="4534881"/>
            <a:ext cx="432048" cy="432048"/>
          </a:xfrm>
          <a:prstGeom prst="mathMultiply">
            <a:avLst>
              <a:gd name="adj1" fmla="val 9674"/>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Elbow Connector 17">
            <a:extLst>
              <a:ext uri="{FF2B5EF4-FFF2-40B4-BE49-F238E27FC236}">
                <a16:creationId xmlns:a16="http://schemas.microsoft.com/office/drawing/2014/main" id="{69462C34-562E-6049-A475-8C69FEAA67A7}"/>
              </a:ext>
            </a:extLst>
          </p:cNvPr>
          <p:cNvCxnSpPr>
            <a:cxnSpLocks/>
            <a:stCxn id="4" idx="2"/>
            <a:endCxn id="8" idx="2"/>
          </p:cNvCxnSpPr>
          <p:nvPr/>
        </p:nvCxnSpPr>
        <p:spPr>
          <a:xfrm rot="16200000" flipH="1">
            <a:off x="4833548" y="2169430"/>
            <a:ext cx="9292" cy="5837317"/>
          </a:xfrm>
          <a:prstGeom prst="bentConnector3">
            <a:avLst>
              <a:gd name="adj1" fmla="val 7158653"/>
            </a:avLst>
          </a:prstGeom>
          <a:ln w="190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43FD364-A81C-854B-9392-A6B76EBE3B51}"/>
              </a:ext>
            </a:extLst>
          </p:cNvPr>
          <p:cNvCxnSpPr>
            <a:cxnSpLocks/>
            <a:stCxn id="8" idx="3"/>
            <a:endCxn id="25" idx="1"/>
          </p:cNvCxnSpPr>
          <p:nvPr/>
        </p:nvCxnSpPr>
        <p:spPr>
          <a:xfrm flipV="1">
            <a:off x="8539254" y="4760278"/>
            <a:ext cx="666413" cy="9292"/>
          </a:xfrm>
          <a:prstGeom prst="straightConnector1">
            <a:avLst/>
          </a:prstGeom>
          <a:ln w="19050">
            <a:solidFill>
              <a:schemeClr val="tx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784A98D-09FE-6B4F-B22A-E2572E66AFAA}"/>
              </a:ext>
            </a:extLst>
          </p:cNvPr>
          <p:cNvSpPr txBox="1"/>
          <p:nvPr/>
        </p:nvSpPr>
        <p:spPr>
          <a:xfrm>
            <a:off x="9205667" y="4437112"/>
            <a:ext cx="1728192" cy="646331"/>
          </a:xfrm>
          <a:prstGeom prst="rect">
            <a:avLst/>
          </a:prstGeom>
          <a:noFill/>
          <a:ln w="19050">
            <a:solidFill>
              <a:schemeClr val="tx2"/>
            </a:solidFill>
          </a:ln>
        </p:spPr>
        <p:txBody>
          <a:bodyPr wrap="square" rtlCol="0">
            <a:spAutoFit/>
          </a:bodyPr>
          <a:lstStyle/>
          <a:p>
            <a:pPr algn="ctr"/>
            <a:r>
              <a:rPr lang="en-GB" dirty="0"/>
              <a:t>Mock Object:</a:t>
            </a:r>
          </a:p>
          <a:p>
            <a:pPr algn="ctr"/>
            <a:r>
              <a:rPr lang="en-GB" b="1" dirty="0">
                <a:solidFill>
                  <a:schemeClr val="accent2"/>
                </a:solidFill>
              </a:rPr>
              <a:t>Mock B’</a:t>
            </a:r>
          </a:p>
        </p:txBody>
      </p:sp>
      <p:pic>
        <p:nvPicPr>
          <p:cNvPr id="32" name="Picture 31">
            <a:extLst>
              <a:ext uri="{FF2B5EF4-FFF2-40B4-BE49-F238E27FC236}">
                <a16:creationId xmlns:a16="http://schemas.microsoft.com/office/drawing/2014/main" id="{66EE7483-77EA-CD4D-A7C1-81684B3E3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328" y="1628800"/>
            <a:ext cx="2902469" cy="2182477"/>
          </a:xfrm>
          <a:prstGeom prst="rect">
            <a:avLst/>
          </a:prstGeom>
        </p:spPr>
      </p:pic>
    </p:spTree>
    <p:extLst>
      <p:ext uri="{BB962C8B-B14F-4D97-AF65-F5344CB8AC3E}">
        <p14:creationId xmlns:p14="http://schemas.microsoft.com/office/powerpoint/2010/main" val="2104988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42CD-9B6A-D547-B682-D58BE48BE777}"/>
              </a:ext>
            </a:extLst>
          </p:cNvPr>
          <p:cNvSpPr>
            <a:spLocks noGrp="1"/>
          </p:cNvSpPr>
          <p:nvPr>
            <p:ph type="title"/>
          </p:nvPr>
        </p:nvSpPr>
        <p:spPr/>
        <p:txBody>
          <a:bodyPr/>
          <a:lstStyle/>
          <a:p>
            <a:r>
              <a:rPr lang="en-US" dirty="0"/>
              <a:t>Stub VS. Mock</a:t>
            </a:r>
          </a:p>
        </p:txBody>
      </p:sp>
      <p:sp>
        <p:nvSpPr>
          <p:cNvPr id="3" name="Text Placeholder 2">
            <a:extLst>
              <a:ext uri="{FF2B5EF4-FFF2-40B4-BE49-F238E27FC236}">
                <a16:creationId xmlns:a16="http://schemas.microsoft.com/office/drawing/2014/main" id="{60F61E81-C831-C247-94CE-C76188F61F54}"/>
              </a:ext>
            </a:extLst>
          </p:cNvPr>
          <p:cNvSpPr>
            <a:spLocks noGrp="1"/>
          </p:cNvSpPr>
          <p:nvPr>
            <p:ph type="body" sz="quarter" idx="10"/>
          </p:nvPr>
        </p:nvSpPr>
        <p:spPr>
          <a:xfrm>
            <a:off x="335360" y="1844825"/>
            <a:ext cx="11593287" cy="4393059"/>
          </a:xfrm>
        </p:spPr>
        <p:txBody>
          <a:bodyPr/>
          <a:lstStyle/>
          <a:p>
            <a:r>
              <a:rPr lang="en-US" dirty="0"/>
              <a:t>Stub</a:t>
            </a:r>
          </a:p>
          <a:p>
            <a:pPr lvl="1"/>
            <a:r>
              <a:rPr lang="en-GB" dirty="0"/>
              <a:t>A Stub is an object that simulates real objects with the minimum number of methods required for a test.</a:t>
            </a:r>
          </a:p>
          <a:p>
            <a:pPr lvl="1"/>
            <a:r>
              <a:rPr lang="en-GB" dirty="0"/>
              <a:t>mostly created by developers and there method is implemented in predetermined way</a:t>
            </a:r>
          </a:p>
          <a:p>
            <a:r>
              <a:rPr lang="en-GB" dirty="0"/>
              <a:t>Mock</a:t>
            </a:r>
          </a:p>
          <a:p>
            <a:pPr lvl="1"/>
            <a:r>
              <a:rPr lang="en-GB" dirty="0"/>
              <a:t>Mock objects are simulated objects that mimic the behaviour of real objects in controlled ways.</a:t>
            </a:r>
          </a:p>
          <a:p>
            <a:pPr lvl="1"/>
            <a:r>
              <a:rPr lang="en-GB" dirty="0"/>
              <a:t>Usually created by open source library and mock framework like</a:t>
            </a:r>
          </a:p>
          <a:p>
            <a:r>
              <a:rPr lang="en-GB" dirty="0"/>
              <a:t>How they used?</a:t>
            </a:r>
          </a:p>
          <a:p>
            <a:pPr lvl="1"/>
            <a:r>
              <a:rPr lang="en-GB" dirty="0">
                <a:solidFill>
                  <a:srgbClr val="FF0000"/>
                </a:solidFill>
              </a:rPr>
              <a:t>Stub object </a:t>
            </a:r>
            <a:r>
              <a:rPr lang="en-GB" dirty="0"/>
              <a:t>is usually used for </a:t>
            </a:r>
            <a:r>
              <a:rPr lang="en-GB" i="1" dirty="0">
                <a:solidFill>
                  <a:srgbClr val="FF0000"/>
                </a:solidFill>
              </a:rPr>
              <a:t>state verification</a:t>
            </a:r>
          </a:p>
          <a:p>
            <a:pPr lvl="1"/>
            <a:r>
              <a:rPr lang="en-GB" dirty="0">
                <a:solidFill>
                  <a:schemeClr val="accent6"/>
                </a:solidFill>
              </a:rPr>
              <a:t>Mock object </a:t>
            </a:r>
            <a:r>
              <a:rPr lang="en-GB" dirty="0"/>
              <a:t>is mostly used for </a:t>
            </a:r>
            <a:r>
              <a:rPr lang="en-GB" i="1" dirty="0">
                <a:solidFill>
                  <a:schemeClr val="accent6"/>
                </a:solidFill>
              </a:rPr>
              <a:t>behaviour verification</a:t>
            </a:r>
            <a:endParaRPr lang="en-GB" i="1" dirty="0"/>
          </a:p>
          <a:p>
            <a:pPr lvl="1"/>
            <a:endParaRPr lang="en-GB" dirty="0"/>
          </a:p>
          <a:p>
            <a:pPr lvl="1"/>
            <a:endParaRPr lang="en-GB" dirty="0"/>
          </a:p>
          <a:p>
            <a:pPr lvl="1"/>
            <a:endParaRPr lang="en-GB" dirty="0"/>
          </a:p>
          <a:p>
            <a:pPr lvl="1"/>
            <a:endParaRPr lang="en-US" dirty="0"/>
          </a:p>
        </p:txBody>
      </p:sp>
    </p:spTree>
    <p:extLst>
      <p:ext uri="{BB962C8B-B14F-4D97-AF65-F5344CB8AC3E}">
        <p14:creationId xmlns:p14="http://schemas.microsoft.com/office/powerpoint/2010/main" val="3113445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1D64-C828-C44A-9561-7B6E6FABF283}"/>
              </a:ext>
            </a:extLst>
          </p:cNvPr>
          <p:cNvSpPr>
            <a:spLocks noGrp="1"/>
          </p:cNvSpPr>
          <p:nvPr>
            <p:ph type="title"/>
          </p:nvPr>
        </p:nvSpPr>
        <p:spPr/>
        <p:txBody>
          <a:bodyPr/>
          <a:lstStyle/>
          <a:p>
            <a:r>
              <a:rPr lang="en-US" dirty="0"/>
              <a:t>Driver</a:t>
            </a:r>
          </a:p>
        </p:txBody>
      </p:sp>
      <p:sp>
        <p:nvSpPr>
          <p:cNvPr id="3" name="Text Placeholder 2">
            <a:extLst>
              <a:ext uri="{FF2B5EF4-FFF2-40B4-BE49-F238E27FC236}">
                <a16:creationId xmlns:a16="http://schemas.microsoft.com/office/drawing/2014/main" id="{1EBF2E43-54A5-3A4F-AB68-CFDD959A4B9D}"/>
              </a:ext>
            </a:extLst>
          </p:cNvPr>
          <p:cNvSpPr>
            <a:spLocks noGrp="1"/>
          </p:cNvSpPr>
          <p:nvPr>
            <p:ph type="body" sz="quarter" idx="10"/>
          </p:nvPr>
        </p:nvSpPr>
        <p:spPr>
          <a:xfrm>
            <a:off x="623393" y="1844826"/>
            <a:ext cx="10849203" cy="1476736"/>
          </a:xfrm>
        </p:spPr>
        <p:txBody>
          <a:bodyPr/>
          <a:lstStyle/>
          <a:p>
            <a:r>
              <a:rPr lang="en-US" dirty="0"/>
              <a:t>A driver is something like a “main program” that accepts test case data, passes such data to the component to be tested, and prints relevant results.</a:t>
            </a:r>
          </a:p>
          <a:p>
            <a:r>
              <a:rPr lang="en-GB" dirty="0"/>
              <a:t>Drivers are used by software testers to fulfil the requirements of missing or incomplete components and modules.</a:t>
            </a:r>
            <a:endParaRPr lang="en-US" dirty="0"/>
          </a:p>
        </p:txBody>
      </p:sp>
      <p:sp>
        <p:nvSpPr>
          <p:cNvPr id="4" name="Rectangle 3">
            <a:extLst>
              <a:ext uri="{FF2B5EF4-FFF2-40B4-BE49-F238E27FC236}">
                <a16:creationId xmlns:a16="http://schemas.microsoft.com/office/drawing/2014/main" id="{97B779A4-A275-884A-AF8F-BBD163F35890}"/>
              </a:ext>
            </a:extLst>
          </p:cNvPr>
          <p:cNvSpPr/>
          <p:nvPr/>
        </p:nvSpPr>
        <p:spPr>
          <a:xfrm>
            <a:off x="6580294" y="5086669"/>
            <a:ext cx="1512000" cy="648072"/>
          </a:xfrm>
          <a:prstGeom prst="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2"/>
                </a:solidFill>
              </a:rPr>
              <a:t>Seat</a:t>
            </a:r>
          </a:p>
        </p:txBody>
      </p:sp>
      <p:sp>
        <p:nvSpPr>
          <p:cNvPr id="5" name="Rectangle 4">
            <a:extLst>
              <a:ext uri="{FF2B5EF4-FFF2-40B4-BE49-F238E27FC236}">
                <a16:creationId xmlns:a16="http://schemas.microsoft.com/office/drawing/2014/main" id="{4CD630DA-7E54-E74B-9245-8ABBA701CB92}"/>
              </a:ext>
            </a:extLst>
          </p:cNvPr>
          <p:cNvSpPr/>
          <p:nvPr/>
        </p:nvSpPr>
        <p:spPr>
          <a:xfrm>
            <a:off x="3935759" y="5086669"/>
            <a:ext cx="1512169" cy="648072"/>
          </a:xfrm>
          <a:prstGeom prst="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2"/>
                </a:solidFill>
              </a:rPr>
              <a:t>Money</a:t>
            </a:r>
          </a:p>
        </p:txBody>
      </p:sp>
      <p:sp>
        <p:nvSpPr>
          <p:cNvPr id="6" name="Rectangle 5">
            <a:extLst>
              <a:ext uri="{FF2B5EF4-FFF2-40B4-BE49-F238E27FC236}">
                <a16:creationId xmlns:a16="http://schemas.microsoft.com/office/drawing/2014/main" id="{DADB3667-CF19-C84F-ACC4-35294F9552FA}"/>
              </a:ext>
            </a:extLst>
          </p:cNvPr>
          <p:cNvSpPr/>
          <p:nvPr/>
        </p:nvSpPr>
        <p:spPr>
          <a:xfrm>
            <a:off x="4868345" y="3719089"/>
            <a:ext cx="2304256" cy="648072"/>
          </a:xfrm>
          <a:prstGeom prst="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2"/>
                </a:solidFill>
              </a:rPr>
              <a:t>Reservation</a:t>
            </a:r>
          </a:p>
        </p:txBody>
      </p:sp>
      <p:cxnSp>
        <p:nvCxnSpPr>
          <p:cNvPr id="8" name="Straight Arrow Connector 7">
            <a:extLst>
              <a:ext uri="{FF2B5EF4-FFF2-40B4-BE49-F238E27FC236}">
                <a16:creationId xmlns:a16="http://schemas.microsoft.com/office/drawing/2014/main" id="{657011CF-B2A3-CC4B-9450-B530AA3B1639}"/>
              </a:ext>
            </a:extLst>
          </p:cNvPr>
          <p:cNvCxnSpPr>
            <a:cxnSpLocks/>
            <a:stCxn id="5" idx="0"/>
            <a:endCxn id="6" idx="2"/>
          </p:cNvCxnSpPr>
          <p:nvPr/>
        </p:nvCxnSpPr>
        <p:spPr>
          <a:xfrm flipV="1">
            <a:off x="4691844" y="4367161"/>
            <a:ext cx="1328629" cy="719508"/>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B7612B8-E2CF-DA46-82E4-374D8229EAD7}"/>
              </a:ext>
            </a:extLst>
          </p:cNvPr>
          <p:cNvCxnSpPr>
            <a:cxnSpLocks/>
            <a:stCxn id="4" idx="0"/>
          </p:cNvCxnSpPr>
          <p:nvPr/>
        </p:nvCxnSpPr>
        <p:spPr>
          <a:xfrm flipH="1" flipV="1">
            <a:off x="6020476" y="4367161"/>
            <a:ext cx="1315818" cy="719508"/>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36894A1-EC7B-0245-97FB-8DA908DD3751}"/>
              </a:ext>
            </a:extLst>
          </p:cNvPr>
          <p:cNvSpPr/>
          <p:nvPr/>
        </p:nvSpPr>
        <p:spPr>
          <a:xfrm>
            <a:off x="4552972" y="3564294"/>
            <a:ext cx="2880320" cy="936104"/>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DAED182-6211-C045-8F4C-11A6485C2A5F}"/>
              </a:ext>
            </a:extLst>
          </p:cNvPr>
          <p:cNvSpPr/>
          <p:nvPr/>
        </p:nvSpPr>
        <p:spPr>
          <a:xfrm>
            <a:off x="3647728" y="4941168"/>
            <a:ext cx="4680520" cy="948368"/>
          </a:xfrm>
          <a:prstGeom prst="rect">
            <a:avLst/>
          </a:prstGeom>
          <a:noFill/>
          <a:ln>
            <a:solidFill>
              <a:schemeClr val="accent3">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Notched Right Arrow 15">
            <a:extLst>
              <a:ext uri="{FF2B5EF4-FFF2-40B4-BE49-F238E27FC236}">
                <a16:creationId xmlns:a16="http://schemas.microsoft.com/office/drawing/2014/main" id="{8B2A3EBD-9D5D-724B-B46B-52B71CC20960}"/>
              </a:ext>
            </a:extLst>
          </p:cNvPr>
          <p:cNvSpPr/>
          <p:nvPr/>
        </p:nvSpPr>
        <p:spPr>
          <a:xfrm>
            <a:off x="1673171" y="5050665"/>
            <a:ext cx="1804102" cy="720080"/>
          </a:xfrm>
          <a:prstGeom prst="notchedRightArrow">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accent2"/>
                </a:solidFill>
              </a:rPr>
              <a:t>To be tested</a:t>
            </a:r>
          </a:p>
        </p:txBody>
      </p:sp>
      <p:sp>
        <p:nvSpPr>
          <p:cNvPr id="17" name="Notched Right Arrow 16">
            <a:extLst>
              <a:ext uri="{FF2B5EF4-FFF2-40B4-BE49-F238E27FC236}">
                <a16:creationId xmlns:a16="http://schemas.microsoft.com/office/drawing/2014/main" id="{0DC6EDE8-F5C1-3A44-AB23-BC3ADD656F2E}"/>
              </a:ext>
            </a:extLst>
          </p:cNvPr>
          <p:cNvSpPr/>
          <p:nvPr/>
        </p:nvSpPr>
        <p:spPr>
          <a:xfrm>
            <a:off x="1710046" y="3683085"/>
            <a:ext cx="1804102" cy="720080"/>
          </a:xfrm>
          <a:prstGeom prst="notchedRightArrow">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accent2"/>
                </a:solidFill>
              </a:rPr>
              <a:t>Not ready</a:t>
            </a:r>
          </a:p>
        </p:txBody>
      </p:sp>
      <p:sp>
        <p:nvSpPr>
          <p:cNvPr id="15" name="Rectangle 14">
            <a:extLst>
              <a:ext uri="{FF2B5EF4-FFF2-40B4-BE49-F238E27FC236}">
                <a16:creationId xmlns:a16="http://schemas.microsoft.com/office/drawing/2014/main" id="{A4B67E89-5B76-A142-8531-6BF28F98C744}"/>
              </a:ext>
            </a:extLst>
          </p:cNvPr>
          <p:cNvSpPr/>
          <p:nvPr/>
        </p:nvSpPr>
        <p:spPr>
          <a:xfrm>
            <a:off x="4868345" y="3708310"/>
            <a:ext cx="2304256" cy="648072"/>
          </a:xfrm>
          <a:prstGeom prst="rect">
            <a:avLst/>
          </a:prstGeom>
          <a:solidFill>
            <a:schemeClr val="accent3">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2"/>
                </a:solidFill>
              </a:rPr>
              <a:t>Driver</a:t>
            </a:r>
            <a:endParaRPr lang="en-US" sz="2000" dirty="0">
              <a:solidFill>
                <a:schemeClr val="accent2"/>
              </a:solidFill>
            </a:endParaRPr>
          </a:p>
          <a:p>
            <a:pPr algn="ctr"/>
            <a:r>
              <a:rPr lang="en-US" sz="2000" dirty="0">
                <a:solidFill>
                  <a:schemeClr val="accent2"/>
                </a:solidFill>
              </a:rPr>
              <a:t>Reservation</a:t>
            </a:r>
          </a:p>
        </p:txBody>
      </p:sp>
    </p:spTree>
    <p:extLst>
      <p:ext uri="{BB962C8B-B14F-4D97-AF65-F5344CB8AC3E}">
        <p14:creationId xmlns:p14="http://schemas.microsoft.com/office/powerpoint/2010/main" val="413940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p:tgtEl>
                                          <p:spTgt spid="16"/>
                                        </p:tgtEl>
                                        <p:attrNameLst>
                                          <p:attrName>ppt_x</p:attrName>
                                        </p:attrNameLst>
                                      </p:cBhvr>
                                      <p:tavLst>
                                        <p:tav tm="0">
                                          <p:val>
                                            <p:strVal val="#ppt_x-#ppt_w*1.125000"/>
                                          </p:val>
                                        </p:tav>
                                        <p:tav tm="100000">
                                          <p:val>
                                            <p:strVal val="#ppt_x"/>
                                          </p:val>
                                        </p:tav>
                                      </p:tavLst>
                                    </p:anim>
                                    <p:animEffect transition="in" filter="wipe(right)">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childTnLst>
                          </p:cTn>
                        </p:par>
                        <p:par>
                          <p:cTn id="22" fill="hold">
                            <p:stCondLst>
                              <p:cond delay="500"/>
                            </p:stCondLst>
                            <p:childTnLst>
                              <p:par>
                                <p:cTn id="23" presetID="12" presetClass="entr" presetSubtype="8"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p:tgtEl>
                                          <p:spTgt spid="17"/>
                                        </p:tgtEl>
                                        <p:attrNameLst>
                                          <p:attrName>ppt_x</p:attrName>
                                        </p:attrNameLst>
                                      </p:cBhvr>
                                      <p:tavLst>
                                        <p:tav tm="0">
                                          <p:val>
                                            <p:strVal val="#ppt_x-#ppt_w*1.125000"/>
                                          </p:val>
                                        </p:tav>
                                        <p:tav tm="100000">
                                          <p:val>
                                            <p:strVal val="#ppt_x"/>
                                          </p:val>
                                        </p:tav>
                                      </p:tavLst>
                                    </p:anim>
                                    <p:animEffect transition="in" filter="wipe(right)">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arn(inVertical)">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xit" presetSubtype="37" fill="hold" grpId="1" nodeType="clickEffect">
                                  <p:stCondLst>
                                    <p:cond delay="0"/>
                                  </p:stCondLst>
                                  <p:childTnLst>
                                    <p:animEffect transition="out" filter="barn(outVertical)">
                                      <p:cBhvr>
                                        <p:cTn id="35" dur="500"/>
                                        <p:tgtEl>
                                          <p:spTgt spid="15"/>
                                        </p:tgtEl>
                                      </p:cBhvr>
                                    </p:animEffect>
                                    <p:set>
                                      <p:cBhvr>
                                        <p:cTn id="36" dur="1" fill="hold">
                                          <p:stCondLst>
                                            <p:cond delay="499"/>
                                          </p:stCondLst>
                                        </p:cTn>
                                        <p:tgtEl>
                                          <p:spTgt spid="1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grpId="1" nodeType="clickEffect">
                                  <p:stCondLst>
                                    <p:cond delay="0"/>
                                  </p:stCondLst>
                                  <p:childTnLst>
                                    <p:animMotion origin="layout" path="M -2.70833E-6 -3.33333E-6 L -0.00364 0.19398 " pathEditMode="relative" rAng="0" ptsTypes="AA">
                                      <p:cBhvr>
                                        <p:cTn id="40" dur="2000" fill="hold"/>
                                        <p:tgtEl>
                                          <p:spTgt spid="17"/>
                                        </p:tgtEl>
                                        <p:attrNameLst>
                                          <p:attrName>ppt_x</p:attrName>
                                          <p:attrName>ppt_y</p:attrName>
                                        </p:attrNameLst>
                                      </p:cBhvr>
                                      <p:rCtr x="-182" y="9699"/>
                                    </p:animMotion>
                                  </p:childTnLst>
                                </p:cTn>
                              </p:par>
                              <p:par>
                                <p:cTn id="41" presetID="42" presetClass="path" presetSubtype="0" accel="50000" decel="50000" fill="hold" grpId="1" nodeType="withEffect">
                                  <p:stCondLst>
                                    <p:cond delay="0"/>
                                  </p:stCondLst>
                                  <p:childTnLst>
                                    <p:animMotion origin="layout" path="M 2.08333E-6 1.11111E-6 L 0.003 -0.19931 " pathEditMode="relative" rAng="0" ptsTypes="AA">
                                      <p:cBhvr>
                                        <p:cTn id="42" dur="2000" fill="hold"/>
                                        <p:tgtEl>
                                          <p:spTgt spid="16"/>
                                        </p:tgtEl>
                                        <p:attrNameLst>
                                          <p:attrName>ppt_x</p:attrName>
                                          <p:attrName>ppt_y</p:attrName>
                                        </p:attrNameLst>
                                      </p:cBhvr>
                                      <p:rCtr x="326" y="-97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16" grpId="1" animBg="1"/>
      <p:bldP spid="17" grpId="0" animBg="1"/>
      <p:bldP spid="17" grpId="1" animBg="1"/>
      <p:bldP spid="15" grpId="0" animBg="1"/>
      <p:bldP spid="1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1D64-C828-C44A-9561-7B6E6FABF283}"/>
              </a:ext>
            </a:extLst>
          </p:cNvPr>
          <p:cNvSpPr>
            <a:spLocks noGrp="1"/>
          </p:cNvSpPr>
          <p:nvPr>
            <p:ph type="title"/>
          </p:nvPr>
        </p:nvSpPr>
        <p:spPr/>
        <p:txBody>
          <a:bodyPr/>
          <a:lstStyle/>
          <a:p>
            <a:r>
              <a:rPr lang="en-US" dirty="0"/>
              <a:t>Driver</a:t>
            </a:r>
          </a:p>
        </p:txBody>
      </p:sp>
      <p:sp>
        <p:nvSpPr>
          <p:cNvPr id="3" name="Text Placeholder 2">
            <a:extLst>
              <a:ext uri="{FF2B5EF4-FFF2-40B4-BE49-F238E27FC236}">
                <a16:creationId xmlns:a16="http://schemas.microsoft.com/office/drawing/2014/main" id="{1EBF2E43-54A5-3A4F-AB68-CFDD959A4B9D}"/>
              </a:ext>
            </a:extLst>
          </p:cNvPr>
          <p:cNvSpPr>
            <a:spLocks noGrp="1"/>
          </p:cNvSpPr>
          <p:nvPr>
            <p:ph type="body" sz="quarter" idx="10"/>
          </p:nvPr>
        </p:nvSpPr>
        <p:spPr>
          <a:xfrm>
            <a:off x="623393" y="1844826"/>
            <a:ext cx="10849203" cy="1476736"/>
          </a:xfrm>
        </p:spPr>
        <p:txBody>
          <a:bodyPr/>
          <a:lstStyle/>
          <a:p>
            <a:r>
              <a:rPr lang="en-US" dirty="0"/>
              <a:t>A driver is something like a “main program” that accepts test case data, passes such data to the component to be tested, and prints relevant results.</a:t>
            </a:r>
          </a:p>
          <a:p>
            <a:r>
              <a:rPr lang="en-GB" dirty="0"/>
              <a:t>Drivers are used by software testers to fulfil the requirements of missing or incomplete components and modules.</a:t>
            </a:r>
            <a:endParaRPr lang="en-US" dirty="0"/>
          </a:p>
        </p:txBody>
      </p:sp>
      <p:sp>
        <p:nvSpPr>
          <p:cNvPr id="4" name="Rectangle 3">
            <a:extLst>
              <a:ext uri="{FF2B5EF4-FFF2-40B4-BE49-F238E27FC236}">
                <a16:creationId xmlns:a16="http://schemas.microsoft.com/office/drawing/2014/main" id="{97B779A4-A275-884A-AF8F-BBD163F35890}"/>
              </a:ext>
            </a:extLst>
          </p:cNvPr>
          <p:cNvSpPr/>
          <p:nvPr/>
        </p:nvSpPr>
        <p:spPr>
          <a:xfrm>
            <a:off x="6580294" y="5086669"/>
            <a:ext cx="1512000" cy="648072"/>
          </a:xfrm>
          <a:prstGeom prst="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2"/>
                </a:solidFill>
              </a:rPr>
              <a:t>Seat</a:t>
            </a:r>
          </a:p>
        </p:txBody>
      </p:sp>
      <p:sp>
        <p:nvSpPr>
          <p:cNvPr id="5" name="Rectangle 4">
            <a:extLst>
              <a:ext uri="{FF2B5EF4-FFF2-40B4-BE49-F238E27FC236}">
                <a16:creationId xmlns:a16="http://schemas.microsoft.com/office/drawing/2014/main" id="{4CD630DA-7E54-E74B-9245-8ABBA701CB92}"/>
              </a:ext>
            </a:extLst>
          </p:cNvPr>
          <p:cNvSpPr/>
          <p:nvPr/>
        </p:nvSpPr>
        <p:spPr>
          <a:xfrm>
            <a:off x="3935759" y="5086669"/>
            <a:ext cx="1512169" cy="648072"/>
          </a:xfrm>
          <a:prstGeom prst="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2"/>
                </a:solidFill>
              </a:rPr>
              <a:t>Money</a:t>
            </a:r>
          </a:p>
        </p:txBody>
      </p:sp>
      <p:sp>
        <p:nvSpPr>
          <p:cNvPr id="6" name="Rectangle 5">
            <a:extLst>
              <a:ext uri="{FF2B5EF4-FFF2-40B4-BE49-F238E27FC236}">
                <a16:creationId xmlns:a16="http://schemas.microsoft.com/office/drawing/2014/main" id="{DADB3667-CF19-C84F-ACC4-35294F9552FA}"/>
              </a:ext>
            </a:extLst>
          </p:cNvPr>
          <p:cNvSpPr/>
          <p:nvPr/>
        </p:nvSpPr>
        <p:spPr>
          <a:xfrm>
            <a:off x="4868345" y="3719089"/>
            <a:ext cx="2304256" cy="648072"/>
          </a:xfrm>
          <a:prstGeom prst="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2"/>
                </a:solidFill>
              </a:rPr>
              <a:t>Reservation</a:t>
            </a:r>
          </a:p>
        </p:txBody>
      </p:sp>
      <p:cxnSp>
        <p:nvCxnSpPr>
          <p:cNvPr id="8" name="Straight Arrow Connector 7">
            <a:extLst>
              <a:ext uri="{FF2B5EF4-FFF2-40B4-BE49-F238E27FC236}">
                <a16:creationId xmlns:a16="http://schemas.microsoft.com/office/drawing/2014/main" id="{657011CF-B2A3-CC4B-9450-B530AA3B1639}"/>
              </a:ext>
            </a:extLst>
          </p:cNvPr>
          <p:cNvCxnSpPr>
            <a:cxnSpLocks/>
            <a:stCxn id="5" idx="0"/>
            <a:endCxn id="6" idx="2"/>
          </p:cNvCxnSpPr>
          <p:nvPr/>
        </p:nvCxnSpPr>
        <p:spPr>
          <a:xfrm flipV="1">
            <a:off x="4691844" y="4367161"/>
            <a:ext cx="1328629" cy="719508"/>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B7612B8-E2CF-DA46-82E4-374D8229EAD7}"/>
              </a:ext>
            </a:extLst>
          </p:cNvPr>
          <p:cNvCxnSpPr>
            <a:cxnSpLocks/>
            <a:stCxn id="4" idx="0"/>
          </p:cNvCxnSpPr>
          <p:nvPr/>
        </p:nvCxnSpPr>
        <p:spPr>
          <a:xfrm flipH="1" flipV="1">
            <a:off x="6020476" y="4367161"/>
            <a:ext cx="1315818" cy="719508"/>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36894A1-EC7B-0245-97FB-8DA908DD3751}"/>
              </a:ext>
            </a:extLst>
          </p:cNvPr>
          <p:cNvSpPr/>
          <p:nvPr/>
        </p:nvSpPr>
        <p:spPr>
          <a:xfrm>
            <a:off x="4552972" y="3564294"/>
            <a:ext cx="2880320" cy="936104"/>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DAED182-6211-C045-8F4C-11A6485C2A5F}"/>
              </a:ext>
            </a:extLst>
          </p:cNvPr>
          <p:cNvSpPr/>
          <p:nvPr/>
        </p:nvSpPr>
        <p:spPr>
          <a:xfrm>
            <a:off x="3647728" y="4941168"/>
            <a:ext cx="4680520" cy="948368"/>
          </a:xfrm>
          <a:prstGeom prst="rect">
            <a:avLst/>
          </a:prstGeom>
          <a:noFill/>
          <a:ln>
            <a:solidFill>
              <a:schemeClr val="accent3">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Notched Right Arrow 15">
            <a:extLst>
              <a:ext uri="{FF2B5EF4-FFF2-40B4-BE49-F238E27FC236}">
                <a16:creationId xmlns:a16="http://schemas.microsoft.com/office/drawing/2014/main" id="{8B2A3EBD-9D5D-724B-B46B-52B71CC20960}"/>
              </a:ext>
            </a:extLst>
          </p:cNvPr>
          <p:cNvSpPr/>
          <p:nvPr/>
        </p:nvSpPr>
        <p:spPr>
          <a:xfrm>
            <a:off x="1703572" y="3683085"/>
            <a:ext cx="1804102" cy="720080"/>
          </a:xfrm>
          <a:prstGeom prst="notchedRightArrow">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accent2"/>
                </a:solidFill>
              </a:rPr>
              <a:t>To be tested</a:t>
            </a:r>
          </a:p>
        </p:txBody>
      </p:sp>
      <p:sp>
        <p:nvSpPr>
          <p:cNvPr id="17" name="Notched Right Arrow 16">
            <a:extLst>
              <a:ext uri="{FF2B5EF4-FFF2-40B4-BE49-F238E27FC236}">
                <a16:creationId xmlns:a16="http://schemas.microsoft.com/office/drawing/2014/main" id="{0DC6EDE8-F5C1-3A44-AB23-BC3ADD656F2E}"/>
              </a:ext>
            </a:extLst>
          </p:cNvPr>
          <p:cNvSpPr/>
          <p:nvPr/>
        </p:nvSpPr>
        <p:spPr>
          <a:xfrm>
            <a:off x="1703572" y="5050665"/>
            <a:ext cx="1804102" cy="720080"/>
          </a:xfrm>
          <a:prstGeom prst="notchedRightArrow">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accent2"/>
                </a:solidFill>
              </a:rPr>
              <a:t>Not ready</a:t>
            </a:r>
          </a:p>
        </p:txBody>
      </p:sp>
      <p:sp>
        <p:nvSpPr>
          <p:cNvPr id="15" name="Rectangle 14">
            <a:extLst>
              <a:ext uri="{FF2B5EF4-FFF2-40B4-BE49-F238E27FC236}">
                <a16:creationId xmlns:a16="http://schemas.microsoft.com/office/drawing/2014/main" id="{A4B67E89-5B76-A142-8531-6BF28F98C744}"/>
              </a:ext>
            </a:extLst>
          </p:cNvPr>
          <p:cNvSpPr/>
          <p:nvPr/>
        </p:nvSpPr>
        <p:spPr>
          <a:xfrm>
            <a:off x="3935756" y="5086669"/>
            <a:ext cx="1512000" cy="648072"/>
          </a:xfrm>
          <a:prstGeom prst="rect">
            <a:avLst/>
          </a:prstGeom>
          <a:solidFill>
            <a:schemeClr val="accent3">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2"/>
                </a:solidFill>
              </a:rPr>
              <a:t>Stub</a:t>
            </a:r>
          </a:p>
          <a:p>
            <a:pPr algn="ctr"/>
            <a:r>
              <a:rPr lang="en-US" sz="2000" dirty="0">
                <a:solidFill>
                  <a:schemeClr val="accent2"/>
                </a:solidFill>
              </a:rPr>
              <a:t>Money</a:t>
            </a:r>
          </a:p>
        </p:txBody>
      </p:sp>
      <p:sp>
        <p:nvSpPr>
          <p:cNvPr id="14" name="Rectangle 13">
            <a:extLst>
              <a:ext uri="{FF2B5EF4-FFF2-40B4-BE49-F238E27FC236}">
                <a16:creationId xmlns:a16="http://schemas.microsoft.com/office/drawing/2014/main" id="{4D66461F-0FA9-3748-9CF4-3FBBC0A0323A}"/>
              </a:ext>
            </a:extLst>
          </p:cNvPr>
          <p:cNvSpPr/>
          <p:nvPr/>
        </p:nvSpPr>
        <p:spPr>
          <a:xfrm>
            <a:off x="6580294" y="5088735"/>
            <a:ext cx="1512000" cy="648072"/>
          </a:xfrm>
          <a:prstGeom prst="rect">
            <a:avLst/>
          </a:prstGeom>
          <a:solidFill>
            <a:schemeClr val="accent3">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2"/>
                </a:solidFill>
              </a:rPr>
              <a:t>Stub</a:t>
            </a:r>
          </a:p>
          <a:p>
            <a:pPr algn="ctr"/>
            <a:r>
              <a:rPr lang="en-US" sz="2000" dirty="0">
                <a:solidFill>
                  <a:schemeClr val="accent2"/>
                </a:solidFill>
              </a:rPr>
              <a:t>Seat</a:t>
            </a:r>
          </a:p>
        </p:txBody>
      </p:sp>
    </p:spTree>
    <p:extLst>
      <p:ext uri="{BB962C8B-B14F-4D97-AF65-F5344CB8AC3E}">
        <p14:creationId xmlns:p14="http://schemas.microsoft.com/office/powerpoint/2010/main" val="272379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5CCF-3507-2945-A956-C2EF1621AE3A}"/>
              </a:ext>
            </a:extLst>
          </p:cNvPr>
          <p:cNvSpPr>
            <a:spLocks noGrp="1"/>
          </p:cNvSpPr>
          <p:nvPr>
            <p:ph type="title"/>
          </p:nvPr>
        </p:nvSpPr>
        <p:spPr/>
        <p:txBody>
          <a:bodyPr/>
          <a:lstStyle/>
          <a:p>
            <a:r>
              <a:rPr lang="en-US" dirty="0"/>
              <a:t>Mock </a:t>
            </a:r>
            <a:r>
              <a:rPr lang="en-GB" dirty="0"/>
              <a:t>Behaviours</a:t>
            </a:r>
          </a:p>
        </p:txBody>
      </p:sp>
      <p:grpSp>
        <p:nvGrpSpPr>
          <p:cNvPr id="8" name="Group 7">
            <a:extLst>
              <a:ext uri="{FF2B5EF4-FFF2-40B4-BE49-F238E27FC236}">
                <a16:creationId xmlns:a16="http://schemas.microsoft.com/office/drawing/2014/main" id="{4EE97ED0-8A04-0C41-AFE9-94B17229F172}"/>
              </a:ext>
            </a:extLst>
          </p:cNvPr>
          <p:cNvGrpSpPr/>
          <p:nvPr/>
        </p:nvGrpSpPr>
        <p:grpSpPr>
          <a:xfrm>
            <a:off x="4151784" y="2492896"/>
            <a:ext cx="2885694" cy="1296144"/>
            <a:chOff x="3935760" y="2492896"/>
            <a:chExt cx="2885694" cy="1296144"/>
          </a:xfrm>
        </p:grpSpPr>
        <p:sp>
          <p:nvSpPr>
            <p:cNvPr id="4" name="Rectangle 3">
              <a:extLst>
                <a:ext uri="{FF2B5EF4-FFF2-40B4-BE49-F238E27FC236}">
                  <a16:creationId xmlns:a16="http://schemas.microsoft.com/office/drawing/2014/main" id="{DF76221E-947F-584C-AD2D-108F4C86E6B4}"/>
                </a:ext>
              </a:extLst>
            </p:cNvPr>
            <p:cNvSpPr/>
            <p:nvPr/>
          </p:nvSpPr>
          <p:spPr>
            <a:xfrm>
              <a:off x="3941134" y="2492896"/>
              <a:ext cx="2880320" cy="1296144"/>
            </a:xfrm>
            <a:prstGeom prst="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2"/>
                  </a:solidFill>
                </a:rPr>
                <a:t>Class Service</a:t>
              </a:r>
            </a:p>
            <a:p>
              <a:pPr algn="ctr"/>
              <a:endParaRPr lang="en-US" sz="2000" dirty="0">
                <a:solidFill>
                  <a:schemeClr val="accent2"/>
                </a:solidFill>
              </a:endParaRPr>
            </a:p>
            <a:p>
              <a:pPr algn="ctr"/>
              <a:r>
                <a:rPr lang="en-US" sz="2000" dirty="0">
                  <a:solidFill>
                    <a:schemeClr val="accent2"/>
                  </a:solidFill>
                </a:rPr>
                <a:t>String process(Task t)</a:t>
              </a:r>
            </a:p>
          </p:txBody>
        </p:sp>
        <p:cxnSp>
          <p:nvCxnSpPr>
            <p:cNvPr id="6" name="Straight Connector 5">
              <a:extLst>
                <a:ext uri="{FF2B5EF4-FFF2-40B4-BE49-F238E27FC236}">
                  <a16:creationId xmlns:a16="http://schemas.microsoft.com/office/drawing/2014/main" id="{7124492D-926F-5842-8E86-BE04DF957D4A}"/>
                </a:ext>
              </a:extLst>
            </p:cNvPr>
            <p:cNvCxnSpPr>
              <a:cxnSpLocks/>
            </p:cNvCxnSpPr>
            <p:nvPr/>
          </p:nvCxnSpPr>
          <p:spPr>
            <a:xfrm>
              <a:off x="3935760" y="3140968"/>
              <a:ext cx="288032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D397B90C-9334-4C4C-B073-6B7E98AEAA0F}"/>
              </a:ext>
            </a:extLst>
          </p:cNvPr>
          <p:cNvSpPr/>
          <p:nvPr/>
        </p:nvSpPr>
        <p:spPr>
          <a:xfrm>
            <a:off x="8472264" y="2816932"/>
            <a:ext cx="2304256" cy="648072"/>
          </a:xfrm>
          <a:prstGeom prst="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2"/>
                </a:solidFill>
              </a:rPr>
              <a:t>client</a:t>
            </a:r>
          </a:p>
        </p:txBody>
      </p:sp>
      <p:cxnSp>
        <p:nvCxnSpPr>
          <p:cNvPr id="11" name="Straight Arrow Connector 10">
            <a:extLst>
              <a:ext uri="{FF2B5EF4-FFF2-40B4-BE49-F238E27FC236}">
                <a16:creationId xmlns:a16="http://schemas.microsoft.com/office/drawing/2014/main" id="{B45D9F30-3CA2-6A4B-8954-32A077720265}"/>
              </a:ext>
            </a:extLst>
          </p:cNvPr>
          <p:cNvCxnSpPr>
            <a:stCxn id="9" idx="1"/>
          </p:cNvCxnSpPr>
          <p:nvPr/>
        </p:nvCxnSpPr>
        <p:spPr>
          <a:xfrm flipH="1">
            <a:off x="7042852" y="3140968"/>
            <a:ext cx="1429412" cy="28803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Vertical Scroll 11">
            <a:extLst>
              <a:ext uri="{FF2B5EF4-FFF2-40B4-BE49-F238E27FC236}">
                <a16:creationId xmlns:a16="http://schemas.microsoft.com/office/drawing/2014/main" id="{F8C51AFA-A656-C443-BEB9-7B1C9280961D}"/>
              </a:ext>
            </a:extLst>
          </p:cNvPr>
          <p:cNvSpPr/>
          <p:nvPr/>
        </p:nvSpPr>
        <p:spPr>
          <a:xfrm>
            <a:off x="1155123" y="2528900"/>
            <a:ext cx="1512168" cy="1800200"/>
          </a:xfrm>
          <a:prstGeom prst="verticalScroll">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000" dirty="0">
                <a:solidFill>
                  <a:schemeClr val="accent2"/>
                </a:solidFill>
              </a:rPr>
              <a:t>Log</a:t>
            </a:r>
          </a:p>
          <a:p>
            <a:pPr algn="ctr"/>
            <a:r>
              <a:rPr lang="en-GB" sz="2000" dirty="0">
                <a:solidFill>
                  <a:schemeClr val="accent2"/>
                </a:solidFill>
              </a:rPr>
              <a:t>File</a:t>
            </a:r>
          </a:p>
        </p:txBody>
      </p:sp>
      <p:cxnSp>
        <p:nvCxnSpPr>
          <p:cNvPr id="13" name="Straight Arrow Connector 12">
            <a:extLst>
              <a:ext uri="{FF2B5EF4-FFF2-40B4-BE49-F238E27FC236}">
                <a16:creationId xmlns:a16="http://schemas.microsoft.com/office/drawing/2014/main" id="{2BA55AC8-E8CA-7240-B025-4BEC609ADE48}"/>
              </a:ext>
            </a:extLst>
          </p:cNvPr>
          <p:cNvCxnSpPr>
            <a:cxnSpLocks/>
            <a:endCxn id="12" idx="3"/>
          </p:cNvCxnSpPr>
          <p:nvPr/>
        </p:nvCxnSpPr>
        <p:spPr>
          <a:xfrm flipH="1">
            <a:off x="2478270" y="3429000"/>
            <a:ext cx="1673514" cy="0"/>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201B2204-992E-2249-AE00-CDB10CB3A2FC}"/>
              </a:ext>
            </a:extLst>
          </p:cNvPr>
          <p:cNvGrpSpPr/>
          <p:nvPr/>
        </p:nvGrpSpPr>
        <p:grpSpPr>
          <a:xfrm>
            <a:off x="5597318" y="3465004"/>
            <a:ext cx="4027074" cy="864096"/>
            <a:chOff x="5597318" y="3465004"/>
            <a:chExt cx="4027074" cy="864096"/>
          </a:xfrm>
        </p:grpSpPr>
        <p:cxnSp>
          <p:nvCxnSpPr>
            <p:cNvPr id="19" name="Elbow Connector 18">
              <a:extLst>
                <a:ext uri="{FF2B5EF4-FFF2-40B4-BE49-F238E27FC236}">
                  <a16:creationId xmlns:a16="http://schemas.microsoft.com/office/drawing/2014/main" id="{8990435A-AAA9-0841-B22F-3386E91ADD55}"/>
                </a:ext>
              </a:extLst>
            </p:cNvPr>
            <p:cNvCxnSpPr>
              <a:stCxn id="4" idx="2"/>
              <a:endCxn id="9" idx="2"/>
            </p:cNvCxnSpPr>
            <p:nvPr/>
          </p:nvCxnSpPr>
          <p:spPr>
            <a:xfrm rot="5400000" flipH="1" flipV="1">
              <a:off x="7448837" y="1613485"/>
              <a:ext cx="324036" cy="4027074"/>
            </a:xfrm>
            <a:prstGeom prst="bentConnector3">
              <a:avLst>
                <a:gd name="adj1" fmla="val -154942"/>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5F9720E-EF64-DD4A-B658-501AAE86C4FD}"/>
                </a:ext>
              </a:extLst>
            </p:cNvPr>
            <p:cNvSpPr txBox="1"/>
            <p:nvPr/>
          </p:nvSpPr>
          <p:spPr>
            <a:xfrm>
              <a:off x="6744072" y="3959768"/>
              <a:ext cx="2160240" cy="369332"/>
            </a:xfrm>
            <a:prstGeom prst="rect">
              <a:avLst/>
            </a:prstGeom>
            <a:noFill/>
          </p:spPr>
          <p:txBody>
            <a:bodyPr wrap="square" rtlCol="0">
              <a:spAutoFit/>
            </a:bodyPr>
            <a:lstStyle/>
            <a:p>
              <a:r>
                <a:rPr lang="en-GB" dirty="0">
                  <a:solidFill>
                    <a:schemeClr val="accent2"/>
                  </a:solidFill>
                </a:rPr>
                <a:t>return response</a:t>
              </a:r>
            </a:p>
          </p:txBody>
        </p:sp>
      </p:grpSp>
      <p:grpSp>
        <p:nvGrpSpPr>
          <p:cNvPr id="28" name="Group 27">
            <a:extLst>
              <a:ext uri="{FF2B5EF4-FFF2-40B4-BE49-F238E27FC236}">
                <a16:creationId xmlns:a16="http://schemas.microsoft.com/office/drawing/2014/main" id="{935B9866-7EBD-9947-B9F8-90531711A838}"/>
              </a:ext>
            </a:extLst>
          </p:cNvPr>
          <p:cNvGrpSpPr/>
          <p:nvPr/>
        </p:nvGrpSpPr>
        <p:grpSpPr>
          <a:xfrm>
            <a:off x="2567608" y="4530960"/>
            <a:ext cx="2709396" cy="1048762"/>
            <a:chOff x="2625508" y="4540478"/>
            <a:chExt cx="2709396" cy="1048762"/>
          </a:xfrm>
        </p:grpSpPr>
        <p:sp>
          <p:nvSpPr>
            <p:cNvPr id="23" name="Line Callout 2 (Accent Bar) 22">
              <a:extLst>
                <a:ext uri="{FF2B5EF4-FFF2-40B4-BE49-F238E27FC236}">
                  <a16:creationId xmlns:a16="http://schemas.microsoft.com/office/drawing/2014/main" id="{73CEBD21-0F84-BC45-993D-7ACC9E12BF8C}"/>
                </a:ext>
              </a:extLst>
            </p:cNvPr>
            <p:cNvSpPr/>
            <p:nvPr/>
          </p:nvSpPr>
          <p:spPr>
            <a:xfrm rot="5400000">
              <a:off x="3323692" y="4473116"/>
              <a:ext cx="864096" cy="1368152"/>
            </a:xfrm>
            <a:prstGeom prst="accentCallout2">
              <a:avLst>
                <a:gd name="adj1" fmla="val 54354"/>
                <a:gd name="adj2" fmla="val -19212"/>
                <a:gd name="adj3" fmla="val 29368"/>
                <a:gd name="adj4" fmla="val -18645"/>
                <a:gd name="adj5" fmla="val 76897"/>
                <a:gd name="adj6" fmla="val -14457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27A17E2E-D799-034D-BFF0-406B12460598}"/>
                </a:ext>
              </a:extLst>
            </p:cNvPr>
            <p:cNvSpPr txBox="1"/>
            <p:nvPr/>
          </p:nvSpPr>
          <p:spPr>
            <a:xfrm>
              <a:off x="3973794" y="4666004"/>
              <a:ext cx="184731" cy="369332"/>
            </a:xfrm>
            <a:prstGeom prst="rect">
              <a:avLst/>
            </a:prstGeom>
            <a:noFill/>
          </p:spPr>
          <p:txBody>
            <a:bodyPr wrap="none" rtlCol="0">
              <a:spAutoFit/>
            </a:bodyPr>
            <a:lstStyle/>
            <a:p>
              <a:endParaRPr lang="en-GB" dirty="0"/>
            </a:p>
          </p:txBody>
        </p:sp>
        <p:sp>
          <p:nvSpPr>
            <p:cNvPr id="25" name="TextBox 24">
              <a:extLst>
                <a:ext uri="{FF2B5EF4-FFF2-40B4-BE49-F238E27FC236}">
                  <a16:creationId xmlns:a16="http://schemas.microsoft.com/office/drawing/2014/main" id="{0CFB7DAF-2FCE-904C-9E2A-EF38A2CC1DBD}"/>
                </a:ext>
              </a:extLst>
            </p:cNvPr>
            <p:cNvSpPr txBox="1"/>
            <p:nvPr/>
          </p:nvSpPr>
          <p:spPr>
            <a:xfrm>
              <a:off x="2625508" y="4540478"/>
              <a:ext cx="2709396" cy="369332"/>
            </a:xfrm>
            <a:prstGeom prst="rect">
              <a:avLst/>
            </a:prstGeom>
            <a:noFill/>
          </p:spPr>
          <p:txBody>
            <a:bodyPr wrap="none" rtlCol="0">
              <a:spAutoFit/>
            </a:bodyPr>
            <a:lstStyle/>
            <a:p>
              <a:r>
                <a:rPr lang="en-GB" dirty="0" err="1"/>
                <a:t>boolean</a:t>
              </a:r>
              <a:r>
                <a:rPr lang="en-GB" dirty="0"/>
                <a:t> write(String s)</a:t>
              </a:r>
            </a:p>
          </p:txBody>
        </p:sp>
      </p:grpSp>
    </p:spTree>
    <p:extLst>
      <p:ext uri="{BB962C8B-B14F-4D97-AF65-F5344CB8AC3E}">
        <p14:creationId xmlns:p14="http://schemas.microsoft.com/office/powerpoint/2010/main" val="182045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trips(down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strips(downLeft)">
                                      <p:cBhvr>
                                        <p:cTn id="18" dur="500"/>
                                        <p:tgtEl>
                                          <p:spTgt spid="13"/>
                                        </p:tgtEl>
                                      </p:cBhvr>
                                    </p:animEffect>
                                  </p:childTnLst>
                                </p:cTn>
                              </p:par>
                            </p:childTnLst>
                          </p:cTn>
                        </p:par>
                        <p:par>
                          <p:cTn id="19" fill="hold">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strips(upRight)">
                                      <p:cBhvr>
                                        <p:cTn id="27" dur="10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arn(inVertical)">
                                      <p:cBhvr>
                                        <p:cTn id="3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17FDE-BDBC-B549-8AE6-EA9E5F85D81C}"/>
              </a:ext>
            </a:extLst>
          </p:cNvPr>
          <p:cNvSpPr>
            <a:spLocks noGrp="1"/>
          </p:cNvSpPr>
          <p:nvPr>
            <p:ph type="title"/>
          </p:nvPr>
        </p:nvSpPr>
        <p:spPr/>
        <p:txBody>
          <a:bodyPr/>
          <a:lstStyle/>
          <a:p>
            <a:r>
              <a:rPr lang="en-GB" dirty="0"/>
              <a:t>Mock Behaviours</a:t>
            </a:r>
          </a:p>
        </p:txBody>
      </p:sp>
      <p:sp>
        <p:nvSpPr>
          <p:cNvPr id="3" name="Text Placeholder 2">
            <a:extLst>
              <a:ext uri="{FF2B5EF4-FFF2-40B4-BE49-F238E27FC236}">
                <a16:creationId xmlns:a16="http://schemas.microsoft.com/office/drawing/2014/main" id="{5B0D0C2C-44EE-2446-B86A-FC7479BF3F92}"/>
              </a:ext>
            </a:extLst>
          </p:cNvPr>
          <p:cNvSpPr>
            <a:spLocks noGrp="1"/>
          </p:cNvSpPr>
          <p:nvPr>
            <p:ph type="body" sz="quarter" idx="10"/>
          </p:nvPr>
        </p:nvSpPr>
        <p:spPr/>
        <p:txBody>
          <a:bodyPr/>
          <a:lstStyle/>
          <a:p>
            <a:r>
              <a:rPr lang="en-GB" dirty="0"/>
              <a:t>What should be specified for each mock object?</a:t>
            </a:r>
          </a:p>
          <a:p>
            <a:pPr lvl="1"/>
            <a:r>
              <a:rPr lang="en-GB" dirty="0"/>
              <a:t>the expected sequence of incoming method calls</a:t>
            </a:r>
          </a:p>
          <a:p>
            <a:pPr lvl="1"/>
            <a:r>
              <a:rPr lang="en-GB" dirty="0"/>
              <a:t>the return values of </a:t>
            </a:r>
            <a:r>
              <a:rPr lang="en-GB" b="1" dirty="0"/>
              <a:t>each</a:t>
            </a:r>
            <a:r>
              <a:rPr lang="en-GB" dirty="0"/>
              <a:t> of those method calls </a:t>
            </a:r>
          </a:p>
          <a:p>
            <a:pPr lvl="1"/>
            <a:r>
              <a:rPr lang="en-GB" dirty="0"/>
              <a:t>any possible </a:t>
            </a:r>
            <a:r>
              <a:rPr lang="en-GB" dirty="0" err="1"/>
              <a:t>callbacks</a:t>
            </a:r>
            <a:r>
              <a:rPr lang="en-GB" dirty="0"/>
              <a:t> to the unit under test as a response to a method call</a:t>
            </a:r>
          </a:p>
          <a:p>
            <a:pPr lvl="1"/>
            <a:r>
              <a:rPr lang="en-GB" dirty="0"/>
              <a:t>whether this is a strict sequence of calls or whether other calls are allowed</a:t>
            </a:r>
          </a:p>
          <a:p>
            <a:pPr lvl="1"/>
            <a:r>
              <a:rPr lang="en-GB" dirty="0"/>
              <a:t>etc ... </a:t>
            </a:r>
          </a:p>
          <a:p>
            <a:r>
              <a:rPr lang="en-GB" dirty="0"/>
              <a:t>Tool support to write test drivers are needed.</a:t>
            </a:r>
          </a:p>
        </p:txBody>
      </p:sp>
    </p:spTree>
    <p:extLst>
      <p:ext uri="{BB962C8B-B14F-4D97-AF65-F5344CB8AC3E}">
        <p14:creationId xmlns:p14="http://schemas.microsoft.com/office/powerpoint/2010/main" val="272576865"/>
      </p:ext>
    </p:extLst>
  </p:cSld>
  <p:clrMapOvr>
    <a:masterClrMapping/>
  </p:clrMapOvr>
</p:sld>
</file>

<file path=ppt/theme/theme1.xml><?xml version="1.0" encoding="utf-8"?>
<a:theme xmlns:a="http://schemas.openxmlformats.org/drawingml/2006/main" name="UoS_Powerpoint_template WIDESCREEN">
  <a:themeElements>
    <a:clrScheme name="Rich Black">
      <a:dk1>
        <a:srgbClr val="231F20"/>
      </a:dk1>
      <a:lt1>
        <a:srgbClr val="FFFFFF"/>
      </a:lt1>
      <a:dk2>
        <a:srgbClr val="005C84"/>
      </a:dk2>
      <a:lt2>
        <a:srgbClr val="495961"/>
      </a:lt2>
      <a:accent1>
        <a:srgbClr val="9FB1BD"/>
      </a:accent1>
      <a:accent2>
        <a:srgbClr val="E73037"/>
      </a:accent2>
      <a:accent3>
        <a:srgbClr val="C1D100"/>
      </a:accent3>
      <a:accent4>
        <a:srgbClr val="8D3970"/>
      </a:accent4>
      <a:accent5>
        <a:srgbClr val="31BFC7"/>
      </a:accent5>
      <a:accent6>
        <a:srgbClr val="EF7D00"/>
      </a:accent6>
      <a:hlink>
        <a:srgbClr val="74C9E5"/>
      </a:hlink>
      <a:folHlink>
        <a:srgbClr val="D5007F"/>
      </a:folHlink>
    </a:clrScheme>
    <a:fontScheme name="Custom 1">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 of Southampton - Powerpoint Template 6 - Widescreen.pptx [Read-Only]" id="{7A495C43-22AD-48F1-9885-CA72CE97D94C}" vid="{4D4E6EE3-7346-426C-9880-09CE918C2577}"/>
    </a:ext>
  </a:extLst>
</a:theme>
</file>

<file path=ppt/theme/theme2.xml><?xml version="1.0" encoding="utf-8"?>
<a:theme xmlns:a="http://schemas.openxmlformats.org/drawingml/2006/main" name="Title and content">
  <a:themeElements>
    <a:clrScheme name="UoS Brand Colours">
      <a:dk1>
        <a:srgbClr val="231F20"/>
      </a:dk1>
      <a:lt1>
        <a:srgbClr val="FFFFFF"/>
      </a:lt1>
      <a:dk2>
        <a:srgbClr val="005C84"/>
      </a:dk2>
      <a:lt2>
        <a:srgbClr val="495961"/>
      </a:lt2>
      <a:accent1>
        <a:srgbClr val="9FB1BD"/>
      </a:accent1>
      <a:accent2>
        <a:srgbClr val="E73037"/>
      </a:accent2>
      <a:accent3>
        <a:srgbClr val="C1D100"/>
      </a:accent3>
      <a:accent4>
        <a:srgbClr val="8D3970"/>
      </a:accent4>
      <a:accent5>
        <a:srgbClr val="31BFC7"/>
      </a:accent5>
      <a:accent6>
        <a:srgbClr val="EF7D00"/>
      </a:accent6>
      <a:hlink>
        <a:srgbClr val="74C9E5"/>
      </a:hlink>
      <a:folHlink>
        <a:srgbClr val="D5007F"/>
      </a:folHlink>
    </a:clrScheme>
    <a:fontScheme name="UoS Powerpoint Fonts">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 of Southampton - Powerpoint Template 6 - Widescreen.pptx [Read-Only]" id="{7A495C43-22AD-48F1-9885-CA72CE97D94C}" vid="{386838FE-1C32-45C0-A1CB-CC170B84494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UoS_Powerpoint_template WIDESCREEN</Template>
  <TotalTime>31117</TotalTime>
  <Words>1323</Words>
  <Application>Microsoft Macintosh PowerPoint</Application>
  <PresentationFormat>Widescreen</PresentationFormat>
  <Paragraphs>184</Paragraphs>
  <Slides>24</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Arial</vt:lpstr>
      <vt:lpstr>Calibri</vt:lpstr>
      <vt:lpstr>Century Gothic</vt:lpstr>
      <vt:lpstr>Lucida Sans</vt:lpstr>
      <vt:lpstr>UoS_Powerpoint_template WIDESCREEN</vt:lpstr>
      <vt:lpstr>Title and content</vt:lpstr>
      <vt:lpstr>PowerPoint Presentation</vt:lpstr>
      <vt:lpstr>COMP1206 - Programming 2</vt:lpstr>
      <vt:lpstr>Topics</vt:lpstr>
      <vt:lpstr>Recall – Stub &amp; Mock</vt:lpstr>
      <vt:lpstr>Stub VS. Mock</vt:lpstr>
      <vt:lpstr>Driver</vt:lpstr>
      <vt:lpstr>Driver</vt:lpstr>
      <vt:lpstr>Mock Behaviours</vt:lpstr>
      <vt:lpstr>Mock Behaviours</vt:lpstr>
      <vt:lpstr>EasyMock</vt:lpstr>
      <vt:lpstr>Creating Mocks</vt:lpstr>
      <vt:lpstr>Example</vt:lpstr>
      <vt:lpstr>Specifying Behaviour in Mock Objects</vt:lpstr>
      <vt:lpstr>Recording More Complicated Behaviours – expect( )</vt:lpstr>
      <vt:lpstr>Recording More Complicated Behaviours – expect( )</vt:lpstr>
      <vt:lpstr>Integration Testing</vt:lpstr>
      <vt:lpstr>Strategies for Integration Testing</vt:lpstr>
      <vt:lpstr>Top Down Integration</vt:lpstr>
      <vt:lpstr>Top Down Integration</vt:lpstr>
      <vt:lpstr>Bottom Up Integration</vt:lpstr>
      <vt:lpstr>Bottom Up Integration</vt:lpstr>
      <vt:lpstr>Sandwich and Big Bang Integration</vt:lpstr>
      <vt:lpstr>Summary</vt:lpstr>
      <vt:lpstr>Thanks for watching!</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Stein S.</dc:creator>
  <cp:lastModifiedBy>Shi J.</cp:lastModifiedBy>
  <cp:revision>200</cp:revision>
  <cp:lastPrinted>2020-04-22T02:32:39Z</cp:lastPrinted>
  <dcterms:created xsi:type="dcterms:W3CDTF">2020-01-28T09:49:16Z</dcterms:created>
  <dcterms:modified xsi:type="dcterms:W3CDTF">2020-04-27T11:44:48Z</dcterms:modified>
</cp:coreProperties>
</file>