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4" r:id="rId2"/>
  </p:sldMasterIdLst>
  <p:notesMasterIdLst>
    <p:notesMasterId r:id="rId23"/>
  </p:notesMasterIdLst>
  <p:handoutMasterIdLst>
    <p:handoutMasterId r:id="rId24"/>
  </p:handoutMasterIdLst>
  <p:sldIdLst>
    <p:sldId id="256" r:id="rId3"/>
    <p:sldId id="257" r:id="rId4"/>
    <p:sldId id="282" r:id="rId5"/>
    <p:sldId id="283" r:id="rId6"/>
    <p:sldId id="284" r:id="rId7"/>
    <p:sldId id="285" r:id="rId8"/>
    <p:sldId id="287" r:id="rId9"/>
    <p:sldId id="288" r:id="rId10"/>
    <p:sldId id="290" r:id="rId11"/>
    <p:sldId id="289" r:id="rId12"/>
    <p:sldId id="295" r:id="rId13"/>
    <p:sldId id="297" r:id="rId14"/>
    <p:sldId id="291" r:id="rId15"/>
    <p:sldId id="292" r:id="rId16"/>
    <p:sldId id="293" r:id="rId17"/>
    <p:sldId id="298" r:id="rId18"/>
    <p:sldId id="294" r:id="rId19"/>
    <p:sldId id="299" r:id="rId20"/>
    <p:sldId id="300"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D5F"/>
    <a:srgbClr val="2E444E"/>
    <a:srgbClr val="662953"/>
    <a:srgbClr val="4A103D"/>
    <a:srgbClr val="CA287A"/>
    <a:srgbClr val="DE2B32"/>
    <a:srgbClr val="122546"/>
    <a:srgbClr val="4BB089"/>
    <a:srgbClr val="AAC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90"/>
    <p:restoredTop sz="95339"/>
  </p:normalViewPr>
  <p:slideViewPr>
    <p:cSldViewPr>
      <p:cViewPr varScale="1">
        <p:scale>
          <a:sx n="149" d="100"/>
          <a:sy n="149" d="100"/>
        </p:scale>
        <p:origin x="320" y="1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400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454761-1460-C44E-8EE9-132392DCD1C4}" type="datetimeFigureOut">
              <a:rPr lang="en-US" smtClean="0"/>
              <a:t>2/27/20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A82BE9-307A-AB49-B561-9E71E3CE8979}" type="slidenum">
              <a:rPr lang="en-US" smtClean="0"/>
              <a:t>‹#›</a:t>
            </a:fld>
            <a:endParaRPr lang="en-US"/>
          </a:p>
        </p:txBody>
      </p:sp>
    </p:spTree>
    <p:extLst>
      <p:ext uri="{BB962C8B-B14F-4D97-AF65-F5344CB8AC3E}">
        <p14:creationId xmlns:p14="http://schemas.microsoft.com/office/powerpoint/2010/main" val="2065129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3D421-3143-47CA-ACA9-5443A0940D94}" type="datetimeFigureOut">
              <a:rPr lang="en-GB" smtClean="0"/>
              <a:t>27/02/2020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A50D6-6132-4FF4-AFC5-01B946DDB4AB}" type="slidenum">
              <a:rPr lang="en-GB" smtClean="0"/>
              <a:t>‹#›</a:t>
            </a:fld>
            <a:endParaRPr lang="en-GB"/>
          </a:p>
        </p:txBody>
      </p:sp>
    </p:spTree>
    <p:extLst>
      <p:ext uri="{BB962C8B-B14F-4D97-AF65-F5344CB8AC3E}">
        <p14:creationId xmlns:p14="http://schemas.microsoft.com/office/powerpoint/2010/main" val="50769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Logo Slide">
    <p:bg>
      <p:bgPr>
        <a:solidFill>
          <a:srgbClr val="063D5F"/>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99723" y="2791953"/>
            <a:ext cx="4512501" cy="982313"/>
          </a:xfrm>
          <a:prstGeom prst="rect">
            <a:avLst/>
          </a:prstGeom>
        </p:spPr>
      </p:pic>
    </p:spTree>
    <p:extLst>
      <p:ext uri="{BB962C8B-B14F-4D97-AF65-F5344CB8AC3E}">
        <p14:creationId xmlns:p14="http://schemas.microsoft.com/office/powerpoint/2010/main" val="77495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ory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54560" y="2060849"/>
            <a:ext cx="7591573" cy="1226567"/>
          </a:xfrm>
          <a:prstGeom prst="rect">
            <a:avLst/>
          </a:prstGeom>
        </p:spPr>
        <p:txBody>
          <a:bodyPr anchor="ctr" anchorCtr="0"/>
          <a:lstStyle>
            <a:lvl1pPr algn="l">
              <a:defRPr sz="3200" b="1" spc="-150" baseline="0">
                <a:solidFill>
                  <a:schemeClr val="bg1"/>
                </a:solidFill>
              </a:defRPr>
            </a:lvl1pPr>
          </a:lstStyle>
          <a:p>
            <a:r>
              <a:rPr lang="en-US" dirty="0"/>
              <a:t>Presentation title</a:t>
            </a:r>
            <a:endParaRPr lang="en-GB" dirty="0"/>
          </a:p>
        </p:txBody>
      </p:sp>
      <p:sp>
        <p:nvSpPr>
          <p:cNvPr id="3" name="Subtitle 2"/>
          <p:cNvSpPr>
            <a:spLocks noGrp="1"/>
          </p:cNvSpPr>
          <p:nvPr>
            <p:ph type="subTitle" idx="1"/>
          </p:nvPr>
        </p:nvSpPr>
        <p:spPr>
          <a:xfrm>
            <a:off x="2351584" y="3287415"/>
            <a:ext cx="7584843" cy="864096"/>
          </a:xfrm>
          <a:prstGeom prst="rect">
            <a:avLst/>
          </a:prstGeom>
        </p:spPr>
        <p:txBody>
          <a:bodyPr anchor="ctr" anchorCtr="0"/>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6" name="Text Placeholder 5"/>
          <p:cNvSpPr>
            <a:spLocks noGrp="1"/>
          </p:cNvSpPr>
          <p:nvPr>
            <p:ph type="body" sz="quarter" idx="10" hasCustomPrompt="1"/>
          </p:nvPr>
        </p:nvSpPr>
        <p:spPr>
          <a:xfrm>
            <a:off x="2351584" y="4149081"/>
            <a:ext cx="3071283" cy="359395"/>
          </a:xfrm>
          <a:prstGeom prst="rect">
            <a:avLst/>
          </a:prstGeom>
        </p:spPr>
        <p:txBody>
          <a:bodyPr/>
          <a:lstStyle>
            <a:lvl1pPr marL="0" indent="0">
              <a:buNone/>
              <a:defRPr sz="1400">
                <a:solidFill>
                  <a:schemeClr val="bg1"/>
                </a:solidFill>
              </a:defRPr>
            </a:lvl1pPr>
          </a:lstStyle>
          <a:p>
            <a:pPr lvl="0"/>
            <a:fld id="{6360D570-4882-4F25-B966-92B63EE9B1D5}" type="datetime4">
              <a:rPr lang="en-GB" smtClean="0"/>
              <a:t>18 November 2016</a:t>
            </a:fld>
            <a:endParaRPr lang="en-GB"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6427" y="285963"/>
            <a:ext cx="1792224" cy="390144"/>
          </a:xfrm>
          <a:prstGeom prst="rect">
            <a:avLst/>
          </a:prstGeom>
        </p:spPr>
      </p:pic>
    </p:spTree>
    <p:extLst>
      <p:ext uri="{BB962C8B-B14F-4D97-AF65-F5344CB8AC3E}">
        <p14:creationId xmlns:p14="http://schemas.microsoft.com/office/powerpoint/2010/main" val="2398703511"/>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stions End Slide">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2351584" y="3356522"/>
            <a:ext cx="7584843" cy="1800671"/>
          </a:xfrm>
          <a:prstGeom prst="rect">
            <a:avLst/>
          </a:prstGeom>
        </p:spPr>
        <p:txBody>
          <a:bodyPr/>
          <a:lstStyle>
            <a:lvl1pPr marL="0" indent="0">
              <a:buNone/>
              <a:defRPr sz="1600" b="0" spc="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Copy here</a:t>
            </a:r>
            <a:endParaRPr lang="en-GB" dirty="0"/>
          </a:p>
        </p:txBody>
      </p:sp>
      <p:sp>
        <p:nvSpPr>
          <p:cNvPr id="8" name="TextBox 7"/>
          <p:cNvSpPr txBox="1"/>
          <p:nvPr userDrawn="1"/>
        </p:nvSpPr>
        <p:spPr>
          <a:xfrm>
            <a:off x="2351584" y="2700210"/>
            <a:ext cx="7584843" cy="584775"/>
          </a:xfrm>
          <a:prstGeom prst="rect">
            <a:avLst/>
          </a:prstGeom>
          <a:noFill/>
        </p:spPr>
        <p:txBody>
          <a:bodyPr wrap="square" rtlCol="0">
            <a:spAutoFit/>
          </a:bodyPr>
          <a:lstStyle/>
          <a:p>
            <a:r>
              <a:rPr lang="en-GB" sz="3200" b="1" spc="-150" dirty="0">
                <a:solidFill>
                  <a:schemeClr val="bg1"/>
                </a:solidFill>
              </a:rPr>
              <a:t>YOUR</a:t>
            </a:r>
            <a:r>
              <a:rPr lang="en-GB" sz="3200" b="1" spc="-150" baseline="0" dirty="0">
                <a:solidFill>
                  <a:schemeClr val="bg1"/>
                </a:solidFill>
              </a:rPr>
              <a:t> QUESTIONS</a:t>
            </a:r>
            <a:endParaRPr lang="en-GB" sz="3200" b="1" spc="-150" dirty="0">
              <a:solidFill>
                <a:schemeClr val="bg1"/>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6427" y="285963"/>
            <a:ext cx="1792224" cy="390144"/>
          </a:xfrm>
          <a:prstGeom prst="rect">
            <a:avLst/>
          </a:prstGeom>
        </p:spPr>
      </p:pic>
    </p:spTree>
    <p:extLst>
      <p:ext uri="{BB962C8B-B14F-4D97-AF65-F5344CB8AC3E}">
        <p14:creationId xmlns:p14="http://schemas.microsoft.com/office/powerpoint/2010/main" val="618859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2E444E"/>
                </a:solidFill>
              </a:defRPr>
            </a:lvl1pPr>
          </a:lstStyle>
          <a:p>
            <a:r>
              <a:rPr lang="en-US" dirty="0"/>
              <a:t>TITLE</a:t>
            </a:r>
            <a:endParaRPr lang="en-GB" dirty="0"/>
          </a:p>
        </p:txBody>
      </p:sp>
      <p:sp>
        <p:nvSpPr>
          <p:cNvPr id="5" name="Text Placeholder 4"/>
          <p:cNvSpPr>
            <a:spLocks noGrp="1"/>
          </p:cNvSpPr>
          <p:nvPr>
            <p:ph type="body" sz="quarter" idx="10"/>
          </p:nvPr>
        </p:nvSpPr>
        <p:spPr>
          <a:xfrm>
            <a:off x="623393" y="1844825"/>
            <a:ext cx="10847916" cy="4393059"/>
          </a:xfrm>
        </p:spPr>
        <p:txBody>
          <a:bodyPr/>
          <a:lstStyle>
            <a:lvl1pPr>
              <a:spcBef>
                <a:spcPts val="0"/>
              </a:spcBef>
              <a:spcAft>
                <a:spcPts val="1200"/>
              </a:spcAft>
              <a:defRPr sz="2000">
                <a:solidFill>
                  <a:srgbClr val="2E444E"/>
                </a:solidFill>
              </a:defRPr>
            </a:lvl1pPr>
            <a:lvl2pPr>
              <a:spcBef>
                <a:spcPts val="0"/>
              </a:spcBef>
              <a:spcAft>
                <a:spcPts val="1200"/>
              </a:spcAft>
              <a:defRPr sz="1800">
                <a:solidFill>
                  <a:srgbClr val="2E444E"/>
                </a:solidFill>
              </a:defRPr>
            </a:lvl2pPr>
            <a:lvl3pPr>
              <a:spcBef>
                <a:spcPts val="0"/>
              </a:spcBef>
              <a:spcAft>
                <a:spcPts val="1200"/>
              </a:spcAft>
              <a:defRPr>
                <a:solidFill>
                  <a:srgbClr val="2E444E"/>
                </a:solidFill>
              </a:defRPr>
            </a:lvl3pPr>
            <a:lvl4pPr>
              <a:spcBef>
                <a:spcPts val="0"/>
              </a:spcBef>
              <a:spcAft>
                <a:spcPts val="1200"/>
              </a:spcAft>
              <a:defRPr>
                <a:solidFill>
                  <a:srgbClr val="2E444E"/>
                </a:solidFill>
              </a:defRPr>
            </a:lvl4pPr>
            <a:lvl5pPr>
              <a:spcBef>
                <a:spcPts val="0"/>
              </a:spcBef>
              <a:spcAft>
                <a:spcPts val="1200"/>
              </a:spcAft>
              <a:defRPr>
                <a:solidFill>
                  <a:srgbClr val="2E444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466917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63D5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071369"/>
      </p:ext>
    </p:extLst>
  </p:cSld>
  <p:clrMap bg1="lt1" tx1="dk1" bg2="lt2" tx2="dk2" accent1="accent1" accent2="accent2" accent3="accent3" accent4="accent4" accent5="accent5" accent6="accent6" hlink="hlink" folHlink="folHlink"/>
  <p:sldLayoutIdLst>
    <p:sldLayoutId id="2147483674" r:id="rId1"/>
    <p:sldLayoutId id="2147483680" r:id="rId2"/>
    <p:sldLayoutId id="2147483706"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692696"/>
            <a:ext cx="10849205" cy="936104"/>
          </a:xfrm>
          <a:prstGeom prst="rect">
            <a:avLst/>
          </a:prstGeom>
        </p:spPr>
        <p:txBody>
          <a:bodyPr vert="horz" lIns="91440" tIns="45720" rIns="91440" bIns="45720" rtlCol="0" anchor="b" anchorCtr="0">
            <a:noAutofit/>
          </a:bodyPr>
          <a:lstStyle/>
          <a:p>
            <a:r>
              <a:rPr lang="en-US" dirty="0"/>
              <a:t>TITLE</a:t>
            </a:r>
            <a:endParaRPr lang="en-GB" dirty="0"/>
          </a:p>
        </p:txBody>
      </p:sp>
      <p:sp>
        <p:nvSpPr>
          <p:cNvPr id="6" name="TextBox 5"/>
          <p:cNvSpPr txBox="1"/>
          <p:nvPr/>
        </p:nvSpPr>
        <p:spPr>
          <a:xfrm>
            <a:off x="10992544" y="6400135"/>
            <a:ext cx="960107" cy="246221"/>
          </a:xfrm>
          <a:prstGeom prst="rect">
            <a:avLst/>
          </a:prstGeom>
          <a:noFill/>
        </p:spPr>
        <p:txBody>
          <a:bodyPr wrap="square" rtlCol="0">
            <a:spAutoFit/>
          </a:bodyPr>
          <a:lstStyle/>
          <a:p>
            <a:pPr algn="r"/>
            <a:fld id="{14274112-3819-4E3C-A2C8-15D563C4EB1E}" type="slidenum">
              <a:rPr lang="en-GB" sz="1000" smtClean="0"/>
              <a:t>‹#›</a:t>
            </a:fld>
            <a:endParaRPr lang="en-GB" sz="1000" dirty="0"/>
          </a:p>
        </p:txBody>
      </p:sp>
      <p:sp>
        <p:nvSpPr>
          <p:cNvPr id="7" name="Text Placeholder 2"/>
          <p:cNvSpPr>
            <a:spLocks noGrp="1"/>
          </p:cNvSpPr>
          <p:nvPr>
            <p:ph type="body" idx="1"/>
          </p:nvPr>
        </p:nvSpPr>
        <p:spPr>
          <a:xfrm>
            <a:off x="623392" y="1844825"/>
            <a:ext cx="10862997" cy="43819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6427" y="285963"/>
            <a:ext cx="1792224" cy="390144"/>
          </a:xfrm>
          <a:prstGeom prst="rect">
            <a:avLst/>
          </a:prstGeom>
        </p:spPr>
      </p:pic>
    </p:spTree>
    <p:extLst>
      <p:ext uri="{BB962C8B-B14F-4D97-AF65-F5344CB8AC3E}">
        <p14:creationId xmlns:p14="http://schemas.microsoft.com/office/powerpoint/2010/main" val="175160366"/>
      </p:ext>
    </p:extLst>
  </p:cSld>
  <p:clrMap bg1="lt1" tx1="dk1" bg2="lt2" tx2="dk2" accent1="accent1" accent2="accent2" accent3="accent3" accent4="accent4" accent5="accent5" accent6="accent6" hlink="hlink" folHlink="folHlink"/>
  <p:sldLayoutIdLst>
    <p:sldLayoutId id="2147483705" r:id="rId1"/>
  </p:sldLayoutIdLst>
  <p:hf hdr="0" ftr="0" dt="0"/>
  <p:txStyles>
    <p:titleStyle>
      <a:lvl1pPr algn="l" defTabSz="914400" rtl="0" eaLnBrk="1" latinLnBrk="0" hangingPunct="1">
        <a:spcBef>
          <a:spcPct val="0"/>
        </a:spcBef>
        <a:buNone/>
        <a:defRPr sz="3200" kern="1200" spc="-150">
          <a:solidFill>
            <a:srgbClr val="2E444E"/>
          </a:solidFill>
          <a:latin typeface="+mj-lt"/>
          <a:ea typeface="+mj-ea"/>
          <a:cs typeface="+mj-cs"/>
        </a:defRPr>
      </a:lvl1pPr>
    </p:titleStyle>
    <p:bodyStyle>
      <a:lvl1pPr marL="342900" indent="-342900" algn="l" defTabSz="914400" rtl="0" eaLnBrk="1" latinLnBrk="0" hangingPunct="1">
        <a:spcBef>
          <a:spcPts val="0"/>
        </a:spcBef>
        <a:spcAft>
          <a:spcPts val="1200"/>
        </a:spcAft>
        <a:buFont typeface="Arial" panose="020B0604020202020204" pitchFamily="34" charset="0"/>
        <a:buChar char="•"/>
        <a:defRPr sz="2000" kern="1200">
          <a:solidFill>
            <a:srgbClr val="2E444E"/>
          </a:solidFill>
          <a:latin typeface="+mn-lt"/>
          <a:ea typeface="+mn-ea"/>
          <a:cs typeface="+mn-cs"/>
        </a:defRPr>
      </a:lvl1pPr>
      <a:lvl2pPr marL="742950" indent="-28575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2pPr>
      <a:lvl3pPr marL="1143000" indent="-22860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3pPr>
      <a:lvl4pPr marL="1600200" indent="-228600" algn="l" defTabSz="914400" rtl="0" eaLnBrk="1" latinLnBrk="0" hangingPunct="1">
        <a:spcBef>
          <a:spcPts val="0"/>
        </a:spcBef>
        <a:spcAft>
          <a:spcPts val="1200"/>
        </a:spcAft>
        <a:buFont typeface="Arial" panose="020B0604020202020204" pitchFamily="34" charset="0"/>
        <a:buChar char="–"/>
        <a:defRPr sz="1600" kern="1200">
          <a:solidFill>
            <a:srgbClr val="2E444E"/>
          </a:solidFill>
          <a:latin typeface="+mn-lt"/>
          <a:ea typeface="+mn-ea"/>
          <a:cs typeface="+mn-cs"/>
        </a:defRPr>
      </a:lvl4pPr>
      <a:lvl5pPr marL="2057400" indent="-228600" algn="l" defTabSz="914400" rtl="0" eaLnBrk="1" latinLnBrk="0" hangingPunct="1">
        <a:spcBef>
          <a:spcPts val="0"/>
        </a:spcBef>
        <a:spcAft>
          <a:spcPts val="1200"/>
        </a:spcAft>
        <a:buFont typeface="Arial" panose="020B0604020202020204" pitchFamily="34" charset="0"/>
        <a:buChar char="»"/>
        <a:defRPr sz="1400" kern="1200">
          <a:solidFill>
            <a:srgbClr val="2E444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138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C1AE-B9F5-644E-90AA-84A5783C0BE6}"/>
              </a:ext>
            </a:extLst>
          </p:cNvPr>
          <p:cNvSpPr>
            <a:spLocks noGrp="1"/>
          </p:cNvSpPr>
          <p:nvPr>
            <p:ph type="title"/>
          </p:nvPr>
        </p:nvSpPr>
        <p:spPr/>
        <p:txBody>
          <a:bodyPr/>
          <a:lstStyle/>
          <a:p>
            <a:r>
              <a:rPr lang="en-GB" dirty="0"/>
              <a:t>FAQ</a:t>
            </a:r>
          </a:p>
        </p:txBody>
      </p:sp>
      <p:sp>
        <p:nvSpPr>
          <p:cNvPr id="3" name="Text Placeholder 2">
            <a:extLst>
              <a:ext uri="{FF2B5EF4-FFF2-40B4-BE49-F238E27FC236}">
                <a16:creationId xmlns:a16="http://schemas.microsoft.com/office/drawing/2014/main" id="{30A10E9E-A3EC-294F-977A-8A696BC8C583}"/>
              </a:ext>
            </a:extLst>
          </p:cNvPr>
          <p:cNvSpPr>
            <a:spLocks noGrp="1"/>
          </p:cNvSpPr>
          <p:nvPr>
            <p:ph type="body" sz="quarter" idx="10"/>
          </p:nvPr>
        </p:nvSpPr>
        <p:spPr/>
        <p:txBody>
          <a:bodyPr/>
          <a:lstStyle/>
          <a:p>
            <a:pPr marL="0" indent="0">
              <a:buNone/>
            </a:pPr>
            <a:r>
              <a:rPr lang="en-GB" b="1" dirty="0"/>
              <a:t>Q1. What has been preserved/saved during serialization? </a:t>
            </a:r>
          </a:p>
          <a:p>
            <a:pPr marL="0" indent="0">
              <a:buNone/>
            </a:pPr>
            <a:r>
              <a:rPr lang="en-GB" dirty="0"/>
              <a:t>A1. </a:t>
            </a:r>
            <a:r>
              <a:rPr lang="en-GB" dirty="0">
                <a:solidFill>
                  <a:srgbClr val="FF0000"/>
                </a:solidFill>
              </a:rPr>
              <a:t>ONLY properties</a:t>
            </a:r>
            <a:r>
              <a:rPr lang="en-GB" dirty="0"/>
              <a:t>. According to OOP, all the objects will share the same methods from the classes, but they may have different values for properties. That is to say, objects keep information of properties only, so only properties will be serialized after serialization.</a:t>
            </a:r>
          </a:p>
          <a:p>
            <a:pPr marL="0" indent="0">
              <a:buNone/>
            </a:pPr>
            <a:endParaRPr lang="en-GB" dirty="0"/>
          </a:p>
          <a:p>
            <a:pPr marL="0" indent="0">
              <a:buNone/>
            </a:pPr>
            <a:r>
              <a:rPr lang="en-GB" b="1" dirty="0"/>
              <a:t>Q2. Why can’t we make all our classes implement interface Serializable?</a:t>
            </a:r>
          </a:p>
          <a:p>
            <a:pPr marL="0" indent="0">
              <a:buNone/>
            </a:pPr>
            <a:r>
              <a:rPr lang="en-GB" dirty="0"/>
              <a:t>A2. No. There might be problems for new version of JDK in the future.</a:t>
            </a:r>
          </a:p>
          <a:p>
            <a:pPr marL="0" indent="0">
              <a:buNone/>
            </a:pPr>
            <a:endParaRPr lang="en-GB" dirty="0"/>
          </a:p>
          <a:p>
            <a:pPr marL="0" indent="0">
              <a:buNone/>
            </a:pPr>
            <a:r>
              <a:rPr lang="en-GB" b="1" dirty="0"/>
              <a:t>Q3. Why there is a warning for classes implementing Serializable?</a:t>
            </a:r>
          </a:p>
          <a:p>
            <a:pPr marL="0" indent="0">
              <a:buNone/>
            </a:pPr>
            <a:r>
              <a:rPr lang="en-GB" dirty="0"/>
              <a:t>A3. Object versioning.</a:t>
            </a:r>
          </a:p>
        </p:txBody>
      </p:sp>
    </p:spTree>
    <p:extLst>
      <p:ext uri="{BB962C8B-B14F-4D97-AF65-F5344CB8AC3E}">
        <p14:creationId xmlns:p14="http://schemas.microsoft.com/office/powerpoint/2010/main" val="2747086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5072-3635-CE42-AD70-9691CEED5B21}"/>
              </a:ext>
            </a:extLst>
          </p:cNvPr>
          <p:cNvSpPr>
            <a:spLocks noGrp="1"/>
          </p:cNvSpPr>
          <p:nvPr>
            <p:ph type="title"/>
          </p:nvPr>
        </p:nvSpPr>
        <p:spPr/>
        <p:txBody>
          <a:bodyPr/>
          <a:lstStyle/>
          <a:p>
            <a:r>
              <a:rPr lang="en-GB" b="1" dirty="0"/>
              <a:t>Object Versioning</a:t>
            </a:r>
          </a:p>
        </p:txBody>
      </p:sp>
      <p:sp>
        <p:nvSpPr>
          <p:cNvPr id="3" name="Text Placeholder 2">
            <a:extLst>
              <a:ext uri="{FF2B5EF4-FFF2-40B4-BE49-F238E27FC236}">
                <a16:creationId xmlns:a16="http://schemas.microsoft.com/office/drawing/2014/main" id="{2B17B4FE-FDB1-3B41-8D28-D941FD1DAFCD}"/>
              </a:ext>
            </a:extLst>
          </p:cNvPr>
          <p:cNvSpPr>
            <a:spLocks noGrp="1"/>
          </p:cNvSpPr>
          <p:nvPr>
            <p:ph type="body" sz="quarter" idx="10"/>
          </p:nvPr>
        </p:nvSpPr>
        <p:spPr/>
        <p:txBody>
          <a:bodyPr/>
          <a:lstStyle/>
          <a:p>
            <a:r>
              <a:rPr lang="en-GB" dirty="0"/>
              <a:t>One big problem with persistent objects is that the actual implementations of classes can vary over time. An object serialized a few months ago may have been serialized from a different implementation of the class that it would be deserialized back to. This can have disastrous consequences.</a:t>
            </a:r>
          </a:p>
          <a:p>
            <a:r>
              <a:rPr lang="en-GB" dirty="0"/>
              <a:t>Therefore, as an object is serialized, a 64-bit secure hash of the full class description is written as part of the object's state. This is called the serial version UID.</a:t>
            </a:r>
          </a:p>
          <a:p>
            <a:r>
              <a:rPr lang="en-GB" dirty="0"/>
              <a:t>At the point of deserialization this serial version UID is read and compared to existing classes. If any implementation details of the class have changed then the UIDs will not match and serialization will fail with an </a:t>
            </a:r>
            <a:r>
              <a:rPr lang="en-GB" i="1" dirty="0" err="1"/>
              <a:t>InvalidClassException</a:t>
            </a:r>
            <a:r>
              <a:rPr lang="en-GB" dirty="0"/>
              <a:t>.</a:t>
            </a:r>
          </a:p>
          <a:p>
            <a:r>
              <a:rPr lang="en-GB" dirty="0"/>
              <a:t>Some changes in implementation may be minor though. If the structure of the class and the representation of object state doesn't really change (for example after a minor bug fix), then an object of the old implementation could still be safely deserialized.</a:t>
            </a:r>
          </a:p>
          <a:p>
            <a:endParaRPr lang="en-GB" dirty="0"/>
          </a:p>
        </p:txBody>
      </p:sp>
    </p:spTree>
    <p:extLst>
      <p:ext uri="{BB962C8B-B14F-4D97-AF65-F5344CB8AC3E}">
        <p14:creationId xmlns:p14="http://schemas.microsoft.com/office/powerpoint/2010/main" val="1771894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E1A1-0C55-FA43-BEA7-1924D1D64464}"/>
              </a:ext>
            </a:extLst>
          </p:cNvPr>
          <p:cNvSpPr>
            <a:spLocks noGrp="1"/>
          </p:cNvSpPr>
          <p:nvPr>
            <p:ph type="title"/>
          </p:nvPr>
        </p:nvSpPr>
        <p:spPr/>
        <p:txBody>
          <a:bodyPr/>
          <a:lstStyle/>
          <a:p>
            <a:r>
              <a:rPr lang="en-GB" b="1" dirty="0"/>
              <a:t>Object Versioning</a:t>
            </a:r>
            <a:endParaRPr lang="en-GB" dirty="0"/>
          </a:p>
        </p:txBody>
      </p:sp>
      <p:sp>
        <p:nvSpPr>
          <p:cNvPr id="3" name="Text Placeholder 2">
            <a:extLst>
              <a:ext uri="{FF2B5EF4-FFF2-40B4-BE49-F238E27FC236}">
                <a16:creationId xmlns:a16="http://schemas.microsoft.com/office/drawing/2014/main" id="{10F60397-C0B1-8441-9073-3A9CE08AA427}"/>
              </a:ext>
            </a:extLst>
          </p:cNvPr>
          <p:cNvSpPr>
            <a:spLocks noGrp="1"/>
          </p:cNvSpPr>
          <p:nvPr>
            <p:ph type="body" sz="quarter" idx="10"/>
          </p:nvPr>
        </p:nvSpPr>
        <p:spPr/>
        <p:txBody>
          <a:bodyPr/>
          <a:lstStyle/>
          <a:p>
            <a:r>
              <a:rPr lang="en-GB" dirty="0"/>
              <a:t>To facilitate this, you can actually declare the serial version UID of your class explicitly. For example:</a:t>
            </a:r>
          </a:p>
          <a:p>
            <a:endParaRPr lang="en-GB" dirty="0"/>
          </a:p>
          <a:p>
            <a:r>
              <a:rPr lang="en-GB" dirty="0"/>
              <a:t>Instructs the JVM to use this value as the serial version UID rather than the class' actual hash.</a:t>
            </a:r>
          </a:p>
          <a:p>
            <a:r>
              <a:rPr lang="en-GB" dirty="0"/>
              <a:t>So if I have a class </a:t>
            </a:r>
            <a:r>
              <a:rPr lang="en-GB" dirty="0" err="1"/>
              <a:t>ClassA</a:t>
            </a:r>
            <a:r>
              <a:rPr lang="en-GB" dirty="0"/>
              <a:t> and I serialize objects of this class and I subsequently change the implementation of </a:t>
            </a:r>
            <a:r>
              <a:rPr lang="en-GB" dirty="0" err="1"/>
              <a:t>ClassA</a:t>
            </a:r>
            <a:r>
              <a:rPr lang="en-GB" dirty="0"/>
              <a:t> slightly but still wish to be able to deserialize my objects of </a:t>
            </a:r>
            <a:r>
              <a:rPr lang="en-GB" dirty="0" err="1"/>
              <a:t>ClassA</a:t>
            </a:r>
            <a:r>
              <a:rPr lang="en-GB" dirty="0"/>
              <a:t> then I would set the field above to be the code for the </a:t>
            </a:r>
            <a:r>
              <a:rPr lang="en-GB" b="1" dirty="0"/>
              <a:t>original</a:t>
            </a:r>
            <a:r>
              <a:rPr lang="en-GB" dirty="0"/>
              <a:t> UID of </a:t>
            </a:r>
            <a:r>
              <a:rPr lang="en-GB" dirty="0" err="1"/>
              <a:t>ClassA</a:t>
            </a:r>
            <a:r>
              <a:rPr lang="en-GB" dirty="0"/>
              <a:t>.</a:t>
            </a:r>
          </a:p>
          <a:p>
            <a:r>
              <a:rPr lang="en-GB" dirty="0"/>
              <a:t>You can obtain the value of the serial UID for a class using a JDK command line tool called </a:t>
            </a:r>
            <a:r>
              <a:rPr lang="en-GB" dirty="0" err="1"/>
              <a:t>serialVer</a:t>
            </a:r>
            <a:r>
              <a:rPr lang="en-GB" dirty="0"/>
              <a:t> or by using Eclipse (mouse roll over the Serializable declaration and choose "Add default serial version ID"). In principle you can also use any consistent numbering scheme you like for this - it is better practice to stick to the generated ones though.</a:t>
            </a:r>
          </a:p>
        </p:txBody>
      </p:sp>
      <p:sp>
        <p:nvSpPr>
          <p:cNvPr id="4" name="Rectangle 3">
            <a:extLst>
              <a:ext uri="{FF2B5EF4-FFF2-40B4-BE49-F238E27FC236}">
                <a16:creationId xmlns:a16="http://schemas.microsoft.com/office/drawing/2014/main" id="{9217B2DB-9903-F445-95D5-37F8264A2404}"/>
              </a:ext>
            </a:extLst>
          </p:cNvPr>
          <p:cNvSpPr/>
          <p:nvPr/>
        </p:nvSpPr>
        <p:spPr>
          <a:xfrm>
            <a:off x="1775520" y="2564904"/>
            <a:ext cx="7992888" cy="369332"/>
          </a:xfrm>
          <a:prstGeom prst="rect">
            <a:avLst/>
          </a:prstGeom>
          <a:ln>
            <a:solidFill>
              <a:schemeClr val="tx1"/>
            </a:solidFill>
          </a:ln>
        </p:spPr>
        <p:txBody>
          <a:bodyPr wrap="square">
            <a:spAutoFit/>
          </a:bodyPr>
          <a:lstStyle/>
          <a:p>
            <a:r>
              <a:rPr lang="en-GB" dirty="0"/>
              <a:t>private static final long </a:t>
            </a:r>
            <a:r>
              <a:rPr lang="en-GB" dirty="0" err="1"/>
              <a:t>serialVersionUID</a:t>
            </a:r>
            <a:r>
              <a:rPr lang="en-GB" dirty="0"/>
              <a:t> = -1328632082376423400L;</a:t>
            </a:r>
          </a:p>
        </p:txBody>
      </p:sp>
    </p:spTree>
    <p:extLst>
      <p:ext uri="{BB962C8B-B14F-4D97-AF65-F5344CB8AC3E}">
        <p14:creationId xmlns:p14="http://schemas.microsoft.com/office/powerpoint/2010/main" val="124389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C1AE-B9F5-644E-90AA-84A5783C0BE6}"/>
              </a:ext>
            </a:extLst>
          </p:cNvPr>
          <p:cNvSpPr>
            <a:spLocks noGrp="1"/>
          </p:cNvSpPr>
          <p:nvPr>
            <p:ph type="title"/>
          </p:nvPr>
        </p:nvSpPr>
        <p:spPr/>
        <p:txBody>
          <a:bodyPr/>
          <a:lstStyle/>
          <a:p>
            <a:r>
              <a:rPr lang="en-GB" b="1" dirty="0"/>
              <a:t>Serialization of reference types</a:t>
            </a:r>
          </a:p>
        </p:txBody>
      </p:sp>
      <p:sp>
        <p:nvSpPr>
          <p:cNvPr id="3" name="Text Placeholder 2">
            <a:extLst>
              <a:ext uri="{FF2B5EF4-FFF2-40B4-BE49-F238E27FC236}">
                <a16:creationId xmlns:a16="http://schemas.microsoft.com/office/drawing/2014/main" id="{30A10E9E-A3EC-294F-977A-8A696BC8C583}"/>
              </a:ext>
            </a:extLst>
          </p:cNvPr>
          <p:cNvSpPr>
            <a:spLocks noGrp="1"/>
          </p:cNvSpPr>
          <p:nvPr>
            <p:ph type="body" sz="quarter" idx="10"/>
          </p:nvPr>
        </p:nvSpPr>
        <p:spPr/>
        <p:txBody>
          <a:bodyPr/>
          <a:lstStyle/>
          <a:p>
            <a:r>
              <a:rPr lang="en-GB" dirty="0"/>
              <a:t>In the previous examples, the class </a:t>
            </a:r>
            <a:r>
              <a:rPr lang="en-GB" i="1" dirty="0"/>
              <a:t>Person</a:t>
            </a:r>
            <a:r>
              <a:rPr lang="en-GB" dirty="0"/>
              <a:t> had two fields. It is fairly clear how the JVM might go about serializing this class: write some information about the class name (actually a </a:t>
            </a:r>
            <a:r>
              <a:rPr lang="en-GB" dirty="0" err="1"/>
              <a:t>hashcode</a:t>
            </a:r>
            <a:r>
              <a:rPr lang="en-GB" dirty="0"/>
              <a:t>), and then the values of the two variable fields.</a:t>
            </a:r>
          </a:p>
          <a:p>
            <a:r>
              <a:rPr lang="en-GB" dirty="0"/>
              <a:t>But suppose that this class also had a field called </a:t>
            </a:r>
            <a:r>
              <a:rPr lang="en-GB" i="1" dirty="0"/>
              <a:t>friend</a:t>
            </a:r>
            <a:r>
              <a:rPr lang="en-GB" dirty="0"/>
              <a:t> of type </a:t>
            </a:r>
            <a:r>
              <a:rPr lang="en-GB" i="1" dirty="0"/>
              <a:t>Person</a:t>
            </a:r>
            <a:r>
              <a:rPr lang="en-GB" dirty="0"/>
              <a:t>. Then in order to serialize an object of class </a:t>
            </a:r>
            <a:r>
              <a:rPr lang="en-GB" i="1" dirty="0"/>
              <a:t>Person</a:t>
            </a:r>
            <a:r>
              <a:rPr lang="en-GB" dirty="0"/>
              <a:t> then the JVM would need to serialize its friend </a:t>
            </a:r>
            <a:r>
              <a:rPr lang="en-GB" i="1" dirty="0"/>
              <a:t>Person</a:t>
            </a:r>
            <a:r>
              <a:rPr lang="en-GB" dirty="0"/>
              <a:t> object also. This is fine, recursion would help with that.</a:t>
            </a:r>
          </a:p>
          <a:p>
            <a:r>
              <a:rPr lang="en-GB" dirty="0"/>
              <a:t>But suppose that this class also had a field called </a:t>
            </a:r>
            <a:r>
              <a:rPr lang="en-GB" i="1" dirty="0"/>
              <a:t>address</a:t>
            </a:r>
            <a:r>
              <a:rPr lang="en-GB" dirty="0"/>
              <a:t> of another class type </a:t>
            </a:r>
            <a:r>
              <a:rPr lang="en-GB" i="1" dirty="0"/>
              <a:t>Address</a:t>
            </a:r>
            <a:r>
              <a:rPr lang="en-GB" dirty="0"/>
              <a:t>. In order to serialize a </a:t>
            </a:r>
            <a:r>
              <a:rPr lang="en-GB" i="1" dirty="0"/>
              <a:t>Person</a:t>
            </a:r>
            <a:r>
              <a:rPr lang="en-GB" dirty="0"/>
              <a:t> object, the JVM now has to serialize an Address object as well. Again, this is fine, by recursion, but only if Address is also declared as serializable!</a:t>
            </a:r>
          </a:p>
        </p:txBody>
      </p:sp>
    </p:spTree>
    <p:extLst>
      <p:ext uri="{BB962C8B-B14F-4D97-AF65-F5344CB8AC3E}">
        <p14:creationId xmlns:p14="http://schemas.microsoft.com/office/powerpoint/2010/main" val="99201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C1AE-B9F5-644E-90AA-84A5783C0BE6}"/>
              </a:ext>
            </a:extLst>
          </p:cNvPr>
          <p:cNvSpPr>
            <a:spLocks noGrp="1"/>
          </p:cNvSpPr>
          <p:nvPr>
            <p:ph type="title"/>
          </p:nvPr>
        </p:nvSpPr>
        <p:spPr/>
        <p:txBody>
          <a:bodyPr/>
          <a:lstStyle/>
          <a:p>
            <a:r>
              <a:rPr lang="en-GB" b="1" dirty="0"/>
              <a:t>Serialization of reference types</a:t>
            </a:r>
          </a:p>
        </p:txBody>
      </p:sp>
      <p:sp>
        <p:nvSpPr>
          <p:cNvPr id="3" name="Text Placeholder 2">
            <a:extLst>
              <a:ext uri="{FF2B5EF4-FFF2-40B4-BE49-F238E27FC236}">
                <a16:creationId xmlns:a16="http://schemas.microsoft.com/office/drawing/2014/main" id="{30A10E9E-A3EC-294F-977A-8A696BC8C583}"/>
              </a:ext>
            </a:extLst>
          </p:cNvPr>
          <p:cNvSpPr>
            <a:spLocks noGrp="1"/>
          </p:cNvSpPr>
          <p:nvPr>
            <p:ph type="body" sz="quarter" idx="10"/>
          </p:nvPr>
        </p:nvSpPr>
        <p:spPr>
          <a:xfrm>
            <a:off x="623393" y="1844825"/>
            <a:ext cx="4680519" cy="4393059"/>
          </a:xfrm>
        </p:spPr>
        <p:txBody>
          <a:bodyPr/>
          <a:lstStyle/>
          <a:p>
            <a:r>
              <a:rPr lang="en-GB" dirty="0"/>
              <a:t>In essence then, when one calls for serialization of an object, the JVM must serialize the whole object graph that is heap reachable from that object. This raises the question about aliased references:</a:t>
            </a:r>
          </a:p>
          <a:p>
            <a:r>
              <a:rPr lang="en-GB" dirty="0"/>
              <a:t>In order to be faithful to the object state, serialization must preserve the graph structure. Thus, if an object has already been serialized and is referred to via another field, then it should not be serialized again as a distinct object.</a:t>
            </a:r>
          </a:p>
        </p:txBody>
      </p:sp>
      <p:sp>
        <p:nvSpPr>
          <p:cNvPr id="4" name="Rounded Rectangle 3">
            <a:extLst>
              <a:ext uri="{FF2B5EF4-FFF2-40B4-BE49-F238E27FC236}">
                <a16:creationId xmlns:a16="http://schemas.microsoft.com/office/drawing/2014/main" id="{6035C8E0-89B9-0346-8E6D-6466EDC27BFB}"/>
              </a:ext>
            </a:extLst>
          </p:cNvPr>
          <p:cNvSpPr/>
          <p:nvPr/>
        </p:nvSpPr>
        <p:spPr>
          <a:xfrm>
            <a:off x="7627808" y="1626142"/>
            <a:ext cx="2408991" cy="13734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b="1" dirty="0"/>
              <a:t>Person</a:t>
            </a:r>
            <a:endParaRPr lang="en-GB" sz="1400" b="1" dirty="0"/>
          </a:p>
          <a:p>
            <a:pPr algn="ctr"/>
            <a:endParaRPr lang="en-GB" sz="1400" dirty="0"/>
          </a:p>
          <a:p>
            <a:pPr algn="ctr"/>
            <a:r>
              <a:rPr lang="en-GB" sz="1400" dirty="0"/>
              <a:t>String name = “Harry”</a:t>
            </a:r>
          </a:p>
          <a:p>
            <a:pPr algn="ctr"/>
            <a:endParaRPr lang="en-GB" sz="1400" dirty="0"/>
          </a:p>
          <a:p>
            <a:pPr algn="ctr"/>
            <a:r>
              <a:rPr lang="en-GB" sz="1400" dirty="0"/>
              <a:t>Person friend1 = </a:t>
            </a:r>
          </a:p>
          <a:p>
            <a:pPr algn="ctr"/>
            <a:r>
              <a:rPr lang="en-GB" sz="1400" dirty="0"/>
              <a:t>Person friend2 =</a:t>
            </a:r>
          </a:p>
        </p:txBody>
      </p:sp>
      <p:sp>
        <p:nvSpPr>
          <p:cNvPr id="5" name="Rounded Rectangle 4">
            <a:extLst>
              <a:ext uri="{FF2B5EF4-FFF2-40B4-BE49-F238E27FC236}">
                <a16:creationId xmlns:a16="http://schemas.microsoft.com/office/drawing/2014/main" id="{FF9B9FB1-AA45-B84A-BBB3-6B7D78518C85}"/>
              </a:ext>
            </a:extLst>
          </p:cNvPr>
          <p:cNvSpPr/>
          <p:nvPr/>
        </p:nvSpPr>
        <p:spPr>
          <a:xfrm>
            <a:off x="5809167" y="3357278"/>
            <a:ext cx="2160240" cy="13681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b="1" dirty="0"/>
              <a:t>Person</a:t>
            </a:r>
            <a:endParaRPr lang="en-GB" sz="1400" b="1" dirty="0"/>
          </a:p>
          <a:p>
            <a:pPr algn="ctr"/>
            <a:endParaRPr lang="en-GB" sz="1400" dirty="0"/>
          </a:p>
          <a:p>
            <a:pPr algn="ctr"/>
            <a:r>
              <a:rPr lang="en-GB" sz="1400" dirty="0"/>
              <a:t>String name = “Ron”</a:t>
            </a:r>
          </a:p>
          <a:p>
            <a:pPr algn="ctr"/>
            <a:endParaRPr lang="en-GB" sz="1400" dirty="0"/>
          </a:p>
          <a:p>
            <a:pPr algn="ctr"/>
            <a:r>
              <a:rPr lang="en-GB" sz="1400" dirty="0"/>
              <a:t>Person friend1 = </a:t>
            </a:r>
          </a:p>
          <a:p>
            <a:pPr algn="ctr"/>
            <a:r>
              <a:rPr lang="en-GB" sz="1400" dirty="0"/>
              <a:t>Person friend2 =</a:t>
            </a:r>
            <a:endParaRPr lang="en-GB" sz="1600" dirty="0"/>
          </a:p>
        </p:txBody>
      </p:sp>
      <p:sp>
        <p:nvSpPr>
          <p:cNvPr id="6" name="Rounded Rectangle 5">
            <a:extLst>
              <a:ext uri="{FF2B5EF4-FFF2-40B4-BE49-F238E27FC236}">
                <a16:creationId xmlns:a16="http://schemas.microsoft.com/office/drawing/2014/main" id="{AAF85BAC-FB12-9849-BC47-A622875886F5}"/>
              </a:ext>
            </a:extLst>
          </p:cNvPr>
          <p:cNvSpPr/>
          <p:nvPr/>
        </p:nvSpPr>
        <p:spPr>
          <a:xfrm>
            <a:off x="7536159" y="5116350"/>
            <a:ext cx="2592288" cy="13318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b="1" dirty="0"/>
              <a:t>Person</a:t>
            </a:r>
            <a:endParaRPr lang="en-GB" sz="1400" b="1" dirty="0"/>
          </a:p>
          <a:p>
            <a:pPr algn="ctr"/>
            <a:endParaRPr lang="en-GB" sz="1400" dirty="0"/>
          </a:p>
          <a:p>
            <a:pPr algn="ctr"/>
            <a:r>
              <a:rPr lang="en-GB" sz="1400" dirty="0"/>
              <a:t>String name = “Hermione”</a:t>
            </a:r>
          </a:p>
          <a:p>
            <a:pPr algn="ctr"/>
            <a:endParaRPr lang="en-GB" sz="1400" dirty="0"/>
          </a:p>
          <a:p>
            <a:pPr algn="ctr"/>
            <a:r>
              <a:rPr lang="en-GB" sz="1400" dirty="0"/>
              <a:t>Person friend1 = </a:t>
            </a:r>
          </a:p>
          <a:p>
            <a:pPr algn="ctr"/>
            <a:r>
              <a:rPr lang="en-GB" sz="1400" dirty="0"/>
              <a:t>Person friend2 =</a:t>
            </a:r>
          </a:p>
        </p:txBody>
      </p:sp>
      <p:sp>
        <p:nvSpPr>
          <p:cNvPr id="8" name="Rounded Rectangle 7">
            <a:extLst>
              <a:ext uri="{FF2B5EF4-FFF2-40B4-BE49-F238E27FC236}">
                <a16:creationId xmlns:a16="http://schemas.microsoft.com/office/drawing/2014/main" id="{83A3BE41-F6B5-E145-A78E-D82578E7E763}"/>
              </a:ext>
            </a:extLst>
          </p:cNvPr>
          <p:cNvSpPr/>
          <p:nvPr/>
        </p:nvSpPr>
        <p:spPr>
          <a:xfrm>
            <a:off x="9696400" y="3357278"/>
            <a:ext cx="2368689" cy="1296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b="1" dirty="0"/>
              <a:t>Person</a:t>
            </a:r>
            <a:endParaRPr lang="en-GB" sz="1400" b="1" dirty="0"/>
          </a:p>
          <a:p>
            <a:pPr algn="ctr"/>
            <a:endParaRPr lang="en-GB" sz="1400" dirty="0"/>
          </a:p>
          <a:p>
            <a:pPr algn="ctr"/>
            <a:r>
              <a:rPr lang="en-GB" sz="1400" dirty="0"/>
              <a:t>String name = “Luna”</a:t>
            </a:r>
          </a:p>
          <a:p>
            <a:pPr algn="ctr"/>
            <a:endParaRPr lang="en-GB" sz="1400" dirty="0"/>
          </a:p>
          <a:p>
            <a:pPr algn="ctr"/>
            <a:r>
              <a:rPr lang="en-GB" sz="1400" dirty="0"/>
              <a:t>Person friend1 = </a:t>
            </a:r>
          </a:p>
          <a:p>
            <a:pPr algn="ctr"/>
            <a:r>
              <a:rPr lang="en-GB" sz="1400" dirty="0"/>
              <a:t>Person friend2 =</a:t>
            </a:r>
            <a:endParaRPr lang="en-GB" sz="1600" dirty="0"/>
          </a:p>
        </p:txBody>
      </p:sp>
      <p:cxnSp>
        <p:nvCxnSpPr>
          <p:cNvPr id="12" name="Straight Arrow Connector 11">
            <a:extLst>
              <a:ext uri="{FF2B5EF4-FFF2-40B4-BE49-F238E27FC236}">
                <a16:creationId xmlns:a16="http://schemas.microsoft.com/office/drawing/2014/main" id="{620A9730-3131-4E49-9A1D-D1C1E30EEBB7}"/>
              </a:ext>
            </a:extLst>
          </p:cNvPr>
          <p:cNvCxnSpPr/>
          <p:nvPr/>
        </p:nvCxnSpPr>
        <p:spPr>
          <a:xfrm flipV="1">
            <a:off x="7680176" y="2999610"/>
            <a:ext cx="289231" cy="136549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1440387-1158-E546-BFFA-00FA61C6B71F}"/>
              </a:ext>
            </a:extLst>
          </p:cNvPr>
          <p:cNvCxnSpPr>
            <a:cxnSpLocks/>
          </p:cNvCxnSpPr>
          <p:nvPr/>
        </p:nvCxnSpPr>
        <p:spPr>
          <a:xfrm>
            <a:off x="7716900" y="4615803"/>
            <a:ext cx="304875" cy="46729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F2DF8E-0A62-5347-8B9A-A9F5C40F87C3}"/>
              </a:ext>
            </a:extLst>
          </p:cNvPr>
          <p:cNvCxnSpPr/>
          <p:nvPr/>
        </p:nvCxnSpPr>
        <p:spPr>
          <a:xfrm flipV="1">
            <a:off x="9645103" y="4694009"/>
            <a:ext cx="289231" cy="1365494"/>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670AD0A0-9116-5749-A550-C4FA95C248E0}"/>
              </a:ext>
            </a:extLst>
          </p:cNvPr>
          <p:cNvSpPr/>
          <p:nvPr/>
        </p:nvSpPr>
        <p:spPr>
          <a:xfrm rot="21119582">
            <a:off x="8925716" y="2976321"/>
            <a:ext cx="570448" cy="3448944"/>
          </a:xfrm>
          <a:prstGeom prst="arc">
            <a:avLst>
              <a:gd name="adj1" fmla="val 16327956"/>
              <a:gd name="adj2" fmla="val 5240266"/>
            </a:avLst>
          </a:prstGeom>
          <a:ln w="28575">
            <a:solidFill>
              <a:schemeClr val="tx2">
                <a:lumMod val="60000"/>
                <a:lumOff val="4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5842B6C3-8AA2-3144-A23E-B0F9F159A7EF}"/>
              </a:ext>
            </a:extLst>
          </p:cNvPr>
          <p:cNvCxnSpPr>
            <a:cxnSpLocks/>
            <a:endCxn id="6" idx="0"/>
          </p:cNvCxnSpPr>
          <p:nvPr/>
        </p:nvCxnSpPr>
        <p:spPr>
          <a:xfrm flipH="1">
            <a:off x="8832303" y="2867957"/>
            <a:ext cx="781596" cy="224839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42CDC0-F007-7847-8144-96828083798C}"/>
              </a:ext>
            </a:extLst>
          </p:cNvPr>
          <p:cNvCxnSpPr>
            <a:cxnSpLocks/>
          </p:cNvCxnSpPr>
          <p:nvPr/>
        </p:nvCxnSpPr>
        <p:spPr>
          <a:xfrm>
            <a:off x="9613899" y="2712896"/>
            <a:ext cx="1141781" cy="67763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Freeform 35">
            <a:extLst>
              <a:ext uri="{FF2B5EF4-FFF2-40B4-BE49-F238E27FC236}">
                <a16:creationId xmlns:a16="http://schemas.microsoft.com/office/drawing/2014/main" id="{609673C8-4D7A-0843-BFF6-C73DAB7B3E40}"/>
              </a:ext>
            </a:extLst>
          </p:cNvPr>
          <p:cNvSpPr/>
          <p:nvPr/>
        </p:nvSpPr>
        <p:spPr>
          <a:xfrm>
            <a:off x="6549656" y="4584568"/>
            <a:ext cx="5135525" cy="2084792"/>
          </a:xfrm>
          <a:custGeom>
            <a:avLst/>
            <a:gdLst>
              <a:gd name="connsiteX0" fmla="*/ 5135525 w 5135525"/>
              <a:gd name="connsiteY0" fmla="*/ 0 h 2211572"/>
              <a:gd name="connsiteX1" fmla="*/ 5103628 w 5135525"/>
              <a:gd name="connsiteY1" fmla="*/ 393404 h 2211572"/>
              <a:gd name="connsiteX2" fmla="*/ 5092995 w 5135525"/>
              <a:gd name="connsiteY2" fmla="*/ 467832 h 2211572"/>
              <a:gd name="connsiteX3" fmla="*/ 5061097 w 5135525"/>
              <a:gd name="connsiteY3" fmla="*/ 574158 h 2211572"/>
              <a:gd name="connsiteX4" fmla="*/ 5050465 w 5135525"/>
              <a:gd name="connsiteY4" fmla="*/ 648586 h 2211572"/>
              <a:gd name="connsiteX5" fmla="*/ 5039832 w 5135525"/>
              <a:gd name="connsiteY5" fmla="*/ 701749 h 2211572"/>
              <a:gd name="connsiteX6" fmla="*/ 5018567 w 5135525"/>
              <a:gd name="connsiteY6" fmla="*/ 839972 h 2211572"/>
              <a:gd name="connsiteX7" fmla="*/ 4997302 w 5135525"/>
              <a:gd name="connsiteY7" fmla="*/ 925032 h 2211572"/>
              <a:gd name="connsiteX8" fmla="*/ 4976037 w 5135525"/>
              <a:gd name="connsiteY8" fmla="*/ 988828 h 2211572"/>
              <a:gd name="connsiteX9" fmla="*/ 4965404 w 5135525"/>
              <a:gd name="connsiteY9" fmla="*/ 1031358 h 2211572"/>
              <a:gd name="connsiteX10" fmla="*/ 4901609 w 5135525"/>
              <a:gd name="connsiteY10" fmla="*/ 1148316 h 2211572"/>
              <a:gd name="connsiteX11" fmla="*/ 4880344 w 5135525"/>
              <a:gd name="connsiteY11" fmla="*/ 1190846 h 2211572"/>
              <a:gd name="connsiteX12" fmla="*/ 4805916 w 5135525"/>
              <a:gd name="connsiteY12" fmla="*/ 1286539 h 2211572"/>
              <a:gd name="connsiteX13" fmla="*/ 4774018 w 5135525"/>
              <a:gd name="connsiteY13" fmla="*/ 1339702 h 2211572"/>
              <a:gd name="connsiteX14" fmla="*/ 4763386 w 5135525"/>
              <a:gd name="connsiteY14" fmla="*/ 1371600 h 2211572"/>
              <a:gd name="connsiteX15" fmla="*/ 4688958 w 5135525"/>
              <a:gd name="connsiteY15" fmla="*/ 1477925 h 2211572"/>
              <a:gd name="connsiteX16" fmla="*/ 4646428 w 5135525"/>
              <a:gd name="connsiteY16" fmla="*/ 1520455 h 2211572"/>
              <a:gd name="connsiteX17" fmla="*/ 4561367 w 5135525"/>
              <a:gd name="connsiteY17" fmla="*/ 1626781 h 2211572"/>
              <a:gd name="connsiteX18" fmla="*/ 4518837 w 5135525"/>
              <a:gd name="connsiteY18" fmla="*/ 1669311 h 2211572"/>
              <a:gd name="connsiteX19" fmla="*/ 4486939 w 5135525"/>
              <a:gd name="connsiteY19" fmla="*/ 1701209 h 2211572"/>
              <a:gd name="connsiteX20" fmla="*/ 4444409 w 5135525"/>
              <a:gd name="connsiteY20" fmla="*/ 1733107 h 2211572"/>
              <a:gd name="connsiteX21" fmla="*/ 4412511 w 5135525"/>
              <a:gd name="connsiteY21" fmla="*/ 1775637 h 2211572"/>
              <a:gd name="connsiteX22" fmla="*/ 4348716 w 5135525"/>
              <a:gd name="connsiteY22" fmla="*/ 1828800 h 2211572"/>
              <a:gd name="connsiteX23" fmla="*/ 4316818 w 5135525"/>
              <a:gd name="connsiteY23" fmla="*/ 1860697 h 2211572"/>
              <a:gd name="connsiteX24" fmla="*/ 4253023 w 5135525"/>
              <a:gd name="connsiteY24" fmla="*/ 1892595 h 2211572"/>
              <a:gd name="connsiteX25" fmla="*/ 4221125 w 5135525"/>
              <a:gd name="connsiteY25" fmla="*/ 1913860 h 2211572"/>
              <a:gd name="connsiteX26" fmla="*/ 4189228 w 5135525"/>
              <a:gd name="connsiteY26" fmla="*/ 1924493 h 2211572"/>
              <a:gd name="connsiteX27" fmla="*/ 4157330 w 5135525"/>
              <a:gd name="connsiteY27" fmla="*/ 1945758 h 2211572"/>
              <a:gd name="connsiteX28" fmla="*/ 4125432 w 5135525"/>
              <a:gd name="connsiteY28" fmla="*/ 1956390 h 2211572"/>
              <a:gd name="connsiteX29" fmla="*/ 4082902 w 5135525"/>
              <a:gd name="connsiteY29" fmla="*/ 1977655 h 2211572"/>
              <a:gd name="connsiteX30" fmla="*/ 4051004 w 5135525"/>
              <a:gd name="connsiteY30" fmla="*/ 1988288 h 2211572"/>
              <a:gd name="connsiteX31" fmla="*/ 3965944 w 5135525"/>
              <a:gd name="connsiteY31" fmla="*/ 2020186 h 2211572"/>
              <a:gd name="connsiteX32" fmla="*/ 3934046 w 5135525"/>
              <a:gd name="connsiteY32" fmla="*/ 2041451 h 2211572"/>
              <a:gd name="connsiteX33" fmla="*/ 3817088 w 5135525"/>
              <a:gd name="connsiteY33" fmla="*/ 2073349 h 2211572"/>
              <a:gd name="connsiteX34" fmla="*/ 3785191 w 5135525"/>
              <a:gd name="connsiteY34" fmla="*/ 2083981 h 2211572"/>
              <a:gd name="connsiteX35" fmla="*/ 3742660 w 5135525"/>
              <a:gd name="connsiteY35" fmla="*/ 2094614 h 2211572"/>
              <a:gd name="connsiteX36" fmla="*/ 3593804 w 5135525"/>
              <a:gd name="connsiteY36" fmla="*/ 2137144 h 2211572"/>
              <a:gd name="connsiteX37" fmla="*/ 3551274 w 5135525"/>
              <a:gd name="connsiteY37" fmla="*/ 2147776 h 2211572"/>
              <a:gd name="connsiteX38" fmla="*/ 3508744 w 5135525"/>
              <a:gd name="connsiteY38" fmla="*/ 2158409 h 2211572"/>
              <a:gd name="connsiteX39" fmla="*/ 3338623 w 5135525"/>
              <a:gd name="connsiteY39" fmla="*/ 2179674 h 2211572"/>
              <a:gd name="connsiteX40" fmla="*/ 2913321 w 5135525"/>
              <a:gd name="connsiteY40" fmla="*/ 2211572 h 2211572"/>
              <a:gd name="connsiteX41" fmla="*/ 2392325 w 5135525"/>
              <a:gd name="connsiteY41" fmla="*/ 2200939 h 2211572"/>
              <a:gd name="connsiteX42" fmla="*/ 2222204 w 5135525"/>
              <a:gd name="connsiteY42" fmla="*/ 2179674 h 2211572"/>
              <a:gd name="connsiteX43" fmla="*/ 2009553 w 5135525"/>
              <a:gd name="connsiteY43" fmla="*/ 2158409 h 2211572"/>
              <a:gd name="connsiteX44" fmla="*/ 1945758 w 5135525"/>
              <a:gd name="connsiteY44" fmla="*/ 2147776 h 2211572"/>
              <a:gd name="connsiteX45" fmla="*/ 1701209 w 5135525"/>
              <a:gd name="connsiteY45" fmla="*/ 2126511 h 2211572"/>
              <a:gd name="connsiteX46" fmla="*/ 1594884 w 5135525"/>
              <a:gd name="connsiteY46" fmla="*/ 2105246 h 2211572"/>
              <a:gd name="connsiteX47" fmla="*/ 1477925 w 5135525"/>
              <a:gd name="connsiteY47" fmla="*/ 2083981 h 2211572"/>
              <a:gd name="connsiteX48" fmla="*/ 1435395 w 5135525"/>
              <a:gd name="connsiteY48" fmla="*/ 2073349 h 2211572"/>
              <a:gd name="connsiteX49" fmla="*/ 1297172 w 5135525"/>
              <a:gd name="connsiteY49" fmla="*/ 2052083 h 2211572"/>
              <a:gd name="connsiteX50" fmla="*/ 1254642 w 5135525"/>
              <a:gd name="connsiteY50" fmla="*/ 2041451 h 2211572"/>
              <a:gd name="connsiteX51" fmla="*/ 1201479 w 5135525"/>
              <a:gd name="connsiteY51" fmla="*/ 2030818 h 2211572"/>
              <a:gd name="connsiteX52" fmla="*/ 1116418 w 5135525"/>
              <a:gd name="connsiteY52" fmla="*/ 2009553 h 2211572"/>
              <a:gd name="connsiteX53" fmla="*/ 1073888 w 5135525"/>
              <a:gd name="connsiteY53" fmla="*/ 1988288 h 2211572"/>
              <a:gd name="connsiteX54" fmla="*/ 1010093 w 5135525"/>
              <a:gd name="connsiteY54" fmla="*/ 1967023 h 2211572"/>
              <a:gd name="connsiteX55" fmla="*/ 914400 w 5135525"/>
              <a:gd name="connsiteY55" fmla="*/ 1924493 h 2211572"/>
              <a:gd name="connsiteX56" fmla="*/ 808074 w 5135525"/>
              <a:gd name="connsiteY56" fmla="*/ 1892595 h 2211572"/>
              <a:gd name="connsiteX57" fmla="*/ 776177 w 5135525"/>
              <a:gd name="connsiteY57" fmla="*/ 1871330 h 2211572"/>
              <a:gd name="connsiteX58" fmla="*/ 733646 w 5135525"/>
              <a:gd name="connsiteY58" fmla="*/ 1850065 h 2211572"/>
              <a:gd name="connsiteX59" fmla="*/ 701749 w 5135525"/>
              <a:gd name="connsiteY59" fmla="*/ 1828800 h 2211572"/>
              <a:gd name="connsiteX60" fmla="*/ 510363 w 5135525"/>
              <a:gd name="connsiteY60" fmla="*/ 1722474 h 2211572"/>
              <a:gd name="connsiteX61" fmla="*/ 478465 w 5135525"/>
              <a:gd name="connsiteY61" fmla="*/ 1701209 h 2211572"/>
              <a:gd name="connsiteX62" fmla="*/ 372139 w 5135525"/>
              <a:gd name="connsiteY62" fmla="*/ 1594883 h 2211572"/>
              <a:gd name="connsiteX63" fmla="*/ 276446 w 5135525"/>
              <a:gd name="connsiteY63" fmla="*/ 1456660 h 2211572"/>
              <a:gd name="connsiteX64" fmla="*/ 244549 w 5135525"/>
              <a:gd name="connsiteY64" fmla="*/ 1382232 h 2211572"/>
              <a:gd name="connsiteX65" fmla="*/ 202018 w 5135525"/>
              <a:gd name="connsiteY65" fmla="*/ 1318437 h 2211572"/>
              <a:gd name="connsiteX66" fmla="*/ 170121 w 5135525"/>
              <a:gd name="connsiteY66" fmla="*/ 1265274 h 2211572"/>
              <a:gd name="connsiteX67" fmla="*/ 148856 w 5135525"/>
              <a:gd name="connsiteY67" fmla="*/ 1233376 h 2211572"/>
              <a:gd name="connsiteX68" fmla="*/ 85060 w 5135525"/>
              <a:gd name="connsiteY68" fmla="*/ 1116418 h 2211572"/>
              <a:gd name="connsiteX69" fmla="*/ 74428 w 5135525"/>
              <a:gd name="connsiteY69" fmla="*/ 1073888 h 2211572"/>
              <a:gd name="connsiteX70" fmla="*/ 53163 w 5135525"/>
              <a:gd name="connsiteY70" fmla="*/ 999460 h 2211572"/>
              <a:gd name="connsiteX71" fmla="*/ 31897 w 5135525"/>
              <a:gd name="connsiteY71" fmla="*/ 372139 h 2211572"/>
              <a:gd name="connsiteX72" fmla="*/ 21265 w 5135525"/>
              <a:gd name="connsiteY72" fmla="*/ 233916 h 2211572"/>
              <a:gd name="connsiteX73" fmla="*/ 0 w 5135525"/>
              <a:gd name="connsiteY73" fmla="*/ 170121 h 221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135525" h="2211572">
                <a:moveTo>
                  <a:pt x="5135525" y="0"/>
                </a:moveTo>
                <a:cubicBezTo>
                  <a:pt x="5118327" y="249367"/>
                  <a:pt x="5125365" y="230377"/>
                  <a:pt x="5103628" y="393404"/>
                </a:cubicBezTo>
                <a:cubicBezTo>
                  <a:pt x="5100316" y="418245"/>
                  <a:pt x="5098630" y="443413"/>
                  <a:pt x="5092995" y="467832"/>
                </a:cubicBezTo>
                <a:cubicBezTo>
                  <a:pt x="5069224" y="570839"/>
                  <a:pt x="5075788" y="493357"/>
                  <a:pt x="5061097" y="574158"/>
                </a:cubicBezTo>
                <a:cubicBezTo>
                  <a:pt x="5056614" y="598815"/>
                  <a:pt x="5054585" y="623866"/>
                  <a:pt x="5050465" y="648586"/>
                </a:cubicBezTo>
                <a:cubicBezTo>
                  <a:pt x="5047494" y="666412"/>
                  <a:pt x="5042803" y="683923"/>
                  <a:pt x="5039832" y="701749"/>
                </a:cubicBezTo>
                <a:cubicBezTo>
                  <a:pt x="5033035" y="742528"/>
                  <a:pt x="5027398" y="798761"/>
                  <a:pt x="5018567" y="839972"/>
                </a:cubicBezTo>
                <a:cubicBezTo>
                  <a:pt x="5012443" y="868549"/>
                  <a:pt x="5006544" y="897306"/>
                  <a:pt x="4997302" y="925032"/>
                </a:cubicBezTo>
                <a:cubicBezTo>
                  <a:pt x="4990214" y="946297"/>
                  <a:pt x="4981474" y="967082"/>
                  <a:pt x="4976037" y="988828"/>
                </a:cubicBezTo>
                <a:cubicBezTo>
                  <a:pt x="4972493" y="1003005"/>
                  <a:pt x="4971024" y="1017869"/>
                  <a:pt x="4965404" y="1031358"/>
                </a:cubicBezTo>
                <a:cubicBezTo>
                  <a:pt x="4909782" y="1164849"/>
                  <a:pt x="4943432" y="1075126"/>
                  <a:pt x="4901609" y="1148316"/>
                </a:cubicBezTo>
                <a:cubicBezTo>
                  <a:pt x="4893745" y="1162078"/>
                  <a:pt x="4888499" y="1177255"/>
                  <a:pt x="4880344" y="1190846"/>
                </a:cubicBezTo>
                <a:cubicBezTo>
                  <a:pt x="4842189" y="1254438"/>
                  <a:pt x="4848405" y="1244052"/>
                  <a:pt x="4805916" y="1286539"/>
                </a:cubicBezTo>
                <a:cubicBezTo>
                  <a:pt x="4775797" y="1376900"/>
                  <a:pt x="4817804" y="1266727"/>
                  <a:pt x="4774018" y="1339702"/>
                </a:cubicBezTo>
                <a:cubicBezTo>
                  <a:pt x="4768252" y="1349313"/>
                  <a:pt x="4768829" y="1361803"/>
                  <a:pt x="4763386" y="1371600"/>
                </a:cubicBezTo>
                <a:cubicBezTo>
                  <a:pt x="4754673" y="1387284"/>
                  <a:pt x="4705927" y="1458532"/>
                  <a:pt x="4688958" y="1477925"/>
                </a:cubicBezTo>
                <a:cubicBezTo>
                  <a:pt x="4675756" y="1493013"/>
                  <a:pt x="4660605" y="1506278"/>
                  <a:pt x="4646428" y="1520455"/>
                </a:cubicBezTo>
                <a:cubicBezTo>
                  <a:pt x="4611714" y="1589885"/>
                  <a:pt x="4636371" y="1551777"/>
                  <a:pt x="4561367" y="1626781"/>
                </a:cubicBezTo>
                <a:lnTo>
                  <a:pt x="4518837" y="1669311"/>
                </a:lnTo>
                <a:cubicBezTo>
                  <a:pt x="4508204" y="1679944"/>
                  <a:pt x="4498968" y="1692187"/>
                  <a:pt x="4486939" y="1701209"/>
                </a:cubicBezTo>
                <a:cubicBezTo>
                  <a:pt x="4472762" y="1711842"/>
                  <a:pt x="4456940" y="1720576"/>
                  <a:pt x="4444409" y="1733107"/>
                </a:cubicBezTo>
                <a:cubicBezTo>
                  <a:pt x="4431878" y="1745638"/>
                  <a:pt x="4424044" y="1762182"/>
                  <a:pt x="4412511" y="1775637"/>
                </a:cubicBezTo>
                <a:cubicBezTo>
                  <a:pt x="4365916" y="1829998"/>
                  <a:pt x="4397937" y="1787783"/>
                  <a:pt x="4348716" y="1828800"/>
                </a:cubicBezTo>
                <a:cubicBezTo>
                  <a:pt x="4337164" y="1838426"/>
                  <a:pt x="4328370" y="1851071"/>
                  <a:pt x="4316818" y="1860697"/>
                </a:cubicBezTo>
                <a:cubicBezTo>
                  <a:pt x="4271111" y="1898786"/>
                  <a:pt x="4300977" y="1868618"/>
                  <a:pt x="4253023" y="1892595"/>
                </a:cubicBezTo>
                <a:cubicBezTo>
                  <a:pt x="4241593" y="1898310"/>
                  <a:pt x="4232555" y="1908145"/>
                  <a:pt x="4221125" y="1913860"/>
                </a:cubicBezTo>
                <a:cubicBezTo>
                  <a:pt x="4211101" y="1918872"/>
                  <a:pt x="4199252" y="1919481"/>
                  <a:pt x="4189228" y="1924493"/>
                </a:cubicBezTo>
                <a:cubicBezTo>
                  <a:pt x="4177798" y="1930208"/>
                  <a:pt x="4168760" y="1940043"/>
                  <a:pt x="4157330" y="1945758"/>
                </a:cubicBezTo>
                <a:cubicBezTo>
                  <a:pt x="4147305" y="1950770"/>
                  <a:pt x="4135734" y="1951975"/>
                  <a:pt x="4125432" y="1956390"/>
                </a:cubicBezTo>
                <a:cubicBezTo>
                  <a:pt x="4110864" y="1962634"/>
                  <a:pt x="4097470" y="1971411"/>
                  <a:pt x="4082902" y="1977655"/>
                </a:cubicBezTo>
                <a:cubicBezTo>
                  <a:pt x="4072600" y="1982070"/>
                  <a:pt x="4061029" y="1983276"/>
                  <a:pt x="4051004" y="1988288"/>
                </a:cubicBezTo>
                <a:cubicBezTo>
                  <a:pt x="3977996" y="2024793"/>
                  <a:pt x="4068513" y="1999671"/>
                  <a:pt x="3965944" y="2020186"/>
                </a:cubicBezTo>
                <a:cubicBezTo>
                  <a:pt x="3955311" y="2027274"/>
                  <a:pt x="3945723" y="2036261"/>
                  <a:pt x="3934046" y="2041451"/>
                </a:cubicBezTo>
                <a:cubicBezTo>
                  <a:pt x="3875394" y="2067518"/>
                  <a:pt x="3874262" y="2059056"/>
                  <a:pt x="3817088" y="2073349"/>
                </a:cubicBezTo>
                <a:cubicBezTo>
                  <a:pt x="3806215" y="2076067"/>
                  <a:pt x="3795967" y="2080902"/>
                  <a:pt x="3785191" y="2083981"/>
                </a:cubicBezTo>
                <a:cubicBezTo>
                  <a:pt x="3771140" y="2087996"/>
                  <a:pt x="3756657" y="2090415"/>
                  <a:pt x="3742660" y="2094614"/>
                </a:cubicBezTo>
                <a:cubicBezTo>
                  <a:pt x="3590142" y="2140370"/>
                  <a:pt x="3780142" y="2090561"/>
                  <a:pt x="3593804" y="2137144"/>
                </a:cubicBezTo>
                <a:lnTo>
                  <a:pt x="3551274" y="2147776"/>
                </a:lnTo>
                <a:cubicBezTo>
                  <a:pt x="3537097" y="2151320"/>
                  <a:pt x="3523210" y="2156342"/>
                  <a:pt x="3508744" y="2158409"/>
                </a:cubicBezTo>
                <a:cubicBezTo>
                  <a:pt x="3452649" y="2166423"/>
                  <a:pt x="3395059" y="2175441"/>
                  <a:pt x="3338623" y="2179674"/>
                </a:cubicBezTo>
                <a:cubicBezTo>
                  <a:pt x="2872026" y="2214668"/>
                  <a:pt x="3149035" y="2185380"/>
                  <a:pt x="2913321" y="2211572"/>
                </a:cubicBezTo>
                <a:lnTo>
                  <a:pt x="2392325" y="2200939"/>
                </a:lnTo>
                <a:cubicBezTo>
                  <a:pt x="2294682" y="2197629"/>
                  <a:pt x="2302895" y="2190433"/>
                  <a:pt x="2222204" y="2179674"/>
                </a:cubicBezTo>
                <a:cubicBezTo>
                  <a:pt x="2070201" y="2159407"/>
                  <a:pt x="2179700" y="2178427"/>
                  <a:pt x="2009553" y="2158409"/>
                </a:cubicBezTo>
                <a:cubicBezTo>
                  <a:pt x="1988142" y="2155890"/>
                  <a:pt x="1967198" y="2150033"/>
                  <a:pt x="1945758" y="2147776"/>
                </a:cubicBezTo>
                <a:cubicBezTo>
                  <a:pt x="1772766" y="2129566"/>
                  <a:pt x="1852942" y="2145478"/>
                  <a:pt x="1701209" y="2126511"/>
                </a:cubicBezTo>
                <a:cubicBezTo>
                  <a:pt x="1604026" y="2114363"/>
                  <a:pt x="1671190" y="2120507"/>
                  <a:pt x="1594884" y="2105246"/>
                </a:cubicBezTo>
                <a:cubicBezTo>
                  <a:pt x="1479402" y="2082150"/>
                  <a:pt x="1580612" y="2106800"/>
                  <a:pt x="1477925" y="2083981"/>
                </a:cubicBezTo>
                <a:cubicBezTo>
                  <a:pt x="1463660" y="2080811"/>
                  <a:pt x="1449772" y="2075963"/>
                  <a:pt x="1435395" y="2073349"/>
                </a:cubicBezTo>
                <a:cubicBezTo>
                  <a:pt x="1323041" y="2052921"/>
                  <a:pt x="1399954" y="2072639"/>
                  <a:pt x="1297172" y="2052083"/>
                </a:cubicBezTo>
                <a:cubicBezTo>
                  <a:pt x="1282843" y="2049217"/>
                  <a:pt x="1268907" y="2044621"/>
                  <a:pt x="1254642" y="2041451"/>
                </a:cubicBezTo>
                <a:cubicBezTo>
                  <a:pt x="1237000" y="2037531"/>
                  <a:pt x="1219088" y="2034882"/>
                  <a:pt x="1201479" y="2030818"/>
                </a:cubicBezTo>
                <a:cubicBezTo>
                  <a:pt x="1173001" y="2024246"/>
                  <a:pt x="1142559" y="2022623"/>
                  <a:pt x="1116418" y="2009553"/>
                </a:cubicBezTo>
                <a:cubicBezTo>
                  <a:pt x="1102241" y="2002465"/>
                  <a:pt x="1088604" y="1994175"/>
                  <a:pt x="1073888" y="1988288"/>
                </a:cubicBezTo>
                <a:cubicBezTo>
                  <a:pt x="1053076" y="1979963"/>
                  <a:pt x="1030142" y="1977047"/>
                  <a:pt x="1010093" y="1967023"/>
                </a:cubicBezTo>
                <a:cubicBezTo>
                  <a:pt x="978676" y="1951314"/>
                  <a:pt x="948341" y="1934675"/>
                  <a:pt x="914400" y="1924493"/>
                </a:cubicBezTo>
                <a:cubicBezTo>
                  <a:pt x="839699" y="1902082"/>
                  <a:pt x="880998" y="1929057"/>
                  <a:pt x="808074" y="1892595"/>
                </a:cubicBezTo>
                <a:cubicBezTo>
                  <a:pt x="796645" y="1886880"/>
                  <a:pt x="787272" y="1877670"/>
                  <a:pt x="776177" y="1871330"/>
                </a:cubicBezTo>
                <a:cubicBezTo>
                  <a:pt x="762415" y="1863466"/>
                  <a:pt x="747408" y="1857929"/>
                  <a:pt x="733646" y="1850065"/>
                </a:cubicBezTo>
                <a:cubicBezTo>
                  <a:pt x="722551" y="1843725"/>
                  <a:pt x="712967" y="1834919"/>
                  <a:pt x="701749" y="1828800"/>
                </a:cubicBezTo>
                <a:cubicBezTo>
                  <a:pt x="590270" y="1767992"/>
                  <a:pt x="630116" y="1802308"/>
                  <a:pt x="510363" y="1722474"/>
                </a:cubicBezTo>
                <a:cubicBezTo>
                  <a:pt x="499730" y="1715386"/>
                  <a:pt x="487855" y="1709877"/>
                  <a:pt x="478465" y="1701209"/>
                </a:cubicBezTo>
                <a:cubicBezTo>
                  <a:pt x="441635" y="1667212"/>
                  <a:pt x="399942" y="1636588"/>
                  <a:pt x="372139" y="1594883"/>
                </a:cubicBezTo>
                <a:cubicBezTo>
                  <a:pt x="298514" y="1484445"/>
                  <a:pt x="331346" y="1529859"/>
                  <a:pt x="276446" y="1456660"/>
                </a:cubicBezTo>
                <a:cubicBezTo>
                  <a:pt x="265447" y="1423661"/>
                  <a:pt x="264257" y="1415079"/>
                  <a:pt x="244549" y="1382232"/>
                </a:cubicBezTo>
                <a:cubicBezTo>
                  <a:pt x="231400" y="1360317"/>
                  <a:pt x="215167" y="1340353"/>
                  <a:pt x="202018" y="1318437"/>
                </a:cubicBezTo>
                <a:cubicBezTo>
                  <a:pt x="191386" y="1300716"/>
                  <a:pt x="181074" y="1282799"/>
                  <a:pt x="170121" y="1265274"/>
                </a:cubicBezTo>
                <a:cubicBezTo>
                  <a:pt x="163348" y="1254438"/>
                  <a:pt x="154975" y="1244594"/>
                  <a:pt x="148856" y="1233376"/>
                </a:cubicBezTo>
                <a:cubicBezTo>
                  <a:pt x="76488" y="1100702"/>
                  <a:pt x="133633" y="1189279"/>
                  <a:pt x="85060" y="1116418"/>
                </a:cubicBezTo>
                <a:cubicBezTo>
                  <a:pt x="81516" y="1102241"/>
                  <a:pt x="78442" y="1087939"/>
                  <a:pt x="74428" y="1073888"/>
                </a:cubicBezTo>
                <a:cubicBezTo>
                  <a:pt x="43921" y="967113"/>
                  <a:pt x="86400" y="1132414"/>
                  <a:pt x="53163" y="999460"/>
                </a:cubicBezTo>
                <a:cubicBezTo>
                  <a:pt x="21277" y="712502"/>
                  <a:pt x="52441" y="1019272"/>
                  <a:pt x="31897" y="372139"/>
                </a:cubicBezTo>
                <a:cubicBezTo>
                  <a:pt x="30431" y="325952"/>
                  <a:pt x="28472" y="279561"/>
                  <a:pt x="21265" y="233916"/>
                </a:cubicBezTo>
                <a:cubicBezTo>
                  <a:pt x="17769" y="211775"/>
                  <a:pt x="0" y="170121"/>
                  <a:pt x="0" y="170121"/>
                </a:cubicBezTo>
              </a:path>
            </a:pathLst>
          </a:custGeom>
          <a:noFill/>
          <a:ln w="28575">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reeform 37">
            <a:extLst>
              <a:ext uri="{FF2B5EF4-FFF2-40B4-BE49-F238E27FC236}">
                <a16:creationId xmlns:a16="http://schemas.microsoft.com/office/drawing/2014/main" id="{CCA65C77-476B-4149-B3EC-B8D26C13AA11}"/>
              </a:ext>
            </a:extLst>
          </p:cNvPr>
          <p:cNvSpPr/>
          <p:nvPr/>
        </p:nvSpPr>
        <p:spPr>
          <a:xfrm>
            <a:off x="10058400" y="2286000"/>
            <a:ext cx="1594884" cy="2083981"/>
          </a:xfrm>
          <a:custGeom>
            <a:avLst/>
            <a:gdLst>
              <a:gd name="connsiteX0" fmla="*/ 1573619 w 1594884"/>
              <a:gd name="connsiteY0" fmla="*/ 2083981 h 2083981"/>
              <a:gd name="connsiteX1" fmla="*/ 1584251 w 1594884"/>
              <a:gd name="connsiteY1" fmla="*/ 1892595 h 2083981"/>
              <a:gd name="connsiteX2" fmla="*/ 1594884 w 1594884"/>
              <a:gd name="connsiteY2" fmla="*/ 1796902 h 2083981"/>
              <a:gd name="connsiteX3" fmla="*/ 1584251 w 1594884"/>
              <a:gd name="connsiteY3" fmla="*/ 1371600 h 2083981"/>
              <a:gd name="connsiteX4" fmla="*/ 1541721 w 1594884"/>
              <a:gd name="connsiteY4" fmla="*/ 1254642 h 2083981"/>
              <a:gd name="connsiteX5" fmla="*/ 1531088 w 1594884"/>
              <a:gd name="connsiteY5" fmla="*/ 1212112 h 2083981"/>
              <a:gd name="connsiteX6" fmla="*/ 1499191 w 1594884"/>
              <a:gd name="connsiteY6" fmla="*/ 1095153 h 2083981"/>
              <a:gd name="connsiteX7" fmla="*/ 1477926 w 1594884"/>
              <a:gd name="connsiteY7" fmla="*/ 1010093 h 2083981"/>
              <a:gd name="connsiteX8" fmla="*/ 1456660 w 1594884"/>
              <a:gd name="connsiteY8" fmla="*/ 903767 h 2083981"/>
              <a:gd name="connsiteX9" fmla="*/ 1446028 w 1594884"/>
              <a:gd name="connsiteY9" fmla="*/ 861237 h 2083981"/>
              <a:gd name="connsiteX10" fmla="*/ 1424763 w 1594884"/>
              <a:gd name="connsiteY10" fmla="*/ 829340 h 2083981"/>
              <a:gd name="connsiteX11" fmla="*/ 1414130 w 1594884"/>
              <a:gd name="connsiteY11" fmla="*/ 786809 h 2083981"/>
              <a:gd name="connsiteX12" fmla="*/ 1329070 w 1594884"/>
              <a:gd name="connsiteY12" fmla="*/ 595423 h 2083981"/>
              <a:gd name="connsiteX13" fmla="*/ 1307805 w 1594884"/>
              <a:gd name="connsiteY13" fmla="*/ 552893 h 2083981"/>
              <a:gd name="connsiteX14" fmla="*/ 1286540 w 1594884"/>
              <a:gd name="connsiteY14" fmla="*/ 520995 h 2083981"/>
              <a:gd name="connsiteX15" fmla="*/ 1244009 w 1594884"/>
              <a:gd name="connsiteY15" fmla="*/ 435935 h 2083981"/>
              <a:gd name="connsiteX16" fmla="*/ 1212112 w 1594884"/>
              <a:gd name="connsiteY16" fmla="*/ 404037 h 2083981"/>
              <a:gd name="connsiteX17" fmla="*/ 1169581 w 1594884"/>
              <a:gd name="connsiteY17" fmla="*/ 340242 h 2083981"/>
              <a:gd name="connsiteX18" fmla="*/ 1137684 w 1594884"/>
              <a:gd name="connsiteY18" fmla="*/ 308344 h 2083981"/>
              <a:gd name="connsiteX19" fmla="*/ 1095153 w 1594884"/>
              <a:gd name="connsiteY19" fmla="*/ 255181 h 2083981"/>
              <a:gd name="connsiteX20" fmla="*/ 1020726 w 1594884"/>
              <a:gd name="connsiteY20" fmla="*/ 212651 h 2083981"/>
              <a:gd name="connsiteX21" fmla="*/ 956930 w 1594884"/>
              <a:gd name="connsiteY21" fmla="*/ 159488 h 2083981"/>
              <a:gd name="connsiteX22" fmla="*/ 893135 w 1594884"/>
              <a:gd name="connsiteY22" fmla="*/ 138223 h 2083981"/>
              <a:gd name="connsiteX23" fmla="*/ 861237 w 1594884"/>
              <a:gd name="connsiteY23" fmla="*/ 127591 h 2083981"/>
              <a:gd name="connsiteX24" fmla="*/ 829340 w 1594884"/>
              <a:gd name="connsiteY24" fmla="*/ 116958 h 2083981"/>
              <a:gd name="connsiteX25" fmla="*/ 786809 w 1594884"/>
              <a:gd name="connsiteY25" fmla="*/ 106326 h 2083981"/>
              <a:gd name="connsiteX26" fmla="*/ 723014 w 1594884"/>
              <a:gd name="connsiteY26" fmla="*/ 85060 h 2083981"/>
              <a:gd name="connsiteX27" fmla="*/ 659219 w 1594884"/>
              <a:gd name="connsiteY27" fmla="*/ 63795 h 2083981"/>
              <a:gd name="connsiteX28" fmla="*/ 627321 w 1594884"/>
              <a:gd name="connsiteY28" fmla="*/ 53163 h 2083981"/>
              <a:gd name="connsiteX29" fmla="*/ 563526 w 1594884"/>
              <a:gd name="connsiteY29" fmla="*/ 42530 h 2083981"/>
              <a:gd name="connsiteX30" fmla="*/ 531628 w 1594884"/>
              <a:gd name="connsiteY30" fmla="*/ 31898 h 2083981"/>
              <a:gd name="connsiteX31" fmla="*/ 350874 w 1594884"/>
              <a:gd name="connsiteY31" fmla="*/ 0 h 2083981"/>
              <a:gd name="connsiteX32" fmla="*/ 0 w 1594884"/>
              <a:gd name="connsiteY32" fmla="*/ 0 h 208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4884" h="2083981">
                <a:moveTo>
                  <a:pt x="1573619" y="2083981"/>
                </a:moveTo>
                <a:cubicBezTo>
                  <a:pt x="1577163" y="2020186"/>
                  <a:pt x="1579531" y="1956314"/>
                  <a:pt x="1584251" y="1892595"/>
                </a:cubicBezTo>
                <a:cubicBezTo>
                  <a:pt x="1586622" y="1860589"/>
                  <a:pt x="1594884" y="1828996"/>
                  <a:pt x="1594884" y="1796902"/>
                </a:cubicBezTo>
                <a:cubicBezTo>
                  <a:pt x="1594884" y="1655090"/>
                  <a:pt x="1593480" y="1513111"/>
                  <a:pt x="1584251" y="1371600"/>
                </a:cubicBezTo>
                <a:cubicBezTo>
                  <a:pt x="1582842" y="1349999"/>
                  <a:pt x="1549265" y="1277272"/>
                  <a:pt x="1541721" y="1254642"/>
                </a:cubicBezTo>
                <a:cubicBezTo>
                  <a:pt x="1537100" y="1240779"/>
                  <a:pt x="1535102" y="1226163"/>
                  <a:pt x="1531088" y="1212112"/>
                </a:cubicBezTo>
                <a:cubicBezTo>
                  <a:pt x="1510721" y="1140828"/>
                  <a:pt x="1524460" y="1221491"/>
                  <a:pt x="1499191" y="1095153"/>
                </a:cubicBezTo>
                <a:cubicBezTo>
                  <a:pt x="1486360" y="1031001"/>
                  <a:pt x="1494272" y="1059135"/>
                  <a:pt x="1477926" y="1010093"/>
                </a:cubicBezTo>
                <a:cubicBezTo>
                  <a:pt x="1459778" y="883061"/>
                  <a:pt x="1477870" y="978004"/>
                  <a:pt x="1456660" y="903767"/>
                </a:cubicBezTo>
                <a:cubicBezTo>
                  <a:pt x="1452646" y="889716"/>
                  <a:pt x="1451784" y="874668"/>
                  <a:pt x="1446028" y="861237"/>
                </a:cubicBezTo>
                <a:cubicBezTo>
                  <a:pt x="1440994" y="849492"/>
                  <a:pt x="1431851" y="839972"/>
                  <a:pt x="1424763" y="829340"/>
                </a:cubicBezTo>
                <a:cubicBezTo>
                  <a:pt x="1421219" y="815163"/>
                  <a:pt x="1419045" y="800571"/>
                  <a:pt x="1414130" y="786809"/>
                </a:cubicBezTo>
                <a:cubicBezTo>
                  <a:pt x="1380191" y="691781"/>
                  <a:pt x="1371759" y="680801"/>
                  <a:pt x="1329070" y="595423"/>
                </a:cubicBezTo>
                <a:cubicBezTo>
                  <a:pt x="1321982" y="581246"/>
                  <a:pt x="1316597" y="566081"/>
                  <a:pt x="1307805" y="552893"/>
                </a:cubicBezTo>
                <a:cubicBezTo>
                  <a:pt x="1300717" y="542260"/>
                  <a:pt x="1292659" y="532213"/>
                  <a:pt x="1286540" y="520995"/>
                </a:cubicBezTo>
                <a:cubicBezTo>
                  <a:pt x="1271360" y="493166"/>
                  <a:pt x="1266424" y="458351"/>
                  <a:pt x="1244009" y="435935"/>
                </a:cubicBezTo>
                <a:cubicBezTo>
                  <a:pt x="1233377" y="425302"/>
                  <a:pt x="1221344" y="415906"/>
                  <a:pt x="1212112" y="404037"/>
                </a:cubicBezTo>
                <a:cubicBezTo>
                  <a:pt x="1196421" y="383863"/>
                  <a:pt x="1187653" y="358314"/>
                  <a:pt x="1169581" y="340242"/>
                </a:cubicBezTo>
                <a:cubicBezTo>
                  <a:pt x="1158949" y="329609"/>
                  <a:pt x="1147310" y="319896"/>
                  <a:pt x="1137684" y="308344"/>
                </a:cubicBezTo>
                <a:cubicBezTo>
                  <a:pt x="1110053" y="275186"/>
                  <a:pt x="1126087" y="279928"/>
                  <a:pt x="1095153" y="255181"/>
                </a:cubicBezTo>
                <a:cubicBezTo>
                  <a:pt x="1011446" y="188215"/>
                  <a:pt x="1122590" y="285412"/>
                  <a:pt x="1020726" y="212651"/>
                </a:cubicBezTo>
                <a:cubicBezTo>
                  <a:pt x="979484" y="183192"/>
                  <a:pt x="1001601" y="179342"/>
                  <a:pt x="956930" y="159488"/>
                </a:cubicBezTo>
                <a:cubicBezTo>
                  <a:pt x="936447" y="150384"/>
                  <a:pt x="914400" y="145311"/>
                  <a:pt x="893135" y="138223"/>
                </a:cubicBezTo>
                <a:lnTo>
                  <a:pt x="861237" y="127591"/>
                </a:lnTo>
                <a:cubicBezTo>
                  <a:pt x="850605" y="124047"/>
                  <a:pt x="840213" y="119676"/>
                  <a:pt x="829340" y="116958"/>
                </a:cubicBezTo>
                <a:cubicBezTo>
                  <a:pt x="815163" y="113414"/>
                  <a:pt x="800806" y="110525"/>
                  <a:pt x="786809" y="106326"/>
                </a:cubicBezTo>
                <a:cubicBezTo>
                  <a:pt x="765339" y="99885"/>
                  <a:pt x="744279" y="92148"/>
                  <a:pt x="723014" y="85060"/>
                </a:cubicBezTo>
                <a:lnTo>
                  <a:pt x="659219" y="63795"/>
                </a:lnTo>
                <a:cubicBezTo>
                  <a:pt x="648586" y="60251"/>
                  <a:pt x="638376" y="55006"/>
                  <a:pt x="627321" y="53163"/>
                </a:cubicBezTo>
                <a:cubicBezTo>
                  <a:pt x="606056" y="49619"/>
                  <a:pt x="584571" y="47207"/>
                  <a:pt x="563526" y="42530"/>
                </a:cubicBezTo>
                <a:cubicBezTo>
                  <a:pt x="552585" y="40099"/>
                  <a:pt x="542501" y="34616"/>
                  <a:pt x="531628" y="31898"/>
                </a:cubicBezTo>
                <a:cubicBezTo>
                  <a:pt x="495904" y="22967"/>
                  <a:pt x="353813" y="0"/>
                  <a:pt x="350874" y="0"/>
                </a:cubicBezTo>
                <a:lnTo>
                  <a:pt x="0" y="0"/>
                </a:lnTo>
              </a:path>
            </a:pathLst>
          </a:custGeom>
          <a:noFill/>
          <a:ln w="28575">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0414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BB7D-8E14-7C47-B3A6-B2B57288946D}"/>
              </a:ext>
            </a:extLst>
          </p:cNvPr>
          <p:cNvSpPr>
            <a:spLocks noGrp="1"/>
          </p:cNvSpPr>
          <p:nvPr>
            <p:ph type="title"/>
          </p:nvPr>
        </p:nvSpPr>
        <p:spPr/>
        <p:txBody>
          <a:bodyPr/>
          <a:lstStyle/>
          <a:p>
            <a:r>
              <a:rPr lang="en-GB" b="1" dirty="0"/>
              <a:t>Externalizable Interface</a:t>
            </a:r>
          </a:p>
        </p:txBody>
      </p:sp>
      <p:sp>
        <p:nvSpPr>
          <p:cNvPr id="3" name="Text Placeholder 2">
            <a:extLst>
              <a:ext uri="{FF2B5EF4-FFF2-40B4-BE49-F238E27FC236}">
                <a16:creationId xmlns:a16="http://schemas.microsoft.com/office/drawing/2014/main" id="{EBD507D1-A595-EF4E-9679-20A6C81860B3}"/>
              </a:ext>
            </a:extLst>
          </p:cNvPr>
          <p:cNvSpPr>
            <a:spLocks noGrp="1"/>
          </p:cNvSpPr>
          <p:nvPr>
            <p:ph type="body" sz="quarter" idx="10"/>
          </p:nvPr>
        </p:nvSpPr>
        <p:spPr/>
        <p:txBody>
          <a:bodyPr/>
          <a:lstStyle/>
          <a:p>
            <a:r>
              <a:rPr lang="en-GB" dirty="0"/>
              <a:t>Serializable interface will serialize all the properties of the object.</a:t>
            </a:r>
          </a:p>
          <a:p>
            <a:r>
              <a:rPr lang="en-GB" dirty="0"/>
              <a:t>Externalizable interface will allow developers to specify what to serialize.</a:t>
            </a:r>
          </a:p>
          <a:p>
            <a:r>
              <a:rPr lang="en-GB" dirty="0"/>
              <a:t>There are two methods in Externalizable interface</a:t>
            </a:r>
          </a:p>
          <a:p>
            <a:pPr lvl="1"/>
            <a:r>
              <a:rPr lang="en-GB" dirty="0" err="1"/>
              <a:t>writeExternal</a:t>
            </a:r>
            <a:r>
              <a:rPr lang="en-GB" dirty="0"/>
              <a:t> (</a:t>
            </a:r>
            <a:r>
              <a:rPr lang="en-GB" dirty="0" err="1"/>
              <a:t>ObjectOutput</a:t>
            </a:r>
            <a:r>
              <a:rPr lang="en-GB" dirty="0"/>
              <a:t> out)</a:t>
            </a:r>
          </a:p>
          <a:p>
            <a:pPr lvl="1"/>
            <a:r>
              <a:rPr lang="en-GB" dirty="0" err="1"/>
              <a:t>readExternal</a:t>
            </a:r>
            <a:r>
              <a:rPr lang="en-GB" dirty="0"/>
              <a:t> (</a:t>
            </a:r>
            <a:r>
              <a:rPr lang="en-GB" dirty="0" err="1"/>
              <a:t>ObjectInput</a:t>
            </a:r>
            <a:r>
              <a:rPr lang="en-GB" dirty="0"/>
              <a:t> in)</a:t>
            </a:r>
          </a:p>
          <a:p>
            <a:r>
              <a:rPr lang="en-GB" dirty="0"/>
              <a:t>Constructer</a:t>
            </a:r>
          </a:p>
          <a:p>
            <a:pPr lvl="1"/>
            <a:r>
              <a:rPr lang="en-GB" dirty="0"/>
              <a:t>There has to be a constructer with no parameters</a:t>
            </a:r>
          </a:p>
        </p:txBody>
      </p:sp>
    </p:spTree>
    <p:extLst>
      <p:ext uri="{BB962C8B-B14F-4D97-AF65-F5344CB8AC3E}">
        <p14:creationId xmlns:p14="http://schemas.microsoft.com/office/powerpoint/2010/main" val="240213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E9B9-E3A4-D741-A317-A2B6A3192293}"/>
              </a:ext>
            </a:extLst>
          </p:cNvPr>
          <p:cNvSpPr>
            <a:spLocks noGrp="1"/>
          </p:cNvSpPr>
          <p:nvPr>
            <p:ph type="title"/>
          </p:nvPr>
        </p:nvSpPr>
        <p:spPr/>
        <p:txBody>
          <a:bodyPr/>
          <a:lstStyle/>
          <a:p>
            <a:r>
              <a:rPr lang="en-GB" b="1" dirty="0"/>
              <a:t>Externalizable Example</a:t>
            </a:r>
          </a:p>
        </p:txBody>
      </p:sp>
      <p:pic>
        <p:nvPicPr>
          <p:cNvPr id="7" name="Picture 6">
            <a:extLst>
              <a:ext uri="{FF2B5EF4-FFF2-40B4-BE49-F238E27FC236}">
                <a16:creationId xmlns:a16="http://schemas.microsoft.com/office/drawing/2014/main" id="{A023C607-6CFD-9747-A937-29BF6B23F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 y="548680"/>
            <a:ext cx="8089900" cy="6134100"/>
          </a:xfrm>
          <a:prstGeom prst="rect">
            <a:avLst/>
          </a:prstGeom>
        </p:spPr>
      </p:pic>
    </p:spTree>
    <p:extLst>
      <p:ext uri="{BB962C8B-B14F-4D97-AF65-F5344CB8AC3E}">
        <p14:creationId xmlns:p14="http://schemas.microsoft.com/office/powerpoint/2010/main" val="2302837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E9B9-E3A4-D741-A317-A2B6A3192293}"/>
              </a:ext>
            </a:extLst>
          </p:cNvPr>
          <p:cNvSpPr>
            <a:spLocks noGrp="1"/>
          </p:cNvSpPr>
          <p:nvPr>
            <p:ph type="title"/>
          </p:nvPr>
        </p:nvSpPr>
        <p:spPr/>
        <p:txBody>
          <a:bodyPr/>
          <a:lstStyle/>
          <a:p>
            <a:r>
              <a:rPr lang="en-GB" b="1" dirty="0"/>
              <a:t>Externalizable Example</a:t>
            </a:r>
          </a:p>
        </p:txBody>
      </p:sp>
      <p:pic>
        <p:nvPicPr>
          <p:cNvPr id="9" name="Picture 8">
            <a:extLst>
              <a:ext uri="{FF2B5EF4-FFF2-40B4-BE49-F238E27FC236}">
                <a16:creationId xmlns:a16="http://schemas.microsoft.com/office/drawing/2014/main" id="{BD142F96-F2E0-CE4E-B48D-088343962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875" y="836712"/>
            <a:ext cx="5727700" cy="5918200"/>
          </a:xfrm>
          <a:prstGeom prst="rect">
            <a:avLst/>
          </a:prstGeom>
        </p:spPr>
      </p:pic>
      <p:pic>
        <p:nvPicPr>
          <p:cNvPr id="11" name="Picture 10">
            <a:extLst>
              <a:ext uri="{FF2B5EF4-FFF2-40B4-BE49-F238E27FC236}">
                <a16:creationId xmlns:a16="http://schemas.microsoft.com/office/drawing/2014/main" id="{F682D698-8188-AE4B-A599-65E2C6979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16" y="3173511"/>
            <a:ext cx="3096344" cy="736509"/>
          </a:xfrm>
          <a:prstGeom prst="rect">
            <a:avLst/>
          </a:prstGeom>
        </p:spPr>
      </p:pic>
      <p:sp>
        <p:nvSpPr>
          <p:cNvPr id="12" name="TextBox 11">
            <a:extLst>
              <a:ext uri="{FF2B5EF4-FFF2-40B4-BE49-F238E27FC236}">
                <a16:creationId xmlns:a16="http://schemas.microsoft.com/office/drawing/2014/main" id="{9C4B6E5A-E241-7043-AA27-F2FCFCAC1B2F}"/>
              </a:ext>
            </a:extLst>
          </p:cNvPr>
          <p:cNvSpPr txBox="1"/>
          <p:nvPr/>
        </p:nvSpPr>
        <p:spPr>
          <a:xfrm>
            <a:off x="8040216" y="2636912"/>
            <a:ext cx="1800200" cy="369332"/>
          </a:xfrm>
          <a:prstGeom prst="rect">
            <a:avLst/>
          </a:prstGeom>
          <a:noFill/>
        </p:spPr>
        <p:txBody>
          <a:bodyPr wrap="square" rtlCol="0">
            <a:spAutoFit/>
          </a:bodyPr>
          <a:lstStyle/>
          <a:p>
            <a:r>
              <a:rPr lang="en-GB" b="1" u="sng" dirty="0"/>
              <a:t>Final output:</a:t>
            </a:r>
          </a:p>
        </p:txBody>
      </p:sp>
    </p:spTree>
    <p:extLst>
      <p:ext uri="{BB962C8B-B14F-4D97-AF65-F5344CB8AC3E}">
        <p14:creationId xmlns:p14="http://schemas.microsoft.com/office/powerpoint/2010/main" val="2248015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8AAB-44D6-754D-A30E-C136CE039D93}"/>
              </a:ext>
            </a:extLst>
          </p:cNvPr>
          <p:cNvSpPr>
            <a:spLocks noGrp="1"/>
          </p:cNvSpPr>
          <p:nvPr>
            <p:ph type="title"/>
          </p:nvPr>
        </p:nvSpPr>
        <p:spPr/>
        <p:txBody>
          <a:bodyPr/>
          <a:lstStyle/>
          <a:p>
            <a:r>
              <a:rPr lang="en-GB" b="1" dirty="0"/>
              <a:t>Keyword transient</a:t>
            </a:r>
          </a:p>
        </p:txBody>
      </p:sp>
      <p:sp>
        <p:nvSpPr>
          <p:cNvPr id="3" name="Text Placeholder 2">
            <a:extLst>
              <a:ext uri="{FF2B5EF4-FFF2-40B4-BE49-F238E27FC236}">
                <a16:creationId xmlns:a16="http://schemas.microsoft.com/office/drawing/2014/main" id="{E05674F5-4F35-734A-8BE7-76DB4BFF81AA}"/>
              </a:ext>
            </a:extLst>
          </p:cNvPr>
          <p:cNvSpPr>
            <a:spLocks noGrp="1"/>
          </p:cNvSpPr>
          <p:nvPr>
            <p:ph type="body" sz="quarter" idx="10"/>
          </p:nvPr>
        </p:nvSpPr>
        <p:spPr/>
        <p:txBody>
          <a:bodyPr/>
          <a:lstStyle/>
          <a:p>
            <a:r>
              <a:rPr lang="en-GB" dirty="0"/>
              <a:t>We can see that Externalizable is bit complicated.</a:t>
            </a:r>
          </a:p>
          <a:p>
            <a:r>
              <a:rPr lang="en-GB" dirty="0"/>
              <a:t>At the time of serialization, if we don’t want to save value of a particular variable in a file, then we use </a:t>
            </a:r>
            <a:r>
              <a:rPr lang="en-GB" dirty="0">
                <a:solidFill>
                  <a:srgbClr val="FF0000"/>
                </a:solidFill>
              </a:rPr>
              <a:t>transient</a:t>
            </a:r>
            <a:r>
              <a:rPr lang="en-GB" dirty="0"/>
              <a:t> keyword.</a:t>
            </a:r>
          </a:p>
          <a:p>
            <a:r>
              <a:rPr lang="en-GB" dirty="0"/>
              <a:t>For example, in the initial Person example, if we do NOT want property String name to be serialized, then simply add transient as a modifier:</a:t>
            </a:r>
          </a:p>
          <a:p>
            <a:pPr marL="0" indent="0">
              <a:buNone/>
            </a:pPr>
            <a:endParaRPr lang="en-GB" dirty="0"/>
          </a:p>
          <a:p>
            <a:r>
              <a:rPr lang="en-GB" dirty="0"/>
              <a:t>Then when we re-run the main method, the output will be:</a:t>
            </a:r>
          </a:p>
        </p:txBody>
      </p:sp>
      <p:sp>
        <p:nvSpPr>
          <p:cNvPr id="4" name="TextBox 3">
            <a:extLst>
              <a:ext uri="{FF2B5EF4-FFF2-40B4-BE49-F238E27FC236}">
                <a16:creationId xmlns:a16="http://schemas.microsoft.com/office/drawing/2014/main" id="{1ECCF45D-D9E3-A14F-B412-D26BBE593520}"/>
              </a:ext>
            </a:extLst>
          </p:cNvPr>
          <p:cNvSpPr txBox="1"/>
          <p:nvPr/>
        </p:nvSpPr>
        <p:spPr>
          <a:xfrm>
            <a:off x="3791744" y="3856688"/>
            <a:ext cx="3501280" cy="369332"/>
          </a:xfrm>
          <a:prstGeom prst="rect">
            <a:avLst/>
          </a:prstGeom>
          <a:noFill/>
          <a:ln>
            <a:solidFill>
              <a:schemeClr val="tx1"/>
            </a:solidFill>
          </a:ln>
        </p:spPr>
        <p:txBody>
          <a:bodyPr wrap="none" rtlCol="0">
            <a:spAutoFit/>
          </a:bodyPr>
          <a:lstStyle/>
          <a:p>
            <a:r>
              <a:rPr lang="en-GB" dirty="0"/>
              <a:t>private transient String name;</a:t>
            </a:r>
          </a:p>
        </p:txBody>
      </p:sp>
      <p:pic>
        <p:nvPicPr>
          <p:cNvPr id="8" name="Picture 7">
            <a:extLst>
              <a:ext uri="{FF2B5EF4-FFF2-40B4-BE49-F238E27FC236}">
                <a16:creationId xmlns:a16="http://schemas.microsoft.com/office/drawing/2014/main" id="{87E23520-FBCB-494F-B799-47F06769B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784" y="4797152"/>
            <a:ext cx="2808141" cy="799994"/>
          </a:xfrm>
          <a:prstGeom prst="rect">
            <a:avLst/>
          </a:prstGeom>
        </p:spPr>
      </p:pic>
    </p:spTree>
    <p:extLst>
      <p:ext uri="{BB962C8B-B14F-4D97-AF65-F5344CB8AC3E}">
        <p14:creationId xmlns:p14="http://schemas.microsoft.com/office/powerpoint/2010/main" val="1285951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D951-AC23-224D-A13B-74B4FE1386CD}"/>
              </a:ext>
            </a:extLst>
          </p:cNvPr>
          <p:cNvSpPr>
            <a:spLocks noGrp="1"/>
          </p:cNvSpPr>
          <p:nvPr>
            <p:ph type="title"/>
          </p:nvPr>
        </p:nvSpPr>
        <p:spPr/>
        <p:txBody>
          <a:bodyPr/>
          <a:lstStyle/>
          <a:p>
            <a:r>
              <a:rPr lang="en-GB" b="1" dirty="0"/>
              <a:t>Summary</a:t>
            </a:r>
          </a:p>
        </p:txBody>
      </p:sp>
      <p:sp>
        <p:nvSpPr>
          <p:cNvPr id="3" name="Text Placeholder 2">
            <a:extLst>
              <a:ext uri="{FF2B5EF4-FFF2-40B4-BE49-F238E27FC236}">
                <a16:creationId xmlns:a16="http://schemas.microsoft.com/office/drawing/2014/main" id="{E0130EF9-732D-384F-8CF2-C09C28C8AA20}"/>
              </a:ext>
            </a:extLst>
          </p:cNvPr>
          <p:cNvSpPr>
            <a:spLocks noGrp="1"/>
          </p:cNvSpPr>
          <p:nvPr>
            <p:ph type="body" sz="quarter" idx="10"/>
          </p:nvPr>
        </p:nvSpPr>
        <p:spPr/>
        <p:txBody>
          <a:bodyPr/>
          <a:lstStyle/>
          <a:p>
            <a:r>
              <a:rPr lang="en-GB" dirty="0"/>
              <a:t>Serialization of objects is done via the </a:t>
            </a:r>
            <a:r>
              <a:rPr lang="en-GB" i="1" dirty="0" err="1"/>
              <a:t>writeObject</a:t>
            </a:r>
            <a:r>
              <a:rPr lang="en-GB" dirty="0"/>
              <a:t> method of an </a:t>
            </a:r>
            <a:r>
              <a:rPr lang="en-GB" i="1" dirty="0" err="1"/>
              <a:t>ObjectOutputStream</a:t>
            </a:r>
            <a:r>
              <a:rPr lang="en-GB" dirty="0"/>
              <a:t> object.</a:t>
            </a:r>
          </a:p>
          <a:p>
            <a:r>
              <a:rPr lang="en-GB" dirty="0"/>
              <a:t>Deserialization of objects is done via the </a:t>
            </a:r>
            <a:r>
              <a:rPr lang="en-GB" i="1" dirty="0" err="1"/>
              <a:t>readObject</a:t>
            </a:r>
            <a:r>
              <a:rPr lang="en-GB" dirty="0"/>
              <a:t> method of an </a:t>
            </a:r>
            <a:r>
              <a:rPr lang="en-GB" i="1" dirty="0" err="1"/>
              <a:t>ObjectInputStream</a:t>
            </a:r>
            <a:r>
              <a:rPr lang="en-GB" dirty="0"/>
              <a:t> object.</a:t>
            </a:r>
          </a:p>
          <a:p>
            <a:r>
              <a:rPr lang="en-GB" dirty="0"/>
              <a:t>Versions of classes can be recognised during deserialization.</a:t>
            </a:r>
          </a:p>
          <a:p>
            <a:r>
              <a:rPr lang="en-GB" dirty="0"/>
              <a:t>Externalizable Interface</a:t>
            </a:r>
          </a:p>
          <a:p>
            <a:r>
              <a:rPr lang="en-GB" dirty="0"/>
              <a:t>Keyword transient</a:t>
            </a:r>
          </a:p>
          <a:p>
            <a:endParaRPr lang="en-GB" dirty="0"/>
          </a:p>
        </p:txBody>
      </p:sp>
    </p:spTree>
    <p:extLst>
      <p:ext uri="{BB962C8B-B14F-4D97-AF65-F5344CB8AC3E}">
        <p14:creationId xmlns:p14="http://schemas.microsoft.com/office/powerpoint/2010/main" val="224388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GB" dirty="0"/>
              <a:t>COMP1206 - Programming 2</a:t>
            </a:r>
          </a:p>
        </p:txBody>
      </p:sp>
      <p:sp>
        <p:nvSpPr>
          <p:cNvPr id="11" name="Subtitle 10"/>
          <p:cNvSpPr>
            <a:spLocks noGrp="1"/>
          </p:cNvSpPr>
          <p:nvPr>
            <p:ph type="subTitle" idx="1"/>
          </p:nvPr>
        </p:nvSpPr>
        <p:spPr/>
        <p:txBody>
          <a:bodyPr/>
          <a:lstStyle/>
          <a:p>
            <a:r>
              <a:rPr lang="en-GB" dirty="0"/>
              <a:t>Lecture: Serialization</a:t>
            </a:r>
          </a:p>
        </p:txBody>
      </p:sp>
      <p:sp>
        <p:nvSpPr>
          <p:cNvPr id="12" name="Text Placeholder 11"/>
          <p:cNvSpPr>
            <a:spLocks noGrp="1"/>
          </p:cNvSpPr>
          <p:nvPr>
            <p:ph type="body" sz="quarter" idx="10"/>
          </p:nvPr>
        </p:nvSpPr>
        <p:spPr>
          <a:xfrm>
            <a:off x="2351584" y="4986898"/>
            <a:ext cx="3071283" cy="359395"/>
          </a:xfrm>
        </p:spPr>
        <p:txBody>
          <a:bodyPr/>
          <a:lstStyle/>
          <a:p>
            <a:r>
              <a:rPr lang="en-US" altLang="zh-CN" dirty="0"/>
              <a:t>28</a:t>
            </a:r>
            <a:r>
              <a:rPr lang="en-GB" dirty="0"/>
              <a:t> February 2020</a:t>
            </a:r>
          </a:p>
        </p:txBody>
      </p:sp>
      <p:sp>
        <p:nvSpPr>
          <p:cNvPr id="5" name="Text Placeholder 11">
            <a:extLst>
              <a:ext uri="{FF2B5EF4-FFF2-40B4-BE49-F238E27FC236}">
                <a16:creationId xmlns:a16="http://schemas.microsoft.com/office/drawing/2014/main" id="{7A7FE5F5-72C3-6642-AEC5-40BB41F5B60E}"/>
              </a:ext>
            </a:extLst>
          </p:cNvPr>
          <p:cNvSpPr txBox="1">
            <a:spLocks/>
          </p:cNvSpPr>
          <p:nvPr/>
        </p:nvSpPr>
        <p:spPr>
          <a:xfrm>
            <a:off x="2351584" y="4137157"/>
            <a:ext cx="3071283" cy="359395"/>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a:t>Dr</a:t>
            </a:r>
            <a:r>
              <a:rPr lang="en-US" dirty="0"/>
              <a:t> Jian Shi</a:t>
            </a:r>
          </a:p>
          <a:p>
            <a:r>
              <a:rPr lang="en-US" dirty="0" err="1"/>
              <a:t>Jian.Shi@soton.ac.uk</a:t>
            </a:r>
            <a:endParaRPr lang="en-GB" dirty="0"/>
          </a:p>
        </p:txBody>
      </p:sp>
    </p:spTree>
    <p:extLst>
      <p:ext uri="{BB962C8B-B14F-4D97-AF65-F5344CB8AC3E}">
        <p14:creationId xmlns:p14="http://schemas.microsoft.com/office/powerpoint/2010/main" val="4109671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p:txBody>
          <a:bodyPr/>
          <a:lstStyle/>
          <a:p>
            <a:endParaRPr lang="en-GB"/>
          </a:p>
        </p:txBody>
      </p:sp>
    </p:spTree>
    <p:extLst>
      <p:ext uri="{BB962C8B-B14F-4D97-AF65-F5344CB8AC3E}">
        <p14:creationId xmlns:p14="http://schemas.microsoft.com/office/powerpoint/2010/main" val="393574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9FD-00D0-884D-A1DE-56DFC9F1541B}"/>
              </a:ext>
            </a:extLst>
          </p:cNvPr>
          <p:cNvSpPr>
            <a:spLocks noGrp="1"/>
          </p:cNvSpPr>
          <p:nvPr>
            <p:ph type="title"/>
          </p:nvPr>
        </p:nvSpPr>
        <p:spPr/>
        <p:txBody>
          <a:bodyPr/>
          <a:lstStyle/>
          <a:p>
            <a:r>
              <a:rPr lang="en-US" altLang="zh-CN" b="1" dirty="0"/>
              <a:t>Topics</a:t>
            </a:r>
            <a:endParaRPr lang="en-US" b="1" dirty="0"/>
          </a:p>
        </p:txBody>
      </p:sp>
      <p:sp>
        <p:nvSpPr>
          <p:cNvPr id="5" name="Text Placeholder 2">
            <a:extLst>
              <a:ext uri="{FF2B5EF4-FFF2-40B4-BE49-F238E27FC236}">
                <a16:creationId xmlns:a16="http://schemas.microsoft.com/office/drawing/2014/main" id="{0CD297A5-EB81-E84A-885F-91C4D91D6CF5}"/>
              </a:ext>
            </a:extLst>
          </p:cNvPr>
          <p:cNvSpPr txBox="1">
            <a:spLocks/>
          </p:cNvSpPr>
          <p:nvPr/>
        </p:nvSpPr>
        <p:spPr>
          <a:xfrm>
            <a:off x="623392" y="1916832"/>
            <a:ext cx="10153127" cy="3816996"/>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Font typeface="Arial" panose="020B0604020202020204" pitchFamily="34" charset="0"/>
              <a:buChar char="•"/>
              <a:defRPr sz="2000" kern="1200">
                <a:solidFill>
                  <a:srgbClr val="2E444E"/>
                </a:solidFill>
                <a:latin typeface="+mn-lt"/>
                <a:ea typeface="+mn-ea"/>
                <a:cs typeface="+mn-cs"/>
              </a:defRPr>
            </a:lvl1pPr>
            <a:lvl2pPr marL="742950" indent="-28575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2pPr>
            <a:lvl3pPr marL="1143000" indent="-22860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3pPr>
            <a:lvl4pPr marL="1600200" indent="-228600" algn="l" defTabSz="914400" rtl="0" eaLnBrk="1" latinLnBrk="0" hangingPunct="1">
              <a:spcBef>
                <a:spcPts val="0"/>
              </a:spcBef>
              <a:spcAft>
                <a:spcPts val="1200"/>
              </a:spcAft>
              <a:buFont typeface="Arial" panose="020B0604020202020204" pitchFamily="34" charset="0"/>
              <a:buChar char="–"/>
              <a:defRPr sz="1600" kern="1200">
                <a:solidFill>
                  <a:srgbClr val="2E444E"/>
                </a:solidFill>
                <a:latin typeface="+mn-lt"/>
                <a:ea typeface="+mn-ea"/>
                <a:cs typeface="+mn-cs"/>
              </a:defRPr>
            </a:lvl4pPr>
            <a:lvl5pPr marL="2057400" indent="-228600" algn="l" defTabSz="914400" rtl="0" eaLnBrk="1" latinLnBrk="0" hangingPunct="1">
              <a:spcBef>
                <a:spcPts val="0"/>
              </a:spcBef>
              <a:spcAft>
                <a:spcPts val="1200"/>
              </a:spcAft>
              <a:buFont typeface="Arial" panose="020B0604020202020204" pitchFamily="34" charset="0"/>
              <a:buChar char="»"/>
              <a:defRPr sz="1400" kern="1200">
                <a:solidFill>
                  <a:srgbClr val="2E444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dirty="0">
                <a:cs typeface="Calibri" panose="020F0502020204030204" pitchFamily="34" charset="0"/>
              </a:rPr>
              <a:t>Serialization</a:t>
            </a:r>
          </a:p>
          <a:p>
            <a:r>
              <a:rPr lang="en-GB" sz="2400" dirty="0">
                <a:cs typeface="Calibri" panose="020F0502020204030204" pitchFamily="34" charset="0"/>
              </a:rPr>
              <a:t>Deserialization</a:t>
            </a:r>
            <a:endParaRPr lang="en-US" sz="2400" dirty="0">
              <a:cs typeface="Calibri" panose="020F0502020204030204" pitchFamily="34" charset="0"/>
            </a:endParaRPr>
          </a:p>
        </p:txBody>
      </p:sp>
    </p:spTree>
    <p:extLst>
      <p:ext uri="{BB962C8B-B14F-4D97-AF65-F5344CB8AC3E}">
        <p14:creationId xmlns:p14="http://schemas.microsoft.com/office/powerpoint/2010/main" val="56901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9FD-00D0-884D-A1DE-56DFC9F1541B}"/>
              </a:ext>
            </a:extLst>
          </p:cNvPr>
          <p:cNvSpPr>
            <a:spLocks noGrp="1"/>
          </p:cNvSpPr>
          <p:nvPr>
            <p:ph type="title"/>
          </p:nvPr>
        </p:nvSpPr>
        <p:spPr/>
        <p:txBody>
          <a:bodyPr/>
          <a:lstStyle/>
          <a:p>
            <a:r>
              <a:rPr lang="en-US" altLang="zh-CN" b="1" dirty="0"/>
              <a:t>Object Serialization</a:t>
            </a:r>
          </a:p>
        </p:txBody>
      </p:sp>
      <p:sp>
        <p:nvSpPr>
          <p:cNvPr id="5" name="Text Placeholder 2">
            <a:extLst>
              <a:ext uri="{FF2B5EF4-FFF2-40B4-BE49-F238E27FC236}">
                <a16:creationId xmlns:a16="http://schemas.microsoft.com/office/drawing/2014/main" id="{0CD297A5-EB81-E84A-885F-91C4D91D6CF5}"/>
              </a:ext>
            </a:extLst>
          </p:cNvPr>
          <p:cNvSpPr txBox="1">
            <a:spLocks/>
          </p:cNvSpPr>
          <p:nvPr/>
        </p:nvSpPr>
        <p:spPr>
          <a:xfrm>
            <a:off x="623392" y="1916832"/>
            <a:ext cx="11017224" cy="3816996"/>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Font typeface="Arial" panose="020B0604020202020204" pitchFamily="34" charset="0"/>
              <a:buChar char="•"/>
              <a:defRPr sz="2000" kern="1200">
                <a:solidFill>
                  <a:srgbClr val="2E444E"/>
                </a:solidFill>
                <a:latin typeface="+mn-lt"/>
                <a:ea typeface="+mn-ea"/>
                <a:cs typeface="+mn-cs"/>
              </a:defRPr>
            </a:lvl1pPr>
            <a:lvl2pPr marL="742950" indent="-28575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2pPr>
            <a:lvl3pPr marL="1143000" indent="-22860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3pPr>
            <a:lvl4pPr marL="1600200" indent="-228600" algn="l" defTabSz="914400" rtl="0" eaLnBrk="1" latinLnBrk="0" hangingPunct="1">
              <a:spcBef>
                <a:spcPts val="0"/>
              </a:spcBef>
              <a:spcAft>
                <a:spcPts val="1200"/>
              </a:spcAft>
              <a:buFont typeface="Arial" panose="020B0604020202020204" pitchFamily="34" charset="0"/>
              <a:buChar char="–"/>
              <a:defRPr sz="1600" kern="1200">
                <a:solidFill>
                  <a:srgbClr val="2E444E"/>
                </a:solidFill>
                <a:latin typeface="+mn-lt"/>
                <a:ea typeface="+mn-ea"/>
                <a:cs typeface="+mn-cs"/>
              </a:defRPr>
            </a:lvl4pPr>
            <a:lvl5pPr marL="2057400" indent="-228600" algn="l" defTabSz="914400" rtl="0" eaLnBrk="1" latinLnBrk="0" hangingPunct="1">
              <a:spcBef>
                <a:spcPts val="0"/>
              </a:spcBef>
              <a:spcAft>
                <a:spcPts val="1200"/>
              </a:spcAft>
              <a:buFont typeface="Arial" panose="020B0604020202020204" pitchFamily="34" charset="0"/>
              <a:buChar char="»"/>
              <a:defRPr sz="1400" kern="1200">
                <a:solidFill>
                  <a:srgbClr val="2E444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a:t>We mentioned earlier that in order to store objects to disk we will need to flatten them so that they can be written to a data stream. This is called object </a:t>
            </a:r>
            <a:r>
              <a:rPr lang="en-GB" dirty="0">
                <a:solidFill>
                  <a:srgbClr val="FF0000"/>
                </a:solidFill>
              </a:rPr>
              <a:t>serialization</a:t>
            </a:r>
            <a:r>
              <a:rPr lang="en-GB" dirty="0"/>
              <a:t>.</a:t>
            </a:r>
          </a:p>
          <a:p>
            <a:r>
              <a:rPr lang="en-GB" dirty="0"/>
              <a:t>Let's look at how to do this in Java:</a:t>
            </a:r>
          </a:p>
          <a:p>
            <a:r>
              <a:rPr lang="en-GB" dirty="0"/>
              <a:t>Firstly, in order for an object to be serialized it must be declared 'serializable'. This is done by declaring a class to implement the interface </a:t>
            </a:r>
            <a:r>
              <a:rPr lang="en-GB" i="1" dirty="0" err="1"/>
              <a:t>java.io.Serializable</a:t>
            </a:r>
            <a:r>
              <a:rPr lang="en-GB" dirty="0"/>
              <a:t>. This is what is known as a 'tagging' interface because it has </a:t>
            </a:r>
            <a:r>
              <a:rPr lang="en-GB" b="1" dirty="0"/>
              <a:t>no methods</a:t>
            </a:r>
            <a:r>
              <a:rPr lang="en-GB" dirty="0"/>
              <a:t> declared in it!</a:t>
            </a:r>
          </a:p>
          <a:p>
            <a:r>
              <a:rPr lang="en-GB" dirty="0"/>
              <a:t>Objects which are of classes which are not declared serializable will not be serialized or deserialized.</a:t>
            </a:r>
          </a:p>
          <a:p>
            <a:r>
              <a:rPr lang="en-GB" dirty="0"/>
              <a:t>Otherwise, objects which are of classes which </a:t>
            </a:r>
            <a:r>
              <a:rPr lang="en-GB" i="1" dirty="0"/>
              <a:t>are</a:t>
            </a:r>
            <a:r>
              <a:rPr lang="en-GB" dirty="0"/>
              <a:t> declared serializable may have their state recorded and output on a data stream.</a:t>
            </a:r>
          </a:p>
          <a:p>
            <a:endParaRPr lang="en-US" sz="2400" b="1" dirty="0">
              <a:cs typeface="Calibri" panose="020F0502020204030204" pitchFamily="34" charset="0"/>
            </a:endParaRPr>
          </a:p>
        </p:txBody>
      </p:sp>
    </p:spTree>
    <p:extLst>
      <p:ext uri="{BB962C8B-B14F-4D97-AF65-F5344CB8AC3E}">
        <p14:creationId xmlns:p14="http://schemas.microsoft.com/office/powerpoint/2010/main" val="194265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9FD-00D0-884D-A1DE-56DFC9F1541B}"/>
              </a:ext>
            </a:extLst>
          </p:cNvPr>
          <p:cNvSpPr>
            <a:spLocks noGrp="1"/>
          </p:cNvSpPr>
          <p:nvPr>
            <p:ph type="title"/>
          </p:nvPr>
        </p:nvSpPr>
        <p:spPr/>
        <p:txBody>
          <a:bodyPr/>
          <a:lstStyle/>
          <a:p>
            <a:r>
              <a:rPr lang="en-US" altLang="zh-CN" b="1" dirty="0" err="1"/>
              <a:t>ObjectOutputStream</a:t>
            </a:r>
            <a:r>
              <a:rPr lang="en-US" altLang="zh-CN" b="1" dirty="0"/>
              <a:t> and </a:t>
            </a:r>
            <a:r>
              <a:rPr lang="en-US" altLang="zh-CN" b="1" dirty="0" err="1"/>
              <a:t>ObjectInputStream</a:t>
            </a:r>
            <a:endParaRPr lang="en-US" altLang="zh-CN" b="1" dirty="0"/>
          </a:p>
        </p:txBody>
      </p:sp>
      <p:sp>
        <p:nvSpPr>
          <p:cNvPr id="3" name="Rectangle 2">
            <a:extLst>
              <a:ext uri="{FF2B5EF4-FFF2-40B4-BE49-F238E27FC236}">
                <a16:creationId xmlns:a16="http://schemas.microsoft.com/office/drawing/2014/main" id="{89C3C4BF-C5AA-EC4B-883D-31698FE7E20F}"/>
              </a:ext>
            </a:extLst>
          </p:cNvPr>
          <p:cNvSpPr/>
          <p:nvPr/>
        </p:nvSpPr>
        <p:spPr>
          <a:xfrm>
            <a:off x="623392" y="2852936"/>
            <a:ext cx="1512168"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Program</a:t>
            </a:r>
            <a:endParaRPr lang="en-GB" dirty="0"/>
          </a:p>
        </p:txBody>
      </p:sp>
      <p:sp>
        <p:nvSpPr>
          <p:cNvPr id="6" name="Rectangle 5">
            <a:extLst>
              <a:ext uri="{FF2B5EF4-FFF2-40B4-BE49-F238E27FC236}">
                <a16:creationId xmlns:a16="http://schemas.microsoft.com/office/drawing/2014/main" id="{CE445B71-1967-D648-9B15-EFED74778CCE}"/>
              </a:ext>
            </a:extLst>
          </p:cNvPr>
          <p:cNvSpPr/>
          <p:nvPr/>
        </p:nvSpPr>
        <p:spPr>
          <a:xfrm>
            <a:off x="4871864" y="2852936"/>
            <a:ext cx="2160240"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ltLang="zh-CN" dirty="0"/>
              <a:t>Serialized Object</a:t>
            </a:r>
            <a:endParaRPr lang="en-GB" dirty="0"/>
          </a:p>
        </p:txBody>
      </p:sp>
      <p:sp>
        <p:nvSpPr>
          <p:cNvPr id="7" name="Rectangle 6">
            <a:extLst>
              <a:ext uri="{FF2B5EF4-FFF2-40B4-BE49-F238E27FC236}">
                <a16:creationId xmlns:a16="http://schemas.microsoft.com/office/drawing/2014/main" id="{AF78E2F0-E229-8A49-998A-11E39475807F}"/>
              </a:ext>
            </a:extLst>
          </p:cNvPr>
          <p:cNvSpPr/>
          <p:nvPr/>
        </p:nvSpPr>
        <p:spPr>
          <a:xfrm>
            <a:off x="9768408" y="2831686"/>
            <a:ext cx="1512168"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Program</a:t>
            </a:r>
            <a:endParaRPr lang="en-GB" dirty="0"/>
          </a:p>
        </p:txBody>
      </p:sp>
      <p:sp>
        <p:nvSpPr>
          <p:cNvPr id="4" name="Striped Right Arrow 3">
            <a:extLst>
              <a:ext uri="{FF2B5EF4-FFF2-40B4-BE49-F238E27FC236}">
                <a16:creationId xmlns:a16="http://schemas.microsoft.com/office/drawing/2014/main" id="{66CAF9A5-D0AC-D84D-AA5F-A25DB2019BC1}"/>
              </a:ext>
            </a:extLst>
          </p:cNvPr>
          <p:cNvSpPr/>
          <p:nvPr/>
        </p:nvSpPr>
        <p:spPr>
          <a:xfrm>
            <a:off x="2135560" y="2852936"/>
            <a:ext cx="2736304" cy="720080"/>
          </a:xfrm>
          <a:prstGeom prst="stripedRightArrow">
            <a:avLst>
              <a:gd name="adj1" fmla="val 46265"/>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err="1"/>
              <a:t>ObjectOutputStream</a:t>
            </a:r>
            <a:endParaRPr lang="en-GB" dirty="0"/>
          </a:p>
        </p:txBody>
      </p:sp>
      <p:sp>
        <p:nvSpPr>
          <p:cNvPr id="8" name="Striped Right Arrow 7">
            <a:extLst>
              <a:ext uri="{FF2B5EF4-FFF2-40B4-BE49-F238E27FC236}">
                <a16:creationId xmlns:a16="http://schemas.microsoft.com/office/drawing/2014/main" id="{9953C81B-6424-934F-9211-2E178F6A80CC}"/>
              </a:ext>
            </a:extLst>
          </p:cNvPr>
          <p:cNvSpPr/>
          <p:nvPr/>
        </p:nvSpPr>
        <p:spPr>
          <a:xfrm>
            <a:off x="7032104" y="2831686"/>
            <a:ext cx="2736304" cy="720080"/>
          </a:xfrm>
          <a:prstGeom prst="stripedRightArrow">
            <a:avLst>
              <a:gd name="adj1" fmla="val 46265"/>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err="1"/>
              <a:t>ObjectInputStream</a:t>
            </a:r>
            <a:endParaRPr lang="en-GB" dirty="0"/>
          </a:p>
        </p:txBody>
      </p:sp>
      <p:sp>
        <p:nvSpPr>
          <p:cNvPr id="14" name="Curved Up Arrow 13">
            <a:extLst>
              <a:ext uri="{FF2B5EF4-FFF2-40B4-BE49-F238E27FC236}">
                <a16:creationId xmlns:a16="http://schemas.microsoft.com/office/drawing/2014/main" id="{E60D01D3-9581-5B46-8BD6-C841AD68E6E9}"/>
              </a:ext>
            </a:extLst>
          </p:cNvPr>
          <p:cNvSpPr/>
          <p:nvPr/>
        </p:nvSpPr>
        <p:spPr>
          <a:xfrm>
            <a:off x="1319717" y="3645024"/>
            <a:ext cx="4668518" cy="648072"/>
          </a:xfrm>
          <a:prstGeom prst="curved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solidFill>
                <a:schemeClr val="tx1"/>
              </a:solidFill>
            </a:endParaRPr>
          </a:p>
        </p:txBody>
      </p:sp>
      <p:sp>
        <p:nvSpPr>
          <p:cNvPr id="16" name="Curved Up Arrow 15">
            <a:extLst>
              <a:ext uri="{FF2B5EF4-FFF2-40B4-BE49-F238E27FC236}">
                <a16:creationId xmlns:a16="http://schemas.microsoft.com/office/drawing/2014/main" id="{462C024B-4C19-6148-87A9-48E7E8AABA5C}"/>
              </a:ext>
            </a:extLst>
          </p:cNvPr>
          <p:cNvSpPr/>
          <p:nvPr/>
        </p:nvSpPr>
        <p:spPr>
          <a:xfrm>
            <a:off x="5995367" y="3645024"/>
            <a:ext cx="4668518" cy="648072"/>
          </a:xfrm>
          <a:prstGeom prst="curved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solidFill>
                <a:schemeClr val="tx1"/>
              </a:solidFill>
            </a:endParaRPr>
          </a:p>
        </p:txBody>
      </p:sp>
      <p:sp>
        <p:nvSpPr>
          <p:cNvPr id="17" name="TextBox 16">
            <a:extLst>
              <a:ext uri="{FF2B5EF4-FFF2-40B4-BE49-F238E27FC236}">
                <a16:creationId xmlns:a16="http://schemas.microsoft.com/office/drawing/2014/main" id="{2B185131-0CB3-8749-8EBA-9D4E96D99485}"/>
              </a:ext>
            </a:extLst>
          </p:cNvPr>
          <p:cNvSpPr txBox="1"/>
          <p:nvPr/>
        </p:nvSpPr>
        <p:spPr>
          <a:xfrm>
            <a:off x="2495600" y="4397280"/>
            <a:ext cx="2016224" cy="461665"/>
          </a:xfrm>
          <a:prstGeom prst="rect">
            <a:avLst/>
          </a:prstGeom>
          <a:noFill/>
        </p:spPr>
        <p:txBody>
          <a:bodyPr wrap="square" rtlCol="0">
            <a:spAutoFit/>
          </a:bodyPr>
          <a:lstStyle/>
          <a:p>
            <a:r>
              <a:rPr lang="en-GB" sz="2400" dirty="0"/>
              <a:t>Serialization</a:t>
            </a:r>
          </a:p>
        </p:txBody>
      </p:sp>
      <p:sp>
        <p:nvSpPr>
          <p:cNvPr id="18" name="TextBox 17">
            <a:extLst>
              <a:ext uri="{FF2B5EF4-FFF2-40B4-BE49-F238E27FC236}">
                <a16:creationId xmlns:a16="http://schemas.microsoft.com/office/drawing/2014/main" id="{3A9B6B16-A304-CF42-BD11-CD298C950DEA}"/>
              </a:ext>
            </a:extLst>
          </p:cNvPr>
          <p:cNvSpPr txBox="1"/>
          <p:nvPr/>
        </p:nvSpPr>
        <p:spPr>
          <a:xfrm>
            <a:off x="7140116" y="4401725"/>
            <a:ext cx="2520280" cy="461665"/>
          </a:xfrm>
          <a:prstGeom prst="rect">
            <a:avLst/>
          </a:prstGeom>
          <a:noFill/>
        </p:spPr>
        <p:txBody>
          <a:bodyPr wrap="square" rtlCol="0">
            <a:spAutoFit/>
          </a:bodyPr>
          <a:lstStyle/>
          <a:p>
            <a:r>
              <a:rPr lang="en-US" sz="2400" dirty="0">
                <a:cs typeface="Calibri" panose="020F0502020204030204" pitchFamily="34" charset="0"/>
              </a:rPr>
              <a:t>Deserialization</a:t>
            </a:r>
            <a:endParaRPr lang="en-GB" sz="2400" dirty="0"/>
          </a:p>
        </p:txBody>
      </p:sp>
    </p:spTree>
    <p:extLst>
      <p:ext uri="{BB962C8B-B14F-4D97-AF65-F5344CB8AC3E}">
        <p14:creationId xmlns:p14="http://schemas.microsoft.com/office/powerpoint/2010/main" val="190038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9FD-00D0-884D-A1DE-56DFC9F1541B}"/>
              </a:ext>
            </a:extLst>
          </p:cNvPr>
          <p:cNvSpPr>
            <a:spLocks noGrp="1"/>
          </p:cNvSpPr>
          <p:nvPr>
            <p:ph type="title"/>
          </p:nvPr>
        </p:nvSpPr>
        <p:spPr/>
        <p:txBody>
          <a:bodyPr/>
          <a:lstStyle/>
          <a:p>
            <a:r>
              <a:rPr lang="en-US" altLang="zh-CN" b="1" dirty="0"/>
              <a:t>Serializing an object</a:t>
            </a:r>
          </a:p>
        </p:txBody>
      </p:sp>
      <p:sp>
        <p:nvSpPr>
          <p:cNvPr id="5" name="Text Placeholder 2">
            <a:extLst>
              <a:ext uri="{FF2B5EF4-FFF2-40B4-BE49-F238E27FC236}">
                <a16:creationId xmlns:a16="http://schemas.microsoft.com/office/drawing/2014/main" id="{0CD297A5-EB81-E84A-885F-91C4D91D6CF5}"/>
              </a:ext>
            </a:extLst>
          </p:cNvPr>
          <p:cNvSpPr txBox="1">
            <a:spLocks/>
          </p:cNvSpPr>
          <p:nvPr/>
        </p:nvSpPr>
        <p:spPr>
          <a:xfrm>
            <a:off x="623392" y="1916832"/>
            <a:ext cx="11017224" cy="3816996"/>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Font typeface="Arial" panose="020B0604020202020204" pitchFamily="34" charset="0"/>
              <a:buChar char="•"/>
              <a:defRPr sz="2000" kern="1200">
                <a:solidFill>
                  <a:srgbClr val="2E444E"/>
                </a:solidFill>
                <a:latin typeface="+mn-lt"/>
                <a:ea typeface="+mn-ea"/>
                <a:cs typeface="+mn-cs"/>
              </a:defRPr>
            </a:lvl1pPr>
            <a:lvl2pPr marL="742950" indent="-28575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2pPr>
            <a:lvl3pPr marL="1143000" indent="-22860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3pPr>
            <a:lvl4pPr marL="1600200" indent="-228600" algn="l" defTabSz="914400" rtl="0" eaLnBrk="1" latinLnBrk="0" hangingPunct="1">
              <a:spcBef>
                <a:spcPts val="0"/>
              </a:spcBef>
              <a:spcAft>
                <a:spcPts val="1200"/>
              </a:spcAft>
              <a:buFont typeface="Arial" panose="020B0604020202020204" pitchFamily="34" charset="0"/>
              <a:buChar char="–"/>
              <a:defRPr sz="1600" kern="1200">
                <a:solidFill>
                  <a:srgbClr val="2E444E"/>
                </a:solidFill>
                <a:latin typeface="+mn-lt"/>
                <a:ea typeface="+mn-ea"/>
                <a:cs typeface="+mn-cs"/>
              </a:defRPr>
            </a:lvl4pPr>
            <a:lvl5pPr marL="2057400" indent="-228600" algn="l" defTabSz="914400" rtl="0" eaLnBrk="1" latinLnBrk="0" hangingPunct="1">
              <a:spcBef>
                <a:spcPts val="0"/>
              </a:spcBef>
              <a:spcAft>
                <a:spcPts val="1200"/>
              </a:spcAft>
              <a:buFont typeface="Arial" panose="020B0604020202020204" pitchFamily="34" charset="0"/>
              <a:buChar char="»"/>
              <a:defRPr sz="1400" kern="1200">
                <a:solidFill>
                  <a:srgbClr val="2E444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a:t>To serialize an object we use a </a:t>
            </a:r>
            <a:r>
              <a:rPr lang="en-GB" i="1" dirty="0" err="1"/>
              <a:t>java.io.ObjectOutputStream</a:t>
            </a:r>
            <a:r>
              <a:rPr lang="en-GB" dirty="0"/>
              <a:t>. To use one of these we must construct it using another </a:t>
            </a:r>
            <a:r>
              <a:rPr lang="en-GB" dirty="0" err="1"/>
              <a:t>OutputStream</a:t>
            </a:r>
            <a:r>
              <a:rPr lang="en-GB" dirty="0"/>
              <a:t> as a parameter. i.e.</a:t>
            </a:r>
            <a:endParaRPr lang="en-US" sz="2400" b="1" dirty="0">
              <a:cs typeface="Calibri" panose="020F0502020204030204" pitchFamily="34" charset="0"/>
            </a:endParaRPr>
          </a:p>
          <a:p>
            <a:endParaRPr lang="en-US" sz="2400" b="1" dirty="0">
              <a:cs typeface="Calibri" panose="020F0502020204030204" pitchFamily="34" charset="0"/>
            </a:endParaRPr>
          </a:p>
          <a:p>
            <a:pPr marL="0" indent="0">
              <a:buNone/>
            </a:pPr>
            <a:r>
              <a:rPr lang="en-US" dirty="0"/>
              <a:t>     where </a:t>
            </a:r>
            <a:r>
              <a:rPr lang="en-US" i="1" dirty="0"/>
              <a:t>out</a:t>
            </a:r>
            <a:r>
              <a:rPr lang="en-US" dirty="0"/>
              <a:t> is an </a:t>
            </a:r>
            <a:r>
              <a:rPr lang="en-US" i="1" dirty="0" err="1"/>
              <a:t>OutputStream</a:t>
            </a:r>
            <a:endParaRPr lang="en-US" i="1" dirty="0"/>
          </a:p>
          <a:p>
            <a:r>
              <a:rPr lang="en-US" dirty="0"/>
              <a:t>The method:</a:t>
            </a:r>
          </a:p>
          <a:p>
            <a:endParaRPr lang="en-US" dirty="0"/>
          </a:p>
          <a:p>
            <a:pPr marL="0" indent="0">
              <a:buNone/>
            </a:pPr>
            <a:r>
              <a:rPr lang="en-US" dirty="0"/>
              <a:t>     will </a:t>
            </a:r>
            <a:r>
              <a:rPr lang="en-GB" dirty="0"/>
              <a:t>actually cause object </a:t>
            </a:r>
            <a:r>
              <a:rPr lang="en-GB" i="1" dirty="0" err="1"/>
              <a:t>obj</a:t>
            </a:r>
            <a:r>
              <a:rPr lang="en-GB" dirty="0"/>
              <a:t> to be serialized to the </a:t>
            </a:r>
            <a:r>
              <a:rPr lang="en-GB" dirty="0" err="1"/>
              <a:t>OutputStream</a:t>
            </a:r>
            <a:r>
              <a:rPr lang="en-GB" dirty="0"/>
              <a:t> which the </a:t>
            </a:r>
            <a:r>
              <a:rPr lang="en-GB" dirty="0" err="1"/>
              <a:t>ObjectOutputStream</a:t>
            </a:r>
            <a:r>
              <a:rPr lang="en-GB" dirty="0"/>
              <a:t> wraps.</a:t>
            </a:r>
            <a:endParaRPr lang="en-US" dirty="0"/>
          </a:p>
        </p:txBody>
      </p:sp>
      <p:sp>
        <p:nvSpPr>
          <p:cNvPr id="3" name="TextBox 2">
            <a:extLst>
              <a:ext uri="{FF2B5EF4-FFF2-40B4-BE49-F238E27FC236}">
                <a16:creationId xmlns:a16="http://schemas.microsoft.com/office/drawing/2014/main" id="{E857D7CD-54E2-7C4B-8E68-5C2ED81A3F71}"/>
              </a:ext>
            </a:extLst>
          </p:cNvPr>
          <p:cNvSpPr txBox="1"/>
          <p:nvPr/>
        </p:nvSpPr>
        <p:spPr>
          <a:xfrm>
            <a:off x="2063552" y="2780928"/>
            <a:ext cx="7488832" cy="400110"/>
          </a:xfrm>
          <a:prstGeom prst="rect">
            <a:avLst/>
          </a:prstGeom>
          <a:noFill/>
          <a:ln>
            <a:solidFill>
              <a:schemeClr val="tx2"/>
            </a:solidFill>
          </a:ln>
        </p:spPr>
        <p:txBody>
          <a:bodyPr wrap="square" rtlCol="0">
            <a:spAutoFit/>
          </a:bodyPr>
          <a:lstStyle/>
          <a:p>
            <a:r>
              <a:rPr lang="en-GB" sz="2000" dirty="0" err="1"/>
              <a:t>ObjectOutputStream</a:t>
            </a:r>
            <a:r>
              <a:rPr lang="en-GB" sz="2000" dirty="0"/>
              <a:t> </a:t>
            </a:r>
            <a:r>
              <a:rPr lang="en-GB" sz="2000" dirty="0" err="1"/>
              <a:t>oos</a:t>
            </a:r>
            <a:r>
              <a:rPr lang="en-GB" sz="2000" dirty="0"/>
              <a:t> = new </a:t>
            </a:r>
            <a:r>
              <a:rPr lang="en-GB" sz="2000" dirty="0" err="1"/>
              <a:t>ObjectOutputStream</a:t>
            </a:r>
            <a:r>
              <a:rPr lang="en-GB" sz="2000" dirty="0"/>
              <a:t> ( out )</a:t>
            </a:r>
          </a:p>
        </p:txBody>
      </p:sp>
      <p:sp>
        <p:nvSpPr>
          <p:cNvPr id="6" name="TextBox 5">
            <a:extLst>
              <a:ext uri="{FF2B5EF4-FFF2-40B4-BE49-F238E27FC236}">
                <a16:creationId xmlns:a16="http://schemas.microsoft.com/office/drawing/2014/main" id="{B13609C2-46F0-3F42-BB64-88956155EB7A}"/>
              </a:ext>
            </a:extLst>
          </p:cNvPr>
          <p:cNvSpPr txBox="1"/>
          <p:nvPr/>
        </p:nvSpPr>
        <p:spPr>
          <a:xfrm>
            <a:off x="2063552" y="4109010"/>
            <a:ext cx="3655386" cy="400110"/>
          </a:xfrm>
          <a:prstGeom prst="rect">
            <a:avLst/>
          </a:prstGeom>
          <a:noFill/>
          <a:ln>
            <a:solidFill>
              <a:schemeClr val="tx2"/>
            </a:solidFill>
          </a:ln>
        </p:spPr>
        <p:txBody>
          <a:bodyPr wrap="square" rtlCol="0">
            <a:spAutoFit/>
          </a:bodyPr>
          <a:lstStyle/>
          <a:p>
            <a:r>
              <a:rPr lang="en-GB" sz="2000" dirty="0"/>
              <a:t>void </a:t>
            </a:r>
            <a:r>
              <a:rPr lang="en-GB" sz="2000" dirty="0" err="1"/>
              <a:t>writeObject</a:t>
            </a:r>
            <a:r>
              <a:rPr lang="en-GB" sz="2000" dirty="0"/>
              <a:t>(Object </a:t>
            </a:r>
            <a:r>
              <a:rPr lang="en-GB" sz="2000" dirty="0" err="1"/>
              <a:t>obj</a:t>
            </a:r>
            <a:r>
              <a:rPr lang="en-GB" sz="2000" dirty="0"/>
              <a:t>)</a:t>
            </a:r>
          </a:p>
        </p:txBody>
      </p:sp>
    </p:spTree>
    <p:extLst>
      <p:ext uri="{BB962C8B-B14F-4D97-AF65-F5344CB8AC3E}">
        <p14:creationId xmlns:p14="http://schemas.microsoft.com/office/powerpoint/2010/main" val="1513741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9FD-00D0-884D-A1DE-56DFC9F1541B}"/>
              </a:ext>
            </a:extLst>
          </p:cNvPr>
          <p:cNvSpPr>
            <a:spLocks noGrp="1"/>
          </p:cNvSpPr>
          <p:nvPr>
            <p:ph type="title"/>
          </p:nvPr>
        </p:nvSpPr>
        <p:spPr/>
        <p:txBody>
          <a:bodyPr/>
          <a:lstStyle/>
          <a:p>
            <a:r>
              <a:rPr lang="en-US" altLang="zh-CN" b="1" dirty="0"/>
              <a:t>Serialization Example</a:t>
            </a:r>
          </a:p>
        </p:txBody>
      </p:sp>
      <p:pic>
        <p:nvPicPr>
          <p:cNvPr id="7" name="Picture 6">
            <a:extLst>
              <a:ext uri="{FF2B5EF4-FFF2-40B4-BE49-F238E27FC236}">
                <a16:creationId xmlns:a16="http://schemas.microsoft.com/office/drawing/2014/main" id="{98BD8A0C-9009-3F48-B949-572B0BCA4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974495"/>
            <a:ext cx="5284061" cy="2808312"/>
          </a:xfrm>
          <a:prstGeom prst="rect">
            <a:avLst/>
          </a:prstGeom>
          <a:ln>
            <a:solidFill>
              <a:schemeClr val="tx2"/>
            </a:solidFill>
          </a:ln>
        </p:spPr>
      </p:pic>
      <p:pic>
        <p:nvPicPr>
          <p:cNvPr id="9" name="Picture 8">
            <a:extLst>
              <a:ext uri="{FF2B5EF4-FFF2-40B4-BE49-F238E27FC236}">
                <a16:creationId xmlns:a16="http://schemas.microsoft.com/office/drawing/2014/main" id="{84FE0ED8-49A1-564E-A322-B8BF3AC0C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1657801"/>
            <a:ext cx="5613400" cy="3441700"/>
          </a:xfrm>
          <a:prstGeom prst="rect">
            <a:avLst/>
          </a:prstGeom>
          <a:ln>
            <a:solidFill>
              <a:schemeClr val="tx2"/>
            </a:solidFill>
          </a:ln>
        </p:spPr>
      </p:pic>
      <p:pic>
        <p:nvPicPr>
          <p:cNvPr id="13" name="Picture 12">
            <a:extLst>
              <a:ext uri="{FF2B5EF4-FFF2-40B4-BE49-F238E27FC236}">
                <a16:creationId xmlns:a16="http://schemas.microsoft.com/office/drawing/2014/main" id="{CE6EFD42-86C6-2949-8D7C-64A242BDFF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1834" y="5412672"/>
            <a:ext cx="4940300" cy="1219200"/>
          </a:xfrm>
          <a:prstGeom prst="rect">
            <a:avLst/>
          </a:prstGeom>
        </p:spPr>
      </p:pic>
    </p:spTree>
    <p:extLst>
      <p:ext uri="{BB962C8B-B14F-4D97-AF65-F5344CB8AC3E}">
        <p14:creationId xmlns:p14="http://schemas.microsoft.com/office/powerpoint/2010/main" val="236118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9FD-00D0-884D-A1DE-56DFC9F1541B}"/>
              </a:ext>
            </a:extLst>
          </p:cNvPr>
          <p:cNvSpPr>
            <a:spLocks noGrp="1"/>
          </p:cNvSpPr>
          <p:nvPr>
            <p:ph type="title"/>
          </p:nvPr>
        </p:nvSpPr>
        <p:spPr/>
        <p:txBody>
          <a:bodyPr/>
          <a:lstStyle/>
          <a:p>
            <a:r>
              <a:rPr lang="en-US" altLang="zh-CN" b="1" dirty="0"/>
              <a:t>Deserialization</a:t>
            </a:r>
          </a:p>
        </p:txBody>
      </p:sp>
      <p:sp>
        <p:nvSpPr>
          <p:cNvPr id="5" name="Text Placeholder 2">
            <a:extLst>
              <a:ext uri="{FF2B5EF4-FFF2-40B4-BE49-F238E27FC236}">
                <a16:creationId xmlns:a16="http://schemas.microsoft.com/office/drawing/2014/main" id="{0CD297A5-EB81-E84A-885F-91C4D91D6CF5}"/>
              </a:ext>
            </a:extLst>
          </p:cNvPr>
          <p:cNvSpPr txBox="1">
            <a:spLocks/>
          </p:cNvSpPr>
          <p:nvPr/>
        </p:nvSpPr>
        <p:spPr>
          <a:xfrm>
            <a:off x="623392" y="1916832"/>
            <a:ext cx="11017224" cy="3816996"/>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Font typeface="Arial" panose="020B0604020202020204" pitchFamily="34" charset="0"/>
              <a:buChar char="•"/>
              <a:defRPr sz="2000" kern="1200">
                <a:solidFill>
                  <a:srgbClr val="2E444E"/>
                </a:solidFill>
                <a:latin typeface="+mn-lt"/>
                <a:ea typeface="+mn-ea"/>
                <a:cs typeface="+mn-cs"/>
              </a:defRPr>
            </a:lvl1pPr>
            <a:lvl2pPr marL="742950" indent="-28575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2pPr>
            <a:lvl3pPr marL="1143000" indent="-22860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3pPr>
            <a:lvl4pPr marL="1600200" indent="-228600" algn="l" defTabSz="914400" rtl="0" eaLnBrk="1" latinLnBrk="0" hangingPunct="1">
              <a:spcBef>
                <a:spcPts val="0"/>
              </a:spcBef>
              <a:spcAft>
                <a:spcPts val="1200"/>
              </a:spcAft>
              <a:buFont typeface="Arial" panose="020B0604020202020204" pitchFamily="34" charset="0"/>
              <a:buChar char="–"/>
              <a:defRPr sz="1600" kern="1200">
                <a:solidFill>
                  <a:srgbClr val="2E444E"/>
                </a:solidFill>
                <a:latin typeface="+mn-lt"/>
                <a:ea typeface="+mn-ea"/>
                <a:cs typeface="+mn-cs"/>
              </a:defRPr>
            </a:lvl4pPr>
            <a:lvl5pPr marL="2057400" indent="-228600" algn="l" defTabSz="914400" rtl="0" eaLnBrk="1" latinLnBrk="0" hangingPunct="1">
              <a:spcBef>
                <a:spcPts val="0"/>
              </a:spcBef>
              <a:spcAft>
                <a:spcPts val="1200"/>
              </a:spcAft>
              <a:buFont typeface="Arial" panose="020B0604020202020204" pitchFamily="34" charset="0"/>
              <a:buChar char="»"/>
              <a:defRPr sz="1400" kern="1200">
                <a:solidFill>
                  <a:srgbClr val="2E444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a:t>We can of course reverse this process to read objects from a data file. Again, the objects must be declared to be serializable by their classes implementing the </a:t>
            </a:r>
            <a:r>
              <a:rPr lang="en-GB" i="1" dirty="0"/>
              <a:t>Serializable</a:t>
            </a:r>
            <a:r>
              <a:rPr lang="en-GB" dirty="0"/>
              <a:t> interface.</a:t>
            </a:r>
          </a:p>
          <a:p>
            <a:r>
              <a:rPr lang="en-GB" dirty="0"/>
              <a:t>To deserialize we use a </a:t>
            </a:r>
            <a:r>
              <a:rPr lang="en-GB" i="1" dirty="0" err="1"/>
              <a:t>ObjectInputStream</a:t>
            </a:r>
            <a:r>
              <a:rPr lang="en-GB" dirty="0"/>
              <a:t> which must be constructed using an </a:t>
            </a:r>
            <a:r>
              <a:rPr lang="en-GB" i="1" dirty="0" err="1"/>
              <a:t>InputStream</a:t>
            </a:r>
            <a:r>
              <a:rPr lang="en-GB" dirty="0"/>
              <a:t> object (this provides the actual stream data).</a:t>
            </a:r>
          </a:p>
          <a:p>
            <a:r>
              <a:rPr lang="en-GB" dirty="0"/>
              <a:t>The magic method then is </a:t>
            </a:r>
            <a:r>
              <a:rPr lang="en-GB" i="1" dirty="0">
                <a:solidFill>
                  <a:srgbClr val="FF0000"/>
                </a:solidFill>
              </a:rPr>
              <a:t>Object </a:t>
            </a:r>
            <a:r>
              <a:rPr lang="en-GB" i="1" dirty="0" err="1">
                <a:solidFill>
                  <a:srgbClr val="FF0000"/>
                </a:solidFill>
              </a:rPr>
              <a:t>readObject</a:t>
            </a:r>
            <a:r>
              <a:rPr lang="en-GB" i="1" dirty="0">
                <a:solidFill>
                  <a:srgbClr val="FF0000"/>
                </a:solidFill>
              </a:rPr>
              <a:t>()</a:t>
            </a:r>
            <a:r>
              <a:rPr lang="en-GB" dirty="0"/>
              <a:t> in which an attempt to read an object from the </a:t>
            </a:r>
            <a:r>
              <a:rPr lang="en-GB" i="1" dirty="0" err="1"/>
              <a:t>InputStream</a:t>
            </a:r>
            <a:r>
              <a:rPr lang="en-GB" dirty="0"/>
              <a:t> is made. This method throws </a:t>
            </a:r>
            <a:r>
              <a:rPr lang="en-GB" i="1" dirty="0" err="1"/>
              <a:t>IOException</a:t>
            </a:r>
            <a:r>
              <a:rPr lang="en-GB" dirty="0" err="1"/>
              <a:t>s</a:t>
            </a:r>
            <a:r>
              <a:rPr lang="en-GB" dirty="0"/>
              <a:t> and </a:t>
            </a:r>
            <a:r>
              <a:rPr lang="en-GB" i="1" dirty="0" err="1"/>
              <a:t>ClassNotFoundException</a:t>
            </a:r>
            <a:r>
              <a:rPr lang="en-GB" dirty="0" err="1"/>
              <a:t>s</a:t>
            </a:r>
            <a:r>
              <a:rPr lang="en-GB" dirty="0"/>
              <a:t>. This happens for IO problems, or for reading objects which do not correspond to known types.</a:t>
            </a:r>
          </a:p>
        </p:txBody>
      </p:sp>
    </p:spTree>
    <p:extLst>
      <p:ext uri="{BB962C8B-B14F-4D97-AF65-F5344CB8AC3E}">
        <p14:creationId xmlns:p14="http://schemas.microsoft.com/office/powerpoint/2010/main" val="3377559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9FD-00D0-884D-A1DE-56DFC9F1541B}"/>
              </a:ext>
            </a:extLst>
          </p:cNvPr>
          <p:cNvSpPr>
            <a:spLocks noGrp="1"/>
          </p:cNvSpPr>
          <p:nvPr>
            <p:ph type="title"/>
          </p:nvPr>
        </p:nvSpPr>
        <p:spPr/>
        <p:txBody>
          <a:bodyPr/>
          <a:lstStyle/>
          <a:p>
            <a:r>
              <a:rPr lang="en-US" altLang="zh-CN" b="1" dirty="0"/>
              <a:t>Deserialization Example</a:t>
            </a:r>
          </a:p>
        </p:txBody>
      </p:sp>
      <p:pic>
        <p:nvPicPr>
          <p:cNvPr id="4" name="Picture 3">
            <a:extLst>
              <a:ext uri="{FF2B5EF4-FFF2-40B4-BE49-F238E27FC236}">
                <a16:creationId xmlns:a16="http://schemas.microsoft.com/office/drawing/2014/main" id="{EA6035A6-8832-DE45-92D9-A3BC263E9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1844824"/>
            <a:ext cx="5651500" cy="3848100"/>
          </a:xfrm>
          <a:prstGeom prst="rect">
            <a:avLst/>
          </a:prstGeom>
        </p:spPr>
      </p:pic>
      <p:pic>
        <p:nvPicPr>
          <p:cNvPr id="7" name="Picture 6">
            <a:extLst>
              <a:ext uri="{FF2B5EF4-FFF2-40B4-BE49-F238E27FC236}">
                <a16:creationId xmlns:a16="http://schemas.microsoft.com/office/drawing/2014/main" id="{92986492-0029-144D-93C0-D5B4038D3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8168" y="2905502"/>
            <a:ext cx="3276600" cy="889000"/>
          </a:xfrm>
          <a:prstGeom prst="rect">
            <a:avLst/>
          </a:prstGeom>
        </p:spPr>
      </p:pic>
    </p:spTree>
    <p:extLst>
      <p:ext uri="{BB962C8B-B14F-4D97-AF65-F5344CB8AC3E}">
        <p14:creationId xmlns:p14="http://schemas.microsoft.com/office/powerpoint/2010/main" val="243532878"/>
      </p:ext>
    </p:extLst>
  </p:cSld>
  <p:clrMapOvr>
    <a:masterClrMapping/>
  </p:clrMapOvr>
</p:sld>
</file>

<file path=ppt/theme/theme1.xml><?xml version="1.0" encoding="utf-8"?>
<a:theme xmlns:a="http://schemas.openxmlformats.org/drawingml/2006/main" name="UoS_Powerpoint_template WIDESCREEN">
  <a:themeElements>
    <a:clrScheme name="Rich Black">
      <a:dk1>
        <a:srgbClr val="231F20"/>
      </a:dk1>
      <a:lt1>
        <a:srgbClr val="FFFFFF"/>
      </a:lt1>
      <a:dk2>
        <a:srgbClr val="005C84"/>
      </a:dk2>
      <a:lt2>
        <a:srgbClr val="495961"/>
      </a:lt2>
      <a:accent1>
        <a:srgbClr val="9FB1BD"/>
      </a:accent1>
      <a:accent2>
        <a:srgbClr val="E73037"/>
      </a:accent2>
      <a:accent3>
        <a:srgbClr val="C1D100"/>
      </a:accent3>
      <a:accent4>
        <a:srgbClr val="8D3970"/>
      </a:accent4>
      <a:accent5>
        <a:srgbClr val="31BFC7"/>
      </a:accent5>
      <a:accent6>
        <a:srgbClr val="EF7D00"/>
      </a:accent6>
      <a:hlink>
        <a:srgbClr val="74C9E5"/>
      </a:hlink>
      <a:folHlink>
        <a:srgbClr val="D5007F"/>
      </a:folHlink>
    </a:clrScheme>
    <a:fontScheme name="Custom 1">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 of Southampton - Powerpoint Template 6 - Widescreen.pptx [Read-Only]" id="{7A495C43-22AD-48F1-9885-CA72CE97D94C}" vid="{4D4E6EE3-7346-426C-9880-09CE918C2577}"/>
    </a:ext>
  </a:extLst>
</a:theme>
</file>

<file path=ppt/theme/theme2.xml><?xml version="1.0" encoding="utf-8"?>
<a:theme xmlns:a="http://schemas.openxmlformats.org/drawingml/2006/main" name="Title and content">
  <a:themeElements>
    <a:clrScheme name="UoS Brand Colours">
      <a:dk1>
        <a:srgbClr val="231F20"/>
      </a:dk1>
      <a:lt1>
        <a:srgbClr val="FFFFFF"/>
      </a:lt1>
      <a:dk2>
        <a:srgbClr val="005C84"/>
      </a:dk2>
      <a:lt2>
        <a:srgbClr val="495961"/>
      </a:lt2>
      <a:accent1>
        <a:srgbClr val="9FB1BD"/>
      </a:accent1>
      <a:accent2>
        <a:srgbClr val="E73037"/>
      </a:accent2>
      <a:accent3>
        <a:srgbClr val="C1D100"/>
      </a:accent3>
      <a:accent4>
        <a:srgbClr val="8D3970"/>
      </a:accent4>
      <a:accent5>
        <a:srgbClr val="31BFC7"/>
      </a:accent5>
      <a:accent6>
        <a:srgbClr val="EF7D00"/>
      </a:accent6>
      <a:hlink>
        <a:srgbClr val="74C9E5"/>
      </a:hlink>
      <a:folHlink>
        <a:srgbClr val="D5007F"/>
      </a:folHlink>
    </a:clrScheme>
    <a:fontScheme name="UoS Powerpoint Fonts">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 of Southampton - Powerpoint Template 6 - Widescreen.pptx [Read-Only]" id="{7A495C43-22AD-48F1-9885-CA72CE97D94C}" vid="{386838FE-1C32-45C0-A1CB-CC170B8449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UoS_Powerpoint_template WIDESCREEN</Template>
  <TotalTime>20397</TotalTime>
  <Words>1360</Words>
  <Application>Microsoft Macintosh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Calibri</vt:lpstr>
      <vt:lpstr>Lucida Sans</vt:lpstr>
      <vt:lpstr>UoS_Powerpoint_template WIDESCREEN</vt:lpstr>
      <vt:lpstr>Title and content</vt:lpstr>
      <vt:lpstr>PowerPoint Presentation</vt:lpstr>
      <vt:lpstr>COMP1206 - Programming 2</vt:lpstr>
      <vt:lpstr>Topics</vt:lpstr>
      <vt:lpstr>Object Serialization</vt:lpstr>
      <vt:lpstr>ObjectOutputStream and ObjectInputStream</vt:lpstr>
      <vt:lpstr>Serializing an object</vt:lpstr>
      <vt:lpstr>Serialization Example</vt:lpstr>
      <vt:lpstr>Deserialization</vt:lpstr>
      <vt:lpstr>Deserialization Example</vt:lpstr>
      <vt:lpstr>FAQ</vt:lpstr>
      <vt:lpstr>Object Versioning</vt:lpstr>
      <vt:lpstr>Object Versioning</vt:lpstr>
      <vt:lpstr>Serialization of reference types</vt:lpstr>
      <vt:lpstr>Serialization of reference types</vt:lpstr>
      <vt:lpstr>Externalizable Interface</vt:lpstr>
      <vt:lpstr>Externalizable Example</vt:lpstr>
      <vt:lpstr>Externalizable Example</vt:lpstr>
      <vt:lpstr>Keyword transient</vt:lpstr>
      <vt:lpstr>Summary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Stein S.</dc:creator>
  <cp:lastModifiedBy>Shi J.</cp:lastModifiedBy>
  <cp:revision>67</cp:revision>
  <dcterms:created xsi:type="dcterms:W3CDTF">2020-01-28T09:49:16Z</dcterms:created>
  <dcterms:modified xsi:type="dcterms:W3CDTF">2020-02-27T17:48:01Z</dcterms:modified>
</cp:coreProperties>
</file>