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257" r:id="rId3"/>
    <p:sldId id="258" r:id="rId4"/>
    <p:sldId id="259" r:id="rId5"/>
    <p:sldId id="276" r:id="rId6"/>
    <p:sldId id="277" r:id="rId7"/>
    <p:sldId id="281" r:id="rId8"/>
    <p:sldId id="283" r:id="rId9"/>
    <p:sldId id="282" r:id="rId10"/>
    <p:sldId id="284" r:id="rId11"/>
    <p:sldId id="313" r:id="rId12"/>
    <p:sldId id="288" r:id="rId13"/>
    <p:sldId id="285" r:id="rId14"/>
    <p:sldId id="286" r:id="rId15"/>
    <p:sldId id="287" r:id="rId16"/>
    <p:sldId id="260" r:id="rId17"/>
    <p:sldId id="261" r:id="rId18"/>
    <p:sldId id="270" r:id="rId19"/>
    <p:sldId id="262" r:id="rId20"/>
    <p:sldId id="263" r:id="rId21"/>
    <p:sldId id="264" r:id="rId22"/>
    <p:sldId id="265" r:id="rId23"/>
    <p:sldId id="266" r:id="rId24"/>
    <p:sldId id="296" r:id="rId25"/>
    <p:sldId id="314" r:id="rId26"/>
    <p:sldId id="289" r:id="rId27"/>
    <p:sldId id="290" r:id="rId28"/>
    <p:sldId id="267" r:id="rId29"/>
    <p:sldId id="293" r:id="rId30"/>
    <p:sldId id="297" r:id="rId31"/>
    <p:sldId id="299" r:id="rId32"/>
    <p:sldId id="298" r:id="rId33"/>
    <p:sldId id="300" r:id="rId34"/>
    <p:sldId id="291" r:id="rId35"/>
    <p:sldId id="301" r:id="rId36"/>
    <p:sldId id="306" r:id="rId37"/>
    <p:sldId id="302" r:id="rId38"/>
    <p:sldId id="307" r:id="rId39"/>
    <p:sldId id="308" r:id="rId40"/>
    <p:sldId id="268" r:id="rId41"/>
    <p:sldId id="269" r:id="rId42"/>
    <p:sldId id="315" r:id="rId43"/>
    <p:sldId id="303" r:id="rId44"/>
    <p:sldId id="316" r:id="rId45"/>
    <p:sldId id="304" r:id="rId46"/>
    <p:sldId id="309" r:id="rId47"/>
    <p:sldId id="317" r:id="rId48"/>
    <p:sldId id="271" r:id="rId49"/>
    <p:sldId id="272" r:id="rId50"/>
    <p:sldId id="275" r:id="rId51"/>
    <p:sldId id="305" r:id="rId52"/>
    <p:sldId id="318" r:id="rId53"/>
    <p:sldId id="335" r:id="rId54"/>
    <p:sldId id="337" r:id="rId55"/>
    <p:sldId id="336" r:id="rId56"/>
    <p:sldId id="338" r:id="rId57"/>
    <p:sldId id="339" r:id="rId58"/>
    <p:sldId id="342" r:id="rId59"/>
    <p:sldId id="343" r:id="rId60"/>
    <p:sldId id="344" r:id="rId61"/>
    <p:sldId id="345" r:id="rId62"/>
    <p:sldId id="340" r:id="rId63"/>
    <p:sldId id="341" r:id="rId64"/>
    <p:sldId id="346" r:id="rId65"/>
    <p:sldId id="347" r:id="rId66"/>
    <p:sldId id="348" r:id="rId67"/>
    <p:sldId id="349" r:id="rId68"/>
    <p:sldId id="322" r:id="rId69"/>
    <p:sldId id="321" r:id="rId70"/>
    <p:sldId id="350" r:id="rId71"/>
    <p:sldId id="351" r:id="rId72"/>
    <p:sldId id="323" r:id="rId73"/>
    <p:sldId id="324" r:id="rId74"/>
    <p:sldId id="326" r:id="rId75"/>
    <p:sldId id="327" r:id="rId76"/>
    <p:sldId id="325" r:id="rId77"/>
    <p:sldId id="328" r:id="rId78"/>
    <p:sldId id="329" r:id="rId79"/>
    <p:sldId id="330" r:id="rId80"/>
    <p:sldId id="332" r:id="rId81"/>
    <p:sldId id="334" r:id="rId82"/>
    <p:sldId id="333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</p:sldIdLst>
  <p:sldSz cx="9144000" cy="6858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/>
    <p:restoredTop sz="91479"/>
  </p:normalViewPr>
  <p:slideViewPr>
    <p:cSldViewPr snapToGrid="0" snapToObjects="1">
      <p:cViewPr varScale="1">
        <p:scale>
          <a:sx n="127" d="100"/>
          <a:sy n="127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A2D37-3EC1-B847-AD14-5D17B847DDF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597BF-3194-B743-85B7-CBD3A4A8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2362-F9AE-AC4D-A826-C97BB47CB73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76767-E4BC-DB40-93DE-A2CF89A1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7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6767-E4BC-DB40-93DE-A2CF89A1E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7E504-62CB-E248-97A3-0D00B0DFD304}" type="slidenum">
              <a:rPr lang="en-US"/>
              <a:pPr/>
              <a:t>59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1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7E504-62CB-E248-97A3-0D00B0DFD304}" type="slidenum">
              <a:rPr lang="en-US"/>
              <a:pPr/>
              <a:t>60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3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8B3EA-6017-2C40-907B-D5D398EB4C50}" type="slidenum">
              <a:rPr lang="en-US"/>
              <a:pPr/>
              <a:t>61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981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9626C-67E4-424E-B904-7B1A6A8FAD66}" type="slidenum">
              <a:rPr lang="en-US"/>
              <a:pPr/>
              <a:t>62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44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E6C58-15FE-834A-AADC-1EAE561BCD66}" type="slidenum">
              <a:rPr lang="en-US"/>
              <a:pPr/>
              <a:t>63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1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6767-E4BC-DB40-93DE-A2CF89A1EC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C0F2E-1EA6-4F4B-8131-3D88A5CE2A03}" type="slidenum">
              <a:rPr lang="en-US"/>
              <a:pPr/>
              <a:t>50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76767-E4BC-DB40-93DE-A2CF89A1ECF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619D6-67C2-CD40-A99A-B77EF95E018B}" type="slidenum">
              <a:rPr lang="en-US"/>
              <a:pPr/>
              <a:t>53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3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CC6B7-7F19-0C43-A1DA-A24CA4BD2DE8}" type="slidenum">
              <a:rPr lang="en-US"/>
              <a:pPr/>
              <a:t>54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3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7E234-58CF-4D4C-86D2-391E55091D3E}" type="slidenum">
              <a:rPr lang="en-US"/>
              <a:pPr/>
              <a:t>55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8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76767-E4BC-DB40-93DE-A2CF89A1ECF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6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7E504-62CB-E248-97A3-0D00B0DFD304}" type="slidenum">
              <a:rPr lang="en-US"/>
              <a:pPr/>
              <a:t>58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6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03/03/2020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348E1-B5BE-404F-96F5-9D8523EA7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4" indent="-285722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3" indent="-228576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6" indent="-228576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0" indent="-228576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6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-25" dirty="0"/>
              <a:t>COMP1204: </a:t>
            </a:r>
            <a:r>
              <a:rPr lang="en-US" spc="-5" dirty="0"/>
              <a:t>Data</a:t>
            </a:r>
            <a:r>
              <a:rPr lang="en-US" spc="20" dirty="0"/>
              <a:t> </a:t>
            </a:r>
            <a:r>
              <a:rPr lang="en-US" spc="15" dirty="0"/>
              <a:t>Management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</p:spPr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22A348E1-B5BE-404F-96F5-9D8523EA7146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AF978-2922-5547-9C52-50273B5E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/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567" y="36870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5712" y="4911467"/>
            <a:ext cx="516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 another variant the attributes </a:t>
            </a:r>
            <a:r>
              <a:rPr lang="en-US" dirty="0">
                <a:solidFill>
                  <a:srgbClr val="0070C0"/>
                </a:solidFill>
              </a:rPr>
              <a:t>have</a:t>
            </a:r>
            <a:r>
              <a:rPr lang="en-US" dirty="0"/>
              <a:t> to have the </a:t>
            </a:r>
            <a:r>
              <a:rPr lang="en-US" dirty="0">
                <a:solidFill>
                  <a:srgbClr val="0070C0"/>
                </a:solidFill>
              </a:rPr>
              <a:t>same name 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795" y="5521148"/>
            <a:ext cx="765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rename </a:t>
            </a:r>
            <a:r>
              <a:rPr lang="en-US" dirty="0"/>
              <a:t>the attributes of S by using the </a:t>
            </a:r>
            <a:r>
              <a:rPr lang="en-US" dirty="0">
                <a:solidFill>
                  <a:srgbClr val="0070C0"/>
                </a:solidFill>
              </a:rPr>
              <a:t>renaming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8072" y="3542708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6AD660-67AE-E649-BEE0-B645DA8F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endParaRPr lang="en-US" baseline="-25000" dirty="0">
              <a:solidFill>
                <a:srgbClr val="FF0000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</a:t>
            </a:r>
            <a:r>
              <a:rPr lang="en-US" dirty="0">
                <a:sym typeface="Wingdings"/>
              </a:rPr>
              <a:t> 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1207B-6E34-9A42-B93E-3310E0F4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4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endParaRPr lang="en-US" baseline="-25000" dirty="0">
              <a:solidFill>
                <a:srgbClr val="FF0000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</a:t>
            </a:r>
            <a:r>
              <a:rPr lang="en-US" dirty="0">
                <a:sym typeface="Wingdings"/>
              </a:rPr>
              <a:t> 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165383" y="43648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875293" y="394957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158" y="46157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/>
        </p:nvGraphicFramePr>
        <p:xfrm>
          <a:off x="3662936" y="437207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4097630" y="389897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849" y="5560736"/>
            <a:ext cx="52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working with the relational algebra variant that needs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attribute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for union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3766A5E-3E2F-8B43-9066-A0F9FE0A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</a:t>
            </a:r>
            <a:r>
              <a:rPr lang="en-US" dirty="0">
                <a:sym typeface="Wingdings"/>
              </a:rPr>
              <a:t> 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7219"/>
              </p:ext>
            </p:extLst>
          </p:nvPr>
        </p:nvGraphicFramePr>
        <p:xfrm>
          <a:off x="1165383" y="43648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875293" y="394957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158" y="46157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66622"/>
              </p:ext>
            </p:extLst>
          </p:nvPr>
        </p:nvGraphicFramePr>
        <p:xfrm>
          <a:off x="3662936" y="437207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4097630" y="389897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849" y="5560736"/>
            <a:ext cx="525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working with the relational algebra variant that needs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attribute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for union </a:t>
            </a:r>
          </a:p>
          <a:p>
            <a:r>
              <a:rPr lang="en-US" dirty="0"/>
              <a:t>	use the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operator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D36C839-AA3A-1C44-A1AC-A3254EA7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3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 </a:t>
            </a:r>
            <a:r>
              <a:rPr lang="en-US" dirty="0">
                <a:sym typeface="Wingdings"/>
              </a:rPr>
              <a:t>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165383" y="43648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875293" y="394957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158" y="46157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23970"/>
              </p:ext>
            </p:extLst>
          </p:nvPr>
        </p:nvGraphicFramePr>
        <p:xfrm>
          <a:off x="3662936" y="437207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3662936" y="3898974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l-GR" sz="2500" spc="-141" dirty="0">
                <a:latin typeface="Arial"/>
                <a:cs typeface="Arial"/>
              </a:rPr>
              <a:t>ρ</a:t>
            </a:r>
            <a:r>
              <a:rPr lang="en-US" sz="2500" spc="-141" baseline="-25000" dirty="0">
                <a:latin typeface="Arial"/>
                <a:cs typeface="Arial"/>
              </a:rPr>
              <a:t>D</a:t>
            </a:r>
            <a:r>
              <a:rPr lang="en-US" sz="2500" spc="-141" baseline="-25000" dirty="0">
                <a:latin typeface="Arial"/>
                <a:cs typeface="Arial"/>
                <a:sym typeface="Wingdings"/>
              </a:rPr>
              <a:t>B, EC</a:t>
            </a:r>
            <a:r>
              <a:rPr lang="en-US" sz="2500" spc="-141" dirty="0">
                <a:latin typeface="Arial"/>
                <a:cs typeface="Arial"/>
                <a:sym typeface="Wingdings"/>
              </a:rPr>
              <a:t>(S)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849" y="5560736"/>
            <a:ext cx="525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working with the relational algebra variant that needs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attribute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for union </a:t>
            </a:r>
          </a:p>
          <a:p>
            <a:r>
              <a:rPr lang="en-US" dirty="0"/>
              <a:t>	use the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operator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33C728A-9198-1A4D-9BFE-1A72C37F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4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1" y="1439132"/>
            <a:ext cx="8318805" cy="2239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    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Renaming</a:t>
            </a:r>
            <a:r>
              <a:rPr lang="en-US" dirty="0"/>
              <a:t> operator</a:t>
            </a:r>
          </a:p>
          <a:p>
            <a:pPr lvl="1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 </a:t>
            </a:r>
            <a:r>
              <a:rPr lang="en-US" dirty="0">
                <a:sym typeface="Wingdings"/>
              </a:rPr>
              <a:t>(S) is a relation with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schema identical </a:t>
            </a:r>
            <a:r>
              <a:rPr lang="en-US" dirty="0">
                <a:sym typeface="Wingdings"/>
              </a:rPr>
              <a:t>to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S </a:t>
            </a:r>
            <a:r>
              <a:rPr lang="en-US" dirty="0">
                <a:sym typeface="Wingdings"/>
              </a:rPr>
              <a:t>but the attribute name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A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 </a:t>
            </a:r>
            <a:r>
              <a:rPr lang="en-US" dirty="0">
                <a:sym typeface="Wingdings"/>
              </a:rPr>
              <a:t>has been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replaced </a:t>
            </a:r>
            <a:r>
              <a:rPr lang="en-US" dirty="0">
                <a:sym typeface="Wingdings"/>
              </a:rPr>
              <a:t>by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</a:t>
            </a:r>
            <a:r>
              <a:rPr lang="en-US" baseline="-25000" dirty="0">
                <a:solidFill>
                  <a:srgbClr val="FF0000"/>
                </a:solidFill>
                <a:sym typeface="Wingdings"/>
              </a:rPr>
              <a:t>i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/>
              </a:rPr>
              <a:t>Rename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more</a:t>
            </a:r>
            <a:r>
              <a:rPr lang="en-US" dirty="0">
                <a:sym typeface="Wingdings"/>
              </a:rPr>
              <a:t> than one attributes using ‘,’ in the subscript</a:t>
            </a:r>
            <a:endParaRPr lang="el-GR" dirty="0"/>
          </a:p>
          <a:p>
            <a:pPr lvl="3"/>
            <a:r>
              <a:rPr lang="en-US" dirty="0"/>
              <a:t>E.g. let S with schema S(A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 lvl="3"/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l-GR" baseline="-25000" dirty="0"/>
              <a:t>1 </a:t>
            </a:r>
            <a:r>
              <a:rPr lang="el-GR" baseline="-25000" dirty="0">
                <a:sym typeface="Wingdings"/>
              </a:rPr>
              <a:t> </a:t>
            </a:r>
            <a:r>
              <a:rPr lang="en-US" baseline="-25000" dirty="0">
                <a:sym typeface="Wingdings"/>
              </a:rPr>
              <a:t>B</a:t>
            </a:r>
            <a:r>
              <a:rPr lang="el-GR" baseline="-25000" dirty="0">
                <a:sym typeface="Wingdings"/>
              </a:rPr>
              <a:t>1, Α3Β3</a:t>
            </a:r>
            <a:r>
              <a:rPr lang="en-US" baseline="-25000" dirty="0">
                <a:sym typeface="Wingdings"/>
              </a:rPr>
              <a:t> </a:t>
            </a:r>
            <a:r>
              <a:rPr lang="en-US" dirty="0">
                <a:sym typeface="Wingdings"/>
              </a:rPr>
              <a:t>(S) creates a relation with schema S(B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,A</a:t>
            </a:r>
            <a:r>
              <a:rPr lang="en-US" baseline="-25000" dirty="0"/>
              <a:t>4</a:t>
            </a:r>
            <a:r>
              <a:rPr lang="en-US" dirty="0"/>
              <a:t>,A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165383" y="43648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875293" y="394957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0158" y="46157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0" name="object 5"/>
          <p:cNvGraphicFramePr>
            <a:graphicFrameLocks noGrp="1"/>
          </p:cNvGraphicFramePr>
          <p:nvPr/>
        </p:nvGraphicFramePr>
        <p:xfrm>
          <a:off x="3662936" y="437207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3662936" y="3898974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l-GR" sz="2500" spc="-141" dirty="0">
                <a:latin typeface="Arial"/>
                <a:cs typeface="Arial"/>
              </a:rPr>
              <a:t>ρ</a:t>
            </a:r>
            <a:r>
              <a:rPr lang="en-US" sz="2500" spc="-141" baseline="-25000" dirty="0">
                <a:latin typeface="Arial"/>
                <a:cs typeface="Arial"/>
              </a:rPr>
              <a:t>D</a:t>
            </a:r>
            <a:r>
              <a:rPr lang="en-US" sz="2500" spc="-141" baseline="-25000" dirty="0">
                <a:latin typeface="Arial"/>
                <a:cs typeface="Arial"/>
                <a:sym typeface="Wingdings"/>
              </a:rPr>
              <a:t>B, EC</a:t>
            </a:r>
            <a:r>
              <a:rPr lang="en-US" sz="2500" spc="-141" dirty="0">
                <a:latin typeface="Arial"/>
                <a:cs typeface="Arial"/>
                <a:sym typeface="Wingdings"/>
              </a:rPr>
              <a:t>(S)</a:t>
            </a:r>
            <a:endParaRPr sz="2500" baseline="-25000" dirty="0">
              <a:latin typeface="Arial"/>
              <a:cs typeface="Arial"/>
            </a:endParaRPr>
          </a:p>
        </p:txBody>
      </p:sp>
      <p:graphicFrame>
        <p:nvGraphicFramePr>
          <p:cNvPr id="12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22861"/>
              </p:ext>
            </p:extLst>
          </p:nvPr>
        </p:nvGraphicFramePr>
        <p:xfrm>
          <a:off x="6424961" y="4422679"/>
          <a:ext cx="1845726" cy="16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7"/>
          <p:cNvSpPr txBox="1"/>
          <p:nvPr/>
        </p:nvSpPr>
        <p:spPr>
          <a:xfrm>
            <a:off x="6264924" y="3842710"/>
            <a:ext cx="2325443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r>
              <a:rPr lang="en-US" sz="2800" dirty="0"/>
              <a:t> ∪ </a:t>
            </a:r>
            <a:r>
              <a:rPr lang="el-GR" sz="2500" spc="-141" dirty="0" err="1">
                <a:latin typeface="Arial"/>
                <a:cs typeface="Arial"/>
              </a:rPr>
              <a:t>ρ</a:t>
            </a:r>
            <a:r>
              <a:rPr lang="el-GR" sz="2500" spc="-141" baseline="-25000" dirty="0" err="1">
                <a:latin typeface="Arial"/>
                <a:cs typeface="Arial"/>
              </a:rPr>
              <a:t>D</a:t>
            </a:r>
            <a:r>
              <a:rPr lang="el-GR" sz="2500" spc="-141" baseline="-25000" dirty="0" err="1">
                <a:latin typeface="Arial"/>
                <a:cs typeface="Arial"/>
                <a:sym typeface="Wingdings"/>
              </a:rPr>
              <a:t>B</a:t>
            </a:r>
            <a:r>
              <a:rPr lang="el-GR" sz="2500" spc="-141" baseline="-25000" dirty="0">
                <a:latin typeface="Arial"/>
                <a:cs typeface="Arial"/>
                <a:sym typeface="Wingdings"/>
              </a:rPr>
              <a:t>, EC</a:t>
            </a:r>
            <a:r>
              <a:rPr lang="el-GR" sz="2500" spc="-141" dirty="0">
                <a:latin typeface="Arial"/>
                <a:cs typeface="Arial"/>
                <a:sym typeface="Wingdings"/>
              </a:rPr>
              <a:t>(S)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1467" y="465649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849" y="5560736"/>
            <a:ext cx="525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working with the relational algebra variant that needs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attribute </a:t>
            </a:r>
            <a:r>
              <a:rPr lang="en-US" dirty="0">
                <a:solidFill>
                  <a:srgbClr val="FF0000"/>
                </a:solidFill>
              </a:rPr>
              <a:t>names</a:t>
            </a:r>
            <a:r>
              <a:rPr lang="en-US" dirty="0"/>
              <a:t> for union </a:t>
            </a:r>
          </a:p>
          <a:p>
            <a:r>
              <a:rPr lang="en-US" dirty="0"/>
              <a:t>	use the </a:t>
            </a:r>
            <a:r>
              <a:rPr lang="en-US" dirty="0">
                <a:solidFill>
                  <a:srgbClr val="FF0000"/>
                </a:solidFill>
              </a:rPr>
              <a:t>renaming</a:t>
            </a:r>
            <a:r>
              <a:rPr lang="en-US" dirty="0"/>
              <a:t> operator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EBC461B-604A-9F48-8E6C-F5F9E266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Algebra: Standard Set-Theoretic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091"/>
            <a:ext cx="8481317" cy="1487047"/>
          </a:xfrm>
        </p:spPr>
        <p:txBody>
          <a:bodyPr>
            <a:normAutofit fontScale="62500" lnSpcReduction="20000"/>
          </a:bodyPr>
          <a:lstStyle/>
          <a:p>
            <a:pPr marL="457152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Difference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Input: Two k-</a:t>
            </a:r>
            <a:r>
              <a:rPr lang="en-US" dirty="0" err="1"/>
              <a:t>ary</a:t>
            </a:r>
            <a:r>
              <a:rPr lang="en-US" dirty="0"/>
              <a:t> relations R and S, for some k</a:t>
            </a:r>
          </a:p>
          <a:p>
            <a:pPr lvl="1"/>
            <a:r>
              <a:rPr lang="en-US" dirty="0"/>
              <a:t>Output: The k-</a:t>
            </a:r>
            <a:r>
              <a:rPr lang="en-US" dirty="0" err="1"/>
              <a:t>ary</a:t>
            </a:r>
            <a:r>
              <a:rPr lang="en-US" dirty="0"/>
              <a:t> relation R - S, where</a:t>
            </a:r>
          </a:p>
          <a:p>
            <a:pPr lvl="1"/>
            <a:r>
              <a:rPr lang="en-US" dirty="0"/>
              <a:t>R - S 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and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not in S</a:t>
            </a:r>
            <a:r>
              <a:rPr lang="en-US" dirty="0"/>
              <a:t>}</a:t>
            </a:r>
          </a:p>
          <a:p>
            <a:pPr marL="457152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9482" y="4800313"/>
            <a:ext cx="83690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Important</a:t>
            </a:r>
            <a:r>
              <a:rPr lang="en-US" sz="1600" dirty="0"/>
              <a:t>: both arguments have the </a:t>
            </a:r>
            <a:r>
              <a:rPr lang="en-US" sz="1600" dirty="0">
                <a:solidFill>
                  <a:srgbClr val="0000FF"/>
                </a:solidFill>
              </a:rPr>
              <a:t>same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arity </a:t>
            </a:r>
            <a:r>
              <a:rPr lang="en-US" sz="1600" dirty="0"/>
              <a:t>(number of attributes)</a:t>
            </a:r>
          </a:p>
          <a:p>
            <a:r>
              <a:rPr lang="en-US" sz="1600" dirty="0"/>
              <a:t>	If names are important use renaming operator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>
                <a:solidFill>
                  <a:srgbClr val="FF0000"/>
                </a:solidFill>
              </a:rPr>
              <a:t>SQL</a:t>
            </a:r>
            <a:r>
              <a:rPr lang="en-US" sz="1600" dirty="0"/>
              <a:t>, for both union and difference there is the </a:t>
            </a:r>
            <a:r>
              <a:rPr lang="en-US" sz="1600" dirty="0">
                <a:solidFill>
                  <a:srgbClr val="FF0000"/>
                </a:solidFill>
              </a:rPr>
              <a:t>additional requirement </a:t>
            </a:r>
            <a:r>
              <a:rPr lang="en-US" sz="1600" dirty="0"/>
              <a:t>that the corresponding attributes must have the </a:t>
            </a:r>
            <a:r>
              <a:rPr lang="en-US" sz="1600" dirty="0">
                <a:solidFill>
                  <a:srgbClr val="FF0000"/>
                </a:solidFill>
              </a:rPr>
              <a:t>same data type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11300"/>
              </p:ext>
            </p:extLst>
          </p:nvPr>
        </p:nvGraphicFramePr>
        <p:xfrm>
          <a:off x="774965" y="3481972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1484875" y="3066741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9740" y="373287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b="1" dirty="0"/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3907"/>
              </p:ext>
            </p:extLst>
          </p:nvPr>
        </p:nvGraphicFramePr>
        <p:xfrm>
          <a:off x="3272518" y="3489240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7"/>
          <p:cNvSpPr txBox="1"/>
          <p:nvPr/>
        </p:nvSpPr>
        <p:spPr>
          <a:xfrm>
            <a:off x="3272518" y="3016138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  <a:sym typeface="Wingdings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graphicFrame>
        <p:nvGraphicFramePr>
          <p:cNvPr id="13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76711"/>
              </p:ext>
            </p:extLst>
          </p:nvPr>
        </p:nvGraphicFramePr>
        <p:xfrm>
          <a:off x="6044246" y="3736428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7"/>
          <p:cNvSpPr txBox="1"/>
          <p:nvPr/>
        </p:nvSpPr>
        <p:spPr>
          <a:xfrm>
            <a:off x="6541754" y="3156459"/>
            <a:ext cx="742051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- S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81049" y="3773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28B1857-B380-2F49-B053-3B45A856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Algebra: Standard Set-Theoretic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Cartesian Product</a:t>
            </a:r>
            <a:endParaRPr lang="el-GR" dirty="0"/>
          </a:p>
          <a:p>
            <a:pPr lvl="1"/>
            <a:r>
              <a:rPr lang="en-US" dirty="0"/>
              <a:t>Input: An m-</a:t>
            </a:r>
            <a:r>
              <a:rPr lang="en-US" dirty="0" err="1"/>
              <a:t>ary</a:t>
            </a:r>
            <a:r>
              <a:rPr lang="en-US" dirty="0"/>
              <a:t> relation R and an n-</a:t>
            </a:r>
            <a:r>
              <a:rPr lang="en-US" dirty="0" err="1"/>
              <a:t>ary</a:t>
            </a:r>
            <a:r>
              <a:rPr lang="en-US" dirty="0"/>
              <a:t> relation S</a:t>
            </a:r>
            <a:endParaRPr lang="el-GR" dirty="0"/>
          </a:p>
          <a:p>
            <a:pPr lvl="1"/>
            <a:r>
              <a:rPr lang="en-US" dirty="0"/>
              <a:t>Output: The (</a:t>
            </a:r>
            <a:r>
              <a:rPr lang="en-US" dirty="0" err="1"/>
              <a:t>m+n</a:t>
            </a:r>
            <a:r>
              <a:rPr lang="en-US" dirty="0"/>
              <a:t>)-</a:t>
            </a:r>
            <a:r>
              <a:rPr lang="en-US" dirty="0" err="1"/>
              <a:t>ary</a:t>
            </a:r>
            <a:r>
              <a:rPr lang="en-US" dirty="0"/>
              <a:t> relation R ⨉ S, where</a:t>
            </a:r>
          </a:p>
          <a:p>
            <a:pPr lvl="1"/>
            <a:endParaRPr lang="en-US" dirty="0"/>
          </a:p>
          <a:p>
            <a:r>
              <a:rPr lang="en-US" dirty="0"/>
              <a:t>R ⨉ S = {(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,…,a</a:t>
            </a:r>
            <a:r>
              <a:rPr lang="en-US" baseline="-25000" dirty="0">
                <a:solidFill>
                  <a:srgbClr val="0070C0"/>
                </a:solidFill>
              </a:rPr>
              <a:t>m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,…,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n</a:t>
            </a:r>
            <a:r>
              <a:rPr lang="en-US" dirty="0"/>
              <a:t>):                                                  				</a:t>
            </a:r>
            <a:r>
              <a:rPr lang="en-US" dirty="0">
                <a:solidFill>
                  <a:srgbClr val="0070C0"/>
                </a:solidFill>
              </a:rPr>
              <a:t>(a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,…,a</a:t>
            </a:r>
            <a:r>
              <a:rPr lang="en-US" baseline="-25000" dirty="0">
                <a:solidFill>
                  <a:srgbClr val="0070C0"/>
                </a:solidFill>
              </a:rPr>
              <a:t>m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is in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                                      							</a:t>
            </a:r>
            <a:r>
              <a:rPr lang="en-US" dirty="0">
                <a:solidFill>
                  <a:srgbClr val="FF0000"/>
                </a:solidFill>
              </a:rPr>
              <a:t>(b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,…,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-25000" dirty="0" err="1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is in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}</a:t>
            </a:r>
          </a:p>
          <a:p>
            <a:endParaRPr lang="sv-SE" dirty="0"/>
          </a:p>
          <a:p>
            <a:r>
              <a:rPr lang="sv-SE" dirty="0"/>
              <a:t>|R</a:t>
            </a:r>
            <a:r>
              <a:rPr lang="en-US" dirty="0"/>
              <a:t>⨉</a:t>
            </a:r>
            <a:r>
              <a:rPr lang="sv-SE" dirty="0"/>
              <a:t>S| = |R| </a:t>
            </a:r>
            <a:r>
              <a:rPr lang="en-US" dirty="0"/>
              <a:t>⨉</a:t>
            </a:r>
            <a:r>
              <a:rPr lang="sv-SE" dirty="0"/>
              <a:t>|S|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59E5D-A916-3341-A8AD-03CAA787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2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11106"/>
              </p:ext>
            </p:extLst>
          </p:nvPr>
        </p:nvGraphicFramePr>
        <p:xfrm>
          <a:off x="1085871" y="2813784"/>
          <a:ext cx="1595736" cy="1351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99">
                <a:tc>
                  <a:txBody>
                    <a:bodyPr/>
                    <a:lstStyle/>
                    <a:p>
                      <a:pPr marL="5080" algn="ctr">
                        <a:lnSpc>
                          <a:spcPts val="2635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2635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665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5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65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5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7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7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99">
                <a:tc>
                  <a:txBody>
                    <a:bodyPr/>
                    <a:lstStyle/>
                    <a:p>
                      <a:pPr marL="19050" algn="ctr">
                        <a:lnSpc>
                          <a:spcPts val="263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3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17301"/>
              </p:ext>
            </p:extLst>
          </p:nvPr>
        </p:nvGraphicFramePr>
        <p:xfrm>
          <a:off x="3445471" y="2839210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55381" y="2423979"/>
            <a:ext cx="196900" cy="40362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500" spc="-141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3503"/>
              </p:ext>
            </p:extLst>
          </p:nvPr>
        </p:nvGraphicFramePr>
        <p:xfrm>
          <a:off x="5994278" y="2311907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S.B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100" dirty="0">
                          <a:latin typeface="Arial"/>
                          <a:cs typeface="Arial"/>
                        </a:rPr>
                        <a:t>T.B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Cartesian Product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81151" y="2304381"/>
            <a:ext cx="405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143" dirty="0">
                <a:latin typeface="Arial"/>
                <a:cs typeface="Arial"/>
              </a:rPr>
              <a:t>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0352" y="1812826"/>
            <a:ext cx="937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143" dirty="0">
                <a:latin typeface="Arial"/>
                <a:cs typeface="Arial"/>
              </a:rPr>
              <a:t>S </a:t>
            </a:r>
            <a:r>
              <a:rPr lang="en-US" sz="2800" dirty="0">
                <a:latin typeface="Arial"/>
                <a:cs typeface="Arial"/>
              </a:rPr>
              <a:t>x</a:t>
            </a:r>
            <a:r>
              <a:rPr lang="en-US" sz="2800" spc="-105" dirty="0">
                <a:latin typeface="Arial"/>
                <a:cs typeface="Arial"/>
              </a:rPr>
              <a:t> </a:t>
            </a:r>
            <a:r>
              <a:rPr lang="en-US" sz="2800" spc="-211" dirty="0">
                <a:latin typeface="Arial"/>
                <a:cs typeface="Arial"/>
              </a:rPr>
              <a:t>T</a:t>
            </a:r>
            <a:endParaRPr lang="en-US" sz="2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</p:spPr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92388" y="2972841"/>
            <a:ext cx="45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x</a:t>
            </a:r>
            <a:r>
              <a:rPr lang="en-US" sz="2800" spc="-105" dirty="0"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92681" y="2837686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=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243EE-046D-1C46-9A94-C60AFCBE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6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basic (Group I)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5615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 </a:t>
            </a:r>
            <a:r>
              <a:rPr lang="en-US" sz="4200" dirty="0">
                <a:solidFill>
                  <a:srgbClr val="0070C0"/>
                </a:solidFill>
              </a:rPr>
              <a:t>Union</a:t>
            </a:r>
          </a:p>
          <a:p>
            <a:pPr lvl="1"/>
            <a:r>
              <a:rPr lang="en-US" sz="3500" dirty="0"/>
              <a:t>R ∪ S = S ∪ R (</a:t>
            </a:r>
            <a:r>
              <a:rPr lang="en-US" sz="3500" dirty="0" err="1"/>
              <a:t>commutativity</a:t>
            </a:r>
            <a:r>
              <a:rPr lang="en-US" sz="3500" dirty="0"/>
              <a:t> law– order is unimportant)</a:t>
            </a:r>
          </a:p>
          <a:p>
            <a:pPr lvl="1"/>
            <a:r>
              <a:rPr lang="en-US" sz="3500" dirty="0"/>
              <a:t>R ∪ (S ∪ T) = (R∪ S) ∪ T (associativity law – can drop parentheses)</a:t>
            </a:r>
          </a:p>
          <a:p>
            <a:pPr lvl="1"/>
            <a:endParaRPr lang="en-US" sz="3400" dirty="0"/>
          </a:p>
          <a:p>
            <a:r>
              <a:rPr lang="en-US" sz="4200" dirty="0"/>
              <a:t> </a:t>
            </a:r>
            <a:r>
              <a:rPr lang="en-US" sz="4200" dirty="0">
                <a:solidFill>
                  <a:srgbClr val="FF0000"/>
                </a:solidFill>
              </a:rPr>
              <a:t>Difference</a:t>
            </a:r>
            <a:r>
              <a:rPr lang="en-US" sz="4200" dirty="0"/>
              <a:t>:</a:t>
            </a:r>
          </a:p>
          <a:p>
            <a:pPr lvl="1"/>
            <a:r>
              <a:rPr lang="en-US" sz="3500" dirty="0"/>
              <a:t>In general, R - S ≠ S - R (why?)</a:t>
            </a:r>
          </a:p>
          <a:p>
            <a:pPr lvl="1"/>
            <a:r>
              <a:rPr lang="en-US" sz="3500" dirty="0"/>
              <a:t>Does associativity hold for the Difference? (optional exercise)</a:t>
            </a:r>
          </a:p>
          <a:p>
            <a:pPr marL="457152" lvl="1" indent="0">
              <a:buNone/>
            </a:pPr>
            <a:endParaRPr lang="en-US" sz="3400" dirty="0"/>
          </a:p>
          <a:p>
            <a:r>
              <a:rPr lang="en-US" sz="4200" dirty="0"/>
              <a:t> </a:t>
            </a:r>
            <a:r>
              <a:rPr lang="en-US" sz="4200" dirty="0">
                <a:solidFill>
                  <a:srgbClr val="FF0000"/>
                </a:solidFill>
              </a:rPr>
              <a:t>Cartesian Product</a:t>
            </a:r>
            <a:r>
              <a:rPr lang="en-US" sz="4200" dirty="0"/>
              <a:t>:</a:t>
            </a:r>
          </a:p>
          <a:p>
            <a:pPr lvl="1"/>
            <a:r>
              <a:rPr lang="en-US" sz="3500" dirty="0"/>
              <a:t>In general, R ⨉ S ≠ S ⨉ R</a:t>
            </a:r>
          </a:p>
          <a:p>
            <a:pPr lvl="1"/>
            <a:r>
              <a:rPr lang="sv-SE" sz="3500" dirty="0"/>
              <a:t>R </a:t>
            </a:r>
            <a:r>
              <a:rPr lang="en-US" sz="3500" dirty="0"/>
              <a:t>⨉ </a:t>
            </a:r>
            <a:r>
              <a:rPr lang="sv-SE" sz="3500" dirty="0"/>
              <a:t>(S </a:t>
            </a:r>
            <a:r>
              <a:rPr lang="en-US" sz="3500" dirty="0"/>
              <a:t>⨉</a:t>
            </a:r>
            <a:r>
              <a:rPr lang="sv-SE" sz="3500" dirty="0"/>
              <a:t> T) = (R </a:t>
            </a:r>
            <a:r>
              <a:rPr lang="en-US" sz="3500" dirty="0"/>
              <a:t>⨉</a:t>
            </a:r>
            <a:r>
              <a:rPr lang="sv-SE" sz="3500" dirty="0"/>
              <a:t> S) </a:t>
            </a:r>
            <a:r>
              <a:rPr lang="en-US" sz="3500" dirty="0"/>
              <a:t>⨉</a:t>
            </a:r>
            <a:r>
              <a:rPr lang="sv-SE" sz="3500" dirty="0"/>
              <a:t> T</a:t>
            </a:r>
          </a:p>
          <a:p>
            <a:pPr lvl="1"/>
            <a:r>
              <a:rPr lang="sv-SE" sz="3500" dirty="0"/>
              <a:t>R </a:t>
            </a:r>
            <a:r>
              <a:rPr lang="en-US" sz="3500" dirty="0"/>
              <a:t>⨉</a:t>
            </a:r>
            <a:r>
              <a:rPr lang="sv-SE" sz="3500" dirty="0"/>
              <a:t> (S ∪ T) = (R </a:t>
            </a:r>
            <a:r>
              <a:rPr lang="en-US" sz="3500" dirty="0"/>
              <a:t>⨉</a:t>
            </a:r>
            <a:r>
              <a:rPr lang="sv-SE" sz="3500" dirty="0"/>
              <a:t> S) ∪ (R </a:t>
            </a:r>
            <a:r>
              <a:rPr lang="en-US" sz="3500" dirty="0"/>
              <a:t>⨉</a:t>
            </a:r>
            <a:r>
              <a:rPr lang="sv-SE" sz="3500" dirty="0"/>
              <a:t> T) (</a:t>
            </a:r>
            <a:r>
              <a:rPr lang="sv-SE" sz="3500" dirty="0" err="1"/>
              <a:t>distributivity</a:t>
            </a:r>
            <a:r>
              <a:rPr lang="sv-SE" sz="3500" dirty="0"/>
              <a:t> </a:t>
            </a:r>
            <a:r>
              <a:rPr lang="sv-SE" sz="3500" dirty="0" err="1"/>
              <a:t>law</a:t>
            </a:r>
            <a:r>
              <a:rPr lang="sv-SE" sz="3500" dirty="0"/>
              <a:t>)</a:t>
            </a:r>
            <a:endParaRPr lang="en-US" sz="3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19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DD08C-34D6-D342-BB7D-AD93455A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</a:t>
            </a:r>
            <a:r>
              <a:rPr lang="en-US" dirty="0" err="1"/>
              <a:t>vs</a:t>
            </a:r>
            <a:r>
              <a:rPr lang="en-US" dirty="0"/>
              <a:t> Declarative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Procedural</a:t>
            </a:r>
            <a:r>
              <a:rPr lang="en-US" dirty="0"/>
              <a:t> (programming) languages or definitions specify </a:t>
            </a:r>
            <a:r>
              <a:rPr lang="en-US" dirty="0">
                <a:solidFill>
                  <a:srgbClr val="0000FF"/>
                </a:solidFill>
              </a:rPr>
              <a:t>how</a:t>
            </a:r>
            <a:r>
              <a:rPr lang="en-US" dirty="0"/>
              <a:t> the task is to be accomplished (sequence of operations).</a:t>
            </a:r>
          </a:p>
          <a:p>
            <a:pPr lvl="1"/>
            <a:r>
              <a:rPr lang="en-US" dirty="0"/>
              <a:t> C, Java, C++,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  <a:r>
              <a:rPr lang="en-US" dirty="0"/>
              <a:t> for </a:t>
            </a:r>
            <a:r>
              <a:rPr lang="en-US" dirty="0">
                <a:solidFill>
                  <a:srgbClr val="000000"/>
                </a:solidFill>
              </a:rPr>
              <a:t>finding </a:t>
            </a:r>
            <a:r>
              <a:rPr lang="en-US" dirty="0"/>
              <a:t>FD</a:t>
            </a:r>
            <a:r>
              <a:rPr lang="en-US" dirty="0">
                <a:solidFill>
                  <a:srgbClr val="FF0000"/>
                </a:solidFill>
              </a:rPr>
              <a:t> closure</a:t>
            </a:r>
          </a:p>
          <a:p>
            <a:pPr marL="457152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Declarative</a:t>
            </a:r>
            <a:r>
              <a:rPr lang="en-US" dirty="0"/>
              <a:t> languages specify </a:t>
            </a:r>
            <a:r>
              <a:rPr lang="en-US" dirty="0">
                <a:solidFill>
                  <a:srgbClr val="0000FF"/>
                </a:solidFill>
              </a:rPr>
              <a:t>what</a:t>
            </a:r>
            <a:r>
              <a:rPr lang="en-US" dirty="0"/>
              <a:t> has to be accomplished (as opposed to “how”)</a:t>
            </a:r>
          </a:p>
          <a:p>
            <a:pPr lvl="1"/>
            <a:r>
              <a:rPr lang="en-US" dirty="0"/>
              <a:t>Haskell (functional programming), </a:t>
            </a:r>
            <a:r>
              <a:rPr lang="en-US" dirty="0">
                <a:solidFill>
                  <a:srgbClr val="FF0000"/>
                </a:solidFill>
              </a:rPr>
              <a:t>definition</a:t>
            </a:r>
            <a:r>
              <a:rPr lang="en-US" dirty="0"/>
              <a:t> of the FD closure: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pc="-7" baseline="25641" dirty="0">
                <a:solidFill>
                  <a:srgbClr val="FF0000"/>
                </a:solidFill>
                <a:cs typeface="Calibri"/>
              </a:rPr>
              <a:t>+</a:t>
            </a:r>
            <a:r>
              <a:rPr lang="en-US" spc="337" baseline="2564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=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 {A</a:t>
            </a:r>
            <a:r>
              <a:rPr lang="en-US" spc="-5" baseline="-25000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pc="5" dirty="0">
                <a:solidFill>
                  <a:srgbClr val="FF0000"/>
                </a:solidFill>
                <a:cs typeface="Calibri"/>
              </a:rPr>
              <a:t>F </a:t>
            </a:r>
            <a:r>
              <a:rPr lang="en-US" sz="3700" spc="-35" dirty="0">
                <a:solidFill>
                  <a:srgbClr val="FF0000"/>
                </a:solidFill>
                <a:cs typeface="Calibri"/>
              </a:rPr>
              <a:t>⊧</a:t>
            </a:r>
            <a:r>
              <a:rPr lang="en-US" spc="9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330" dirty="0">
                <a:solidFill>
                  <a:srgbClr val="FF0000"/>
                </a:solidFill>
                <a:cs typeface="Calibri"/>
              </a:rPr>
              <a:t>→</a:t>
            </a:r>
            <a:r>
              <a:rPr lang="en-US" spc="-15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cs typeface="Calibri"/>
              </a:rPr>
              <a:t>A</a:t>
            </a:r>
            <a:r>
              <a:rPr lang="en-US" spc="-5" baseline="-25000" dirty="0">
                <a:solidFill>
                  <a:srgbClr val="FF0000"/>
                </a:solidFill>
                <a:cs typeface="Calibri"/>
              </a:rPr>
              <a:t>i</a:t>
            </a:r>
            <a:r>
              <a:rPr lang="en-US" dirty="0">
                <a:solidFill>
                  <a:srgbClr val="FF0000"/>
                </a:solidFill>
                <a:cs typeface="Calibri"/>
              </a:rPr>
              <a:t>}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0C2D1-DDD0-6E47-A79D-20D76538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2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Why are </a:t>
            </a:r>
            <a:r>
              <a:rPr lang="en-US" dirty="0">
                <a:solidFill>
                  <a:srgbClr val="FF0000"/>
                </a:solidFill>
              </a:rPr>
              <a:t>algebraic laws </a:t>
            </a:r>
            <a:r>
              <a:rPr lang="en-US" dirty="0">
                <a:solidFill>
                  <a:srgbClr val="0070C0"/>
                </a:solidFill>
              </a:rPr>
              <a:t>important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Answer: </a:t>
            </a:r>
            <a:r>
              <a:rPr lang="en-US" dirty="0">
                <a:solidFill>
                  <a:srgbClr val="0070C0"/>
                </a:solidFill>
              </a:rPr>
              <a:t>Important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query processing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optimization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transform</a:t>
            </a:r>
            <a:r>
              <a:rPr lang="en-US" dirty="0"/>
              <a:t> a query to a </a:t>
            </a:r>
            <a:r>
              <a:rPr lang="en-US" dirty="0">
                <a:solidFill>
                  <a:srgbClr val="FF0000"/>
                </a:solidFill>
              </a:rPr>
              <a:t>less costly </a:t>
            </a:r>
            <a:r>
              <a:rPr lang="en-US" dirty="0"/>
              <a:t>equivalent one</a:t>
            </a:r>
          </a:p>
          <a:p>
            <a:endParaRPr lang="en-US" dirty="0"/>
          </a:p>
          <a:p>
            <a:r>
              <a:rPr lang="en-US" dirty="0"/>
              <a:t>Applying correct algebraic laws ensures the </a:t>
            </a:r>
            <a:r>
              <a:rPr lang="en-US" dirty="0">
                <a:solidFill>
                  <a:srgbClr val="FF0000"/>
                </a:solidFill>
              </a:rPr>
              <a:t>correctness</a:t>
            </a:r>
            <a:r>
              <a:rPr lang="en-US" dirty="0"/>
              <a:t> of the transformations.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FBB17-5920-FE4C-B918-B5F6A447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48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table R, we want to</a:t>
            </a:r>
            <a:endParaRPr lang="el-GR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Rearrange</a:t>
            </a:r>
            <a:r>
              <a:rPr lang="en-US" dirty="0"/>
              <a:t> the order of the columns</a:t>
            </a:r>
            <a:endParaRPr lang="el-GR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Suppress</a:t>
            </a:r>
            <a:r>
              <a:rPr lang="en-US" dirty="0"/>
              <a:t> some columns</a:t>
            </a:r>
            <a:endParaRPr lang="el-GR" dirty="0"/>
          </a:p>
          <a:p>
            <a:pPr lvl="1"/>
            <a:r>
              <a:rPr lang="en-US" dirty="0"/>
              <a:t>Do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r>
              <a:rPr lang="en-US" dirty="0"/>
              <a:t> of the above.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Projection Operation </a:t>
            </a:r>
            <a:r>
              <a:rPr lang="en-US" dirty="0"/>
              <a:t>is tailored for this task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4405C-63C6-214F-BA49-740157D6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Projection is </a:t>
            </a:r>
            <a:r>
              <a:rPr lang="en-US" dirty="0">
                <a:solidFill>
                  <a:srgbClr val="FF0000"/>
                </a:solidFill>
              </a:rPr>
              <a:t>unary operation </a:t>
            </a:r>
            <a:r>
              <a:rPr lang="en-US" dirty="0"/>
              <a:t>of the form</a:t>
            </a:r>
            <a:r>
              <a:rPr lang="el-GR" dirty="0"/>
              <a:t> </a:t>
            </a:r>
            <a:endParaRPr lang="en-US" dirty="0"/>
          </a:p>
          <a:p>
            <a:pPr lvl="1"/>
            <a:r>
              <a:rPr lang="el-GR" dirty="0"/>
              <a:t>π</a:t>
            </a:r>
            <a:r>
              <a:rPr lang="en-US" baseline="-25000" dirty="0">
                <a:solidFill>
                  <a:srgbClr val="00B050"/>
                </a:solidFill>
              </a:rPr>
              <a:t>&lt;attribute list&gt;</a:t>
            </a:r>
            <a:r>
              <a:rPr lang="en-US" dirty="0"/>
              <a:t>(&lt;relation name&gt;)</a:t>
            </a:r>
          </a:p>
          <a:p>
            <a:pPr lvl="1"/>
            <a:endParaRPr lang="el-GR" dirty="0"/>
          </a:p>
          <a:p>
            <a:r>
              <a:rPr lang="en-US" dirty="0">
                <a:solidFill>
                  <a:srgbClr val="0070C0"/>
                </a:solidFill>
              </a:rPr>
              <a:t>Intuitively</a:t>
            </a:r>
            <a:r>
              <a:rPr lang="en-US" dirty="0"/>
              <a:t>:</a:t>
            </a:r>
            <a:endParaRPr lang="el-GR" dirty="0"/>
          </a:p>
          <a:p>
            <a:pPr lvl="1"/>
            <a:r>
              <a:rPr lang="en-US" dirty="0"/>
              <a:t>Projection applied to R, it </a:t>
            </a:r>
            <a:r>
              <a:rPr lang="en-US" dirty="0">
                <a:solidFill>
                  <a:srgbClr val="0070C0"/>
                </a:solidFill>
              </a:rPr>
              <a:t>removes</a:t>
            </a:r>
            <a:r>
              <a:rPr lang="en-US" dirty="0"/>
              <a:t> all columns</a:t>
            </a:r>
            <a:r>
              <a:rPr lang="el-GR" dirty="0"/>
              <a:t> </a:t>
            </a:r>
            <a:r>
              <a:rPr lang="en-US" dirty="0"/>
              <a:t>whose attributes do </a:t>
            </a:r>
            <a:r>
              <a:rPr lang="en-US" dirty="0">
                <a:solidFill>
                  <a:srgbClr val="0070C0"/>
                </a:solidFill>
              </a:rPr>
              <a:t>not appear </a:t>
            </a:r>
            <a:r>
              <a:rPr lang="en-US" dirty="0"/>
              <a:t>in the </a:t>
            </a:r>
            <a:r>
              <a:rPr lang="en-US" dirty="0">
                <a:solidFill>
                  <a:srgbClr val="00B050"/>
                </a:solidFill>
              </a:rPr>
              <a:t>&lt;attribute list&gt;</a:t>
            </a:r>
            <a:endParaRPr lang="el-GR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The remaining columns may be </a:t>
            </a:r>
            <a:r>
              <a:rPr lang="en-US" dirty="0">
                <a:solidFill>
                  <a:srgbClr val="00B050"/>
                </a:solidFill>
              </a:rPr>
              <a:t>re-arranged</a:t>
            </a:r>
            <a:r>
              <a:rPr lang="en-US" dirty="0"/>
              <a:t> according to the</a:t>
            </a:r>
            <a:r>
              <a:rPr lang="el-GR" dirty="0"/>
              <a:t> </a:t>
            </a:r>
            <a:r>
              <a:rPr lang="en-US" dirty="0"/>
              <a:t>order in the </a:t>
            </a:r>
            <a:r>
              <a:rPr lang="en-US" dirty="0">
                <a:solidFill>
                  <a:srgbClr val="00B050"/>
                </a:solidFill>
              </a:rPr>
              <a:t>&lt;attribute list&gt;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 Any duplicate </a:t>
            </a:r>
            <a:r>
              <a:rPr lang="en-US" dirty="0">
                <a:solidFill>
                  <a:srgbClr val="0000FF"/>
                </a:solidFill>
              </a:rPr>
              <a:t>rows</a:t>
            </a:r>
            <a:r>
              <a:rPr lang="en-US" dirty="0"/>
              <a:t> are also </a:t>
            </a:r>
            <a:r>
              <a:rPr lang="en-US" dirty="0">
                <a:solidFill>
                  <a:srgbClr val="0000FF"/>
                </a:solidFill>
              </a:rPr>
              <a:t>eliminated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5384E-F379-CA4E-8426-30FF00B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2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Projection Operation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37920"/>
              </p:ext>
            </p:extLst>
          </p:nvPr>
        </p:nvGraphicFramePr>
        <p:xfrm>
          <a:off x="1699680" y="2212444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6962" y="1523368"/>
            <a:ext cx="489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 =</a:t>
            </a:r>
            <a:r>
              <a:rPr lang="el-GR" sz="2800" dirty="0"/>
              <a:t> ρ</a:t>
            </a:r>
            <a:r>
              <a:rPr lang="en-US" sz="2800" baseline="-25000" dirty="0"/>
              <a:t>S.B</a:t>
            </a:r>
            <a:r>
              <a:rPr lang="en-US" sz="2800" baseline="-25000" dirty="0">
                <a:sym typeface="Wingdings"/>
              </a:rPr>
              <a:t>B,T.BC,CD</a:t>
            </a:r>
            <a:r>
              <a:rPr lang="en-US" sz="2800" dirty="0">
                <a:sym typeface="Wingdings"/>
              </a:rPr>
              <a:t>(</a:t>
            </a:r>
            <a:r>
              <a:rPr lang="en-US" sz="2800" dirty="0" err="1"/>
              <a:t>S</a:t>
            </a:r>
            <a:r>
              <a:rPr lang="en-US" sz="2800" dirty="0" err="1">
                <a:latin typeface="Arial"/>
                <a:cs typeface="Arial"/>
              </a:rPr>
              <a:t>x</a:t>
            </a:r>
            <a:r>
              <a:rPr lang="en-US" sz="2800" dirty="0" err="1"/>
              <a:t>T</a:t>
            </a:r>
            <a:r>
              <a:rPr lang="en-US" sz="2800" dirty="0"/>
              <a:t>)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A9734-C959-B34F-B96B-E13EAD88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3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Projection Operation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4773"/>
              </p:ext>
            </p:extLst>
          </p:nvPr>
        </p:nvGraphicFramePr>
        <p:xfrm>
          <a:off x="1699680" y="2212444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2892" y="1571948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6019801" y="2212443"/>
          <a:ext cx="193551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1" y="1571948"/>
            <a:ext cx="207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C,B,D</a:t>
            </a:r>
            <a:r>
              <a:rPr lang="en-US" sz="2800" dirty="0"/>
              <a:t>(R)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170FE-8480-5A4A-942B-DB16B103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34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Projection Operation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699680" y="2212444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2892" y="1571948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93063"/>
              </p:ext>
            </p:extLst>
          </p:nvPr>
        </p:nvGraphicFramePr>
        <p:xfrm>
          <a:off x="6019801" y="2212443"/>
          <a:ext cx="193551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1" y="1571948"/>
            <a:ext cx="207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C,B,D</a:t>
            </a:r>
            <a:r>
              <a:rPr lang="en-US" sz="2800" dirty="0"/>
              <a:t>(R)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2A4F7-4D1D-3A4F-8F9C-7F9EEC58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15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Projection Operation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699680" y="2212444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1" y="1571948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>
                <a:solidFill>
                  <a:srgbClr val="FF0000"/>
                </a:solidFill>
              </a:rPr>
              <a:t>3,2,4</a:t>
            </a:r>
            <a:r>
              <a:rPr lang="en-US" sz="2800" dirty="0"/>
              <a:t>(R)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8121" y="5363110"/>
            <a:ext cx="476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attribute names we can use </a:t>
            </a:r>
            <a:r>
              <a:rPr lang="en-US" dirty="0">
                <a:solidFill>
                  <a:srgbClr val="FF0000"/>
                </a:solidFill>
              </a:rPr>
              <a:t>positions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2892" y="1571948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graphicFrame>
        <p:nvGraphicFramePr>
          <p:cNvPr id="13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48098"/>
              </p:ext>
            </p:extLst>
          </p:nvPr>
        </p:nvGraphicFramePr>
        <p:xfrm>
          <a:off x="6019801" y="2212443"/>
          <a:ext cx="193551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B434E-5E67-304E-BFA5-3153F02E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0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Projection Operation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1699680" y="2212444"/>
          <a:ext cx="258068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19801" y="1571948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>
                <a:solidFill>
                  <a:srgbClr val="FF0000"/>
                </a:solidFill>
              </a:rPr>
              <a:t>$3,$2,$4</a:t>
            </a:r>
            <a:r>
              <a:rPr lang="en-US" sz="2800" dirty="0"/>
              <a:t>(R)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8121" y="5363110"/>
            <a:ext cx="5860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attribute names we can use </a:t>
            </a:r>
            <a:r>
              <a:rPr lang="en-US" dirty="0">
                <a:solidFill>
                  <a:srgbClr val="FF0000"/>
                </a:solidFill>
              </a:rPr>
              <a:t>positions</a:t>
            </a:r>
            <a:endParaRPr lang="el-GR" dirty="0">
              <a:solidFill>
                <a:srgbClr val="FF0000"/>
              </a:solidFill>
            </a:endParaRPr>
          </a:p>
          <a:p>
            <a:r>
              <a:rPr lang="en-US" dirty="0"/>
              <a:t>(we can use symbol </a:t>
            </a:r>
            <a:r>
              <a:rPr lang="en-US" dirty="0">
                <a:solidFill>
                  <a:srgbClr val="FF0000"/>
                </a:solidFill>
              </a:rPr>
              <a:t>$ in front </a:t>
            </a:r>
            <a:r>
              <a:rPr lang="en-US" dirty="0"/>
              <a:t>of positions to avoid </a:t>
            </a:r>
            <a:r>
              <a:rPr lang="en-US" dirty="0">
                <a:solidFill>
                  <a:srgbClr val="FF0000"/>
                </a:solidFill>
              </a:rPr>
              <a:t>confusion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2892" y="1571948"/>
            <a:ext cx="53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  <a:endParaRPr lang="en-US" sz="2800" dirty="0"/>
          </a:p>
        </p:txBody>
      </p:sp>
      <p:graphicFrame>
        <p:nvGraphicFramePr>
          <p:cNvPr id="13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48098"/>
              </p:ext>
            </p:extLst>
          </p:nvPr>
        </p:nvGraphicFramePr>
        <p:xfrm>
          <a:off x="6019801" y="2212443"/>
          <a:ext cx="193551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5469-A93D-7B45-AC01-E88316FF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Projection Operation </a:t>
            </a:r>
            <a:r>
              <a:rPr lang="en-US" dirty="0">
                <a:solidFill>
                  <a:srgbClr val="0070C0"/>
                </a:solidFill>
              </a:rPr>
              <a:t>formal definition </a:t>
            </a:r>
            <a:r>
              <a:rPr lang="en-US" dirty="0"/>
              <a:t>(using positions):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Syntax</a:t>
            </a:r>
            <a:r>
              <a:rPr lang="en-US" dirty="0"/>
              <a:t>: 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(R), where R is of </a:t>
            </a:r>
            <a:r>
              <a:rPr lang="en-US" dirty="0" err="1"/>
              <a:t>arity</a:t>
            </a:r>
            <a:r>
              <a:rPr lang="en-US" dirty="0"/>
              <a:t> k, and i1, ….</a:t>
            </a:r>
            <a:r>
              <a:rPr lang="en-US" dirty="0" err="1"/>
              <a:t>im</a:t>
            </a:r>
            <a:r>
              <a:rPr lang="en-US" dirty="0"/>
              <a:t> are m distinct integers with values between 1 and k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Semantics</a:t>
            </a:r>
            <a:r>
              <a:rPr lang="en-US" dirty="0"/>
              <a:t>: π</a:t>
            </a:r>
            <a:r>
              <a:rPr lang="en-US" baseline="-25000" dirty="0"/>
              <a:t>i1</a:t>
            </a:r>
            <a:r>
              <a:rPr lang="en-US" dirty="0"/>
              <a:t>,…,</a:t>
            </a:r>
            <a:r>
              <a:rPr lang="en-US" baseline="-25000" dirty="0" err="1"/>
              <a:t>im</a:t>
            </a:r>
            <a:r>
              <a:rPr lang="en-US" baseline="-25000" dirty="0"/>
              <a:t> </a:t>
            </a:r>
            <a:r>
              <a:rPr lang="en-US" dirty="0"/>
              <a:t>(R)= {(a</a:t>
            </a:r>
            <a:r>
              <a:rPr lang="en-US" baseline="-25000" dirty="0"/>
              <a:t>1</a:t>
            </a:r>
            <a:r>
              <a:rPr lang="en-US" dirty="0"/>
              <a:t>,…,a</a:t>
            </a:r>
            <a:r>
              <a:rPr lang="en-US" baseline="-25000" dirty="0"/>
              <a:t>m</a:t>
            </a:r>
            <a:r>
              <a:rPr lang="en-US" dirty="0"/>
              <a:t>): there is a tuple (b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b</a:t>
            </a:r>
            <a:r>
              <a:rPr lang="en-US" baseline="-25000" dirty="0" err="1"/>
              <a:t>k</a:t>
            </a:r>
            <a:r>
              <a:rPr lang="en-US" dirty="0"/>
              <a:t>) in R such that a</a:t>
            </a:r>
            <a:r>
              <a:rPr lang="en-US" baseline="-25000" dirty="0"/>
              <a:t>1</a:t>
            </a:r>
            <a:r>
              <a:rPr lang="en-US" dirty="0"/>
              <a:t> = b</a:t>
            </a:r>
            <a:r>
              <a:rPr lang="en-US" baseline="-25000" dirty="0"/>
              <a:t>i1</a:t>
            </a:r>
            <a:r>
              <a:rPr lang="de-DE" dirty="0"/>
              <a:t>, …, a</a:t>
            </a:r>
            <a:r>
              <a:rPr lang="de-DE" baseline="-25000" dirty="0"/>
              <a:t>m</a:t>
            </a:r>
            <a:r>
              <a:rPr lang="de-DE" dirty="0"/>
              <a:t> = b</a:t>
            </a:r>
            <a:r>
              <a:rPr lang="de-DE" baseline="-25000" dirty="0"/>
              <a:t>im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R </a:t>
            </a:r>
            <a:r>
              <a:rPr lang="de-DE" dirty="0" err="1"/>
              <a:t>is</a:t>
            </a:r>
            <a:r>
              <a:rPr lang="de-DE" dirty="0"/>
              <a:t> R(A,B,C,D),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π</a:t>
            </a:r>
            <a:r>
              <a:rPr lang="el-GR" baseline="-25000" dirty="0">
                <a:solidFill>
                  <a:srgbClr val="0070C0"/>
                </a:solidFill>
              </a:rPr>
              <a:t>C,A</a:t>
            </a:r>
            <a:r>
              <a:rPr lang="el-GR" dirty="0">
                <a:solidFill>
                  <a:srgbClr val="0070C0"/>
                </a:solidFill>
              </a:rPr>
              <a:t>(R) = π</a:t>
            </a:r>
            <a:r>
              <a:rPr lang="el-GR" baseline="-25000" dirty="0">
                <a:solidFill>
                  <a:srgbClr val="0070C0"/>
                </a:solidFill>
              </a:rPr>
              <a:t>3,1</a:t>
            </a:r>
            <a:r>
              <a:rPr lang="el-GR" dirty="0">
                <a:solidFill>
                  <a:srgbClr val="0070C0"/>
                </a:solidFill>
              </a:rPr>
              <a:t>(R)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Sometimes </a:t>
            </a:r>
            <a:r>
              <a:rPr lang="en-US" dirty="0">
                <a:solidFill>
                  <a:srgbClr val="FF0000"/>
                </a:solidFill>
              </a:rPr>
              <a:t>use $</a:t>
            </a:r>
            <a:r>
              <a:rPr lang="en-US" dirty="0"/>
              <a:t> to distinguish between </a:t>
            </a:r>
            <a:r>
              <a:rPr lang="en-US" dirty="0">
                <a:solidFill>
                  <a:srgbClr val="0070C0"/>
                </a:solidFill>
              </a:rPr>
              <a:t>positions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names</a:t>
            </a:r>
            <a:r>
              <a:rPr lang="en-US" dirty="0"/>
              <a:t> of columns that are integers: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π</a:t>
            </a:r>
            <a:r>
              <a:rPr lang="el-GR" baseline="-25000" dirty="0">
                <a:solidFill>
                  <a:srgbClr val="FF0000"/>
                </a:solidFill>
              </a:rPr>
              <a:t>C,A</a:t>
            </a:r>
            <a:r>
              <a:rPr lang="el-GR" dirty="0">
                <a:solidFill>
                  <a:srgbClr val="FF0000"/>
                </a:solidFill>
              </a:rPr>
              <a:t>(R) = π</a:t>
            </a:r>
            <a:r>
              <a:rPr lang="en-US" baseline="-25000" dirty="0">
                <a:solidFill>
                  <a:srgbClr val="FF0000"/>
                </a:solidFill>
              </a:rPr>
              <a:t>$3</a:t>
            </a:r>
            <a:r>
              <a:rPr lang="el-GR" baseline="-25000" dirty="0">
                <a:solidFill>
                  <a:srgbClr val="FF0000"/>
                </a:solidFill>
              </a:rPr>
              <a:t>,</a:t>
            </a:r>
            <a:r>
              <a:rPr lang="en-US" baseline="-25000" dirty="0">
                <a:solidFill>
                  <a:srgbClr val="FF0000"/>
                </a:solidFill>
              </a:rPr>
              <a:t>$</a:t>
            </a:r>
            <a:r>
              <a:rPr lang="el-GR" baseline="-25000" dirty="0">
                <a:solidFill>
                  <a:srgbClr val="FF0000"/>
                </a:solidFill>
              </a:rPr>
              <a:t>1</a:t>
            </a:r>
            <a:r>
              <a:rPr lang="el-GR" dirty="0">
                <a:solidFill>
                  <a:srgbClr val="FF0000"/>
                </a:solidFill>
              </a:rPr>
              <a:t>(R)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C5C13-D354-8C41-978A-553B11C9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0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212A2-4730-FA46-877A-BB23A87B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Is a procedural query language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spc="50" dirty="0">
                <a:solidFill>
                  <a:srgbClr val="0070C0"/>
                </a:solidFill>
                <a:latin typeface="Calibri"/>
                <a:cs typeface="Calibri"/>
              </a:rPr>
              <a:t>Algebra</a:t>
            </a:r>
            <a:r>
              <a:rPr lang="en-US" spc="5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pc="30" dirty="0">
                <a:solidFill>
                  <a:srgbClr val="0070C0"/>
                </a:solidFill>
                <a:cs typeface="Calibri"/>
              </a:rPr>
              <a:t>Operators</a:t>
            </a:r>
            <a:r>
              <a:rPr lang="en-US" spc="30" dirty="0">
                <a:cs typeface="Calibri"/>
              </a:rPr>
              <a:t> </a:t>
            </a:r>
            <a:r>
              <a:rPr lang="en-US" spc="10" dirty="0">
                <a:cs typeface="Calibri"/>
              </a:rPr>
              <a:t>--- </a:t>
            </a:r>
            <a:r>
              <a:rPr lang="en-US" spc="40" dirty="0">
                <a:cs typeface="Calibri"/>
              </a:rPr>
              <a:t>symbols </a:t>
            </a:r>
            <a:r>
              <a:rPr lang="en-US" spc="50" dirty="0">
                <a:cs typeface="Calibri"/>
              </a:rPr>
              <a:t>denoting procedures </a:t>
            </a:r>
            <a:r>
              <a:rPr lang="en-US" spc="15" dirty="0">
                <a:cs typeface="Calibri"/>
              </a:rPr>
              <a:t>that </a:t>
            </a:r>
            <a:r>
              <a:rPr lang="en-US" spc="50" dirty="0">
                <a:cs typeface="Calibri"/>
              </a:rPr>
              <a:t>construct</a:t>
            </a:r>
            <a:r>
              <a:rPr lang="en-US" spc="-105" dirty="0">
                <a:cs typeface="Calibri"/>
              </a:rPr>
              <a:t> </a:t>
            </a:r>
            <a:r>
              <a:rPr lang="en-US" spc="20" dirty="0">
                <a:cs typeface="Calibri"/>
              </a:rPr>
              <a:t>new </a:t>
            </a:r>
            <a:r>
              <a:rPr lang="en-US" spc="15" dirty="0">
                <a:cs typeface="Calibri"/>
              </a:rPr>
              <a:t>values </a:t>
            </a:r>
            <a:r>
              <a:rPr lang="en-US" spc="5" dirty="0">
                <a:cs typeface="Calibri"/>
              </a:rPr>
              <a:t>from </a:t>
            </a:r>
            <a:r>
              <a:rPr lang="en-US" spc="45" dirty="0">
                <a:cs typeface="Calibri"/>
              </a:rPr>
              <a:t>given</a:t>
            </a:r>
            <a:r>
              <a:rPr lang="en-US" spc="5" dirty="0">
                <a:cs typeface="Calibri"/>
              </a:rPr>
              <a:t> </a:t>
            </a:r>
            <a:r>
              <a:rPr lang="en-US" spc="15" dirty="0">
                <a:cs typeface="Calibri"/>
              </a:rPr>
              <a:t>values</a:t>
            </a:r>
          </a:p>
          <a:p>
            <a:pPr lvl="1"/>
            <a:r>
              <a:rPr lang="en-US" spc="55" dirty="0">
                <a:solidFill>
                  <a:srgbClr val="0070C0"/>
                </a:solidFill>
                <a:latin typeface="Calibri"/>
                <a:cs typeface="Calibri"/>
              </a:rPr>
              <a:t>Operands</a:t>
            </a:r>
            <a:r>
              <a:rPr lang="en-US" spc="55" dirty="0">
                <a:latin typeface="Calibri"/>
                <a:cs typeface="Calibri"/>
              </a:rPr>
              <a:t> </a:t>
            </a:r>
            <a:r>
              <a:rPr lang="en-US" spc="10" dirty="0">
                <a:latin typeface="Calibri"/>
                <a:cs typeface="Calibri"/>
              </a:rPr>
              <a:t>--- </a:t>
            </a:r>
            <a:r>
              <a:rPr lang="en-US" spc="30" dirty="0">
                <a:latin typeface="Calibri"/>
                <a:cs typeface="Calibri"/>
              </a:rPr>
              <a:t>variables </a:t>
            </a:r>
            <a:r>
              <a:rPr lang="en-US" spc="15" dirty="0">
                <a:latin typeface="Calibri"/>
                <a:cs typeface="Calibri"/>
              </a:rPr>
              <a:t>or values </a:t>
            </a:r>
            <a:r>
              <a:rPr lang="en-US" spc="5" dirty="0">
                <a:latin typeface="Calibri"/>
                <a:cs typeface="Calibri"/>
              </a:rPr>
              <a:t>from </a:t>
            </a:r>
            <a:r>
              <a:rPr lang="en-US" spc="45" dirty="0">
                <a:latin typeface="Calibri"/>
                <a:cs typeface="Calibri"/>
              </a:rPr>
              <a:t>which </a:t>
            </a:r>
            <a:r>
              <a:rPr lang="en-US" spc="20" dirty="0">
                <a:latin typeface="Calibri"/>
                <a:cs typeface="Calibri"/>
              </a:rPr>
              <a:t>new </a:t>
            </a:r>
            <a:r>
              <a:rPr lang="en-US" spc="15" dirty="0">
                <a:latin typeface="Calibri"/>
                <a:cs typeface="Calibri"/>
              </a:rPr>
              <a:t>values </a:t>
            </a:r>
            <a:r>
              <a:rPr lang="en-US" spc="70" dirty="0">
                <a:latin typeface="Calibri"/>
                <a:cs typeface="Calibri"/>
              </a:rPr>
              <a:t>can</a:t>
            </a:r>
            <a:r>
              <a:rPr lang="en-US" spc="-105" dirty="0">
                <a:latin typeface="Calibri"/>
                <a:cs typeface="Calibri"/>
              </a:rPr>
              <a:t> </a:t>
            </a:r>
            <a:r>
              <a:rPr lang="en-US" spc="90" dirty="0">
                <a:latin typeface="Calibri"/>
                <a:cs typeface="Calibri"/>
              </a:rPr>
              <a:t>be  </a:t>
            </a:r>
            <a:r>
              <a:rPr lang="en-US" spc="50" dirty="0">
                <a:latin typeface="Calibri"/>
                <a:cs typeface="Calibri"/>
              </a:rPr>
              <a:t>constructed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spc="15" dirty="0">
              <a:latin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lang="en-US" dirty="0">
                <a:latin typeface="Calibri"/>
                <a:cs typeface="Calibri"/>
              </a:rPr>
              <a:t>: </a:t>
            </a:r>
          </a:p>
          <a:p>
            <a:pPr lvl="1"/>
            <a:r>
              <a:rPr lang="en-US" spc="55" dirty="0">
                <a:latin typeface="Calibri"/>
                <a:cs typeface="Calibri"/>
              </a:rPr>
              <a:t>Operands </a:t>
            </a:r>
            <a:r>
              <a:rPr lang="en-US" dirty="0">
                <a:latin typeface="Calibri"/>
                <a:cs typeface="Calibri"/>
              </a:rPr>
              <a:t>are </a:t>
            </a:r>
            <a:r>
              <a:rPr lang="en-US" spc="5" dirty="0">
                <a:solidFill>
                  <a:srgbClr val="FF0000"/>
                </a:solidFill>
                <a:latin typeface="Calibri"/>
                <a:cs typeface="Calibri"/>
              </a:rPr>
              <a:t>relations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15" dirty="0">
                <a:latin typeface="Calibri"/>
                <a:cs typeface="Calibri"/>
              </a:rPr>
              <a:t>or </a:t>
            </a:r>
            <a:r>
              <a:rPr lang="en-US" spc="30" dirty="0">
                <a:latin typeface="Calibri"/>
                <a:cs typeface="Calibri"/>
              </a:rPr>
              <a:t>variables </a:t>
            </a:r>
            <a:r>
              <a:rPr lang="en-US" spc="15" dirty="0">
                <a:latin typeface="Calibri"/>
                <a:cs typeface="Calibri"/>
              </a:rPr>
              <a:t>that </a:t>
            </a:r>
            <a:r>
              <a:rPr lang="en-US" spc="20" dirty="0">
                <a:latin typeface="Calibri"/>
                <a:cs typeface="Calibri"/>
              </a:rPr>
              <a:t>represent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relations.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pc="15" dirty="0">
                <a:latin typeface="Calibri"/>
                <a:cs typeface="Calibri"/>
              </a:rPr>
              <a:t>Allows us to </a:t>
            </a:r>
            <a:r>
              <a:rPr lang="en-US" spc="90" dirty="0">
                <a:latin typeface="Calibri"/>
                <a:cs typeface="Calibri"/>
              </a:rPr>
              <a:t>do </a:t>
            </a:r>
            <a:r>
              <a:rPr lang="en-US" spc="45" dirty="0">
                <a:latin typeface="Calibri"/>
                <a:cs typeface="Calibri"/>
              </a:rPr>
              <a:t>common </a:t>
            </a:r>
            <a:r>
              <a:rPr lang="en-US" spc="30" dirty="0">
                <a:latin typeface="Calibri"/>
                <a:cs typeface="Calibri"/>
              </a:rPr>
              <a:t>operations </a:t>
            </a:r>
            <a:r>
              <a:rPr lang="en-US" spc="15" dirty="0">
                <a:latin typeface="Calibri"/>
                <a:cs typeface="Calibri"/>
              </a:rPr>
              <a:t>on</a:t>
            </a:r>
            <a:r>
              <a:rPr lang="en-US" spc="-140" dirty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relations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spc="-5" dirty="0">
              <a:latin typeface="Calibri"/>
              <a:cs typeface="Calibri"/>
            </a:endParaRPr>
          </a:p>
          <a:p>
            <a:r>
              <a:rPr lang="en-US" spc="-5" dirty="0">
                <a:latin typeface="Calibri"/>
                <a:cs typeface="Calibri"/>
              </a:rPr>
              <a:t>Results </a:t>
            </a:r>
            <a:r>
              <a:rPr lang="en-US" spc="10" dirty="0">
                <a:latin typeface="Calibri"/>
                <a:cs typeface="Calibri"/>
              </a:rPr>
              <a:t>in </a:t>
            </a:r>
            <a:r>
              <a:rPr lang="en-US" spc="15" dirty="0">
                <a:latin typeface="Calibri"/>
                <a:cs typeface="Calibri"/>
              </a:rPr>
              <a:t>a </a:t>
            </a:r>
            <a:r>
              <a:rPr lang="en-US" b="1" spc="15" dirty="0">
                <a:latin typeface="Calibri"/>
                <a:cs typeface="Calibri"/>
              </a:rPr>
              <a:t>query </a:t>
            </a:r>
            <a:r>
              <a:rPr lang="en-US" b="1" spc="10" dirty="0">
                <a:latin typeface="Calibri"/>
                <a:cs typeface="Calibri"/>
              </a:rPr>
              <a:t>language</a:t>
            </a:r>
            <a:endParaRPr lang="en-US" dirty="0">
              <a:latin typeface="Calibri"/>
              <a:cs typeface="Calibri"/>
            </a:endParaRPr>
          </a:p>
          <a:p>
            <a:pPr marL="355600" marR="127000" indent="-342900">
              <a:lnSpc>
                <a:spcPct val="108000"/>
              </a:lnSpc>
              <a:buSzPct val="75925"/>
              <a:tabLst>
                <a:tab pos="452120" algn="l"/>
                <a:tab pos="452755" algn="l"/>
              </a:tabLst>
            </a:pP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E4C9B-DBFE-514C-BAEE-060B7131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93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73212-BE0D-F148-924F-F9E1C9B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73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6150"/>
              </p:ext>
            </p:extLst>
          </p:nvPr>
        </p:nvGraphicFramePr>
        <p:xfrm>
          <a:off x="3923873" y="2058133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C397-BC80-0547-A584-9B3FC724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59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873" y="1417638"/>
            <a:ext cx="113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graphicFrame>
        <p:nvGraphicFramePr>
          <p:cNvPr id="14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52023"/>
              </p:ext>
            </p:extLst>
          </p:nvPr>
        </p:nvGraphicFramePr>
        <p:xfrm>
          <a:off x="7107150" y="2030612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53184"/>
              </p:ext>
            </p:extLst>
          </p:nvPr>
        </p:nvGraphicFramePr>
        <p:xfrm>
          <a:off x="3923873" y="2058133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1A750-6188-9D44-81DE-7673F32B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4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2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C,A</a:t>
            </a:r>
            <a:r>
              <a:rPr lang="en-US" sz="2800" dirty="0"/>
              <a:t>(R)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graphicFrame>
        <p:nvGraphicFramePr>
          <p:cNvPr id="2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6837"/>
              </p:ext>
            </p:extLst>
          </p:nvPr>
        </p:nvGraphicFramePr>
        <p:xfrm>
          <a:off x="7107150" y="2030612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5ADC5-D1C5-CD49-BBD2-3B2AB5C6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2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09613"/>
              </p:ext>
            </p:extLst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1963"/>
              </p:ext>
            </p:extLst>
          </p:nvPr>
        </p:nvGraphicFramePr>
        <p:xfrm>
          <a:off x="3923873" y="2058133"/>
          <a:ext cx="129034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2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C,A</a:t>
            </a:r>
            <a:r>
              <a:rPr lang="en-US" sz="2800" dirty="0"/>
              <a:t>(R)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graphicFrame>
        <p:nvGraphicFramePr>
          <p:cNvPr id="2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04714"/>
              </p:ext>
            </p:extLst>
          </p:nvPr>
        </p:nvGraphicFramePr>
        <p:xfrm>
          <a:off x="7107150" y="2030612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CBB29-4581-9D4C-9958-FFC9487A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04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3923873" y="2058133"/>
          <a:ext cx="1290340" cy="236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2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C,A</a:t>
            </a:r>
            <a:r>
              <a:rPr lang="en-US" sz="2800" dirty="0"/>
              <a:t>(R)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graphicFrame>
        <p:nvGraphicFramePr>
          <p:cNvPr id="2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26820"/>
              </p:ext>
            </p:extLst>
          </p:nvPr>
        </p:nvGraphicFramePr>
        <p:xfrm>
          <a:off x="7107150" y="2030612"/>
          <a:ext cx="1290340" cy="1687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337503" y="14762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74FB3-D0FA-A547-8B21-E989F640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2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C,A</a:t>
            </a:r>
            <a:r>
              <a:rPr lang="en-US" sz="2800" dirty="0"/>
              <a:t>(R)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7503" y="14762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3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60360"/>
              </p:ext>
            </p:extLst>
          </p:nvPr>
        </p:nvGraphicFramePr>
        <p:xfrm>
          <a:off x="5374631" y="2177263"/>
          <a:ext cx="1290340" cy="3712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97B4D-A14D-6C45-A8F1-18D8DE58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46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2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C,A</a:t>
            </a:r>
            <a:r>
              <a:rPr lang="en-US" sz="2800" dirty="0"/>
              <a:t>(R)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7503" y="14762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sp>
        <p:nvSpPr>
          <p:cNvPr id="14" name="Oval 13"/>
          <p:cNvSpPr/>
          <p:nvPr/>
        </p:nvSpPr>
        <p:spPr>
          <a:xfrm>
            <a:off x="3832261" y="1323309"/>
            <a:ext cx="5137078" cy="765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5600" y="5118971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Relational algebra query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15811" y="2058135"/>
            <a:ext cx="1705510" cy="303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98009"/>
              </p:ext>
            </p:extLst>
          </p:nvPr>
        </p:nvGraphicFramePr>
        <p:xfrm>
          <a:off x="5374631" y="2177263"/>
          <a:ext cx="1290340" cy="3712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13FE-0DF1-DB4C-8E60-D4DA9E33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26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2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C,A</a:t>
            </a:r>
            <a:r>
              <a:rPr lang="en-US" sz="2800" dirty="0"/>
              <a:t>(R)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7503" y="14762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sp>
        <p:nvSpPr>
          <p:cNvPr id="14" name="Oval 13"/>
          <p:cNvSpPr/>
          <p:nvPr/>
        </p:nvSpPr>
        <p:spPr>
          <a:xfrm>
            <a:off x="3832261" y="1323309"/>
            <a:ext cx="5137078" cy="765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5600" y="5118971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Relational algebra query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15811" y="2058135"/>
            <a:ext cx="1705510" cy="303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51017" y="564219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351017" y="4371279"/>
            <a:ext cx="434583" cy="127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98009"/>
              </p:ext>
            </p:extLst>
          </p:nvPr>
        </p:nvGraphicFramePr>
        <p:xfrm>
          <a:off x="5374631" y="2177263"/>
          <a:ext cx="1290340" cy="3712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B150BF-C23C-9148-918E-2D4675F1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0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3873" y="1417638"/>
            <a:ext cx="112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π</a:t>
            </a:r>
            <a:r>
              <a:rPr lang="en-US" sz="2800" baseline="-25000" dirty="0"/>
              <a:t>C,A</a:t>
            </a:r>
            <a:r>
              <a:rPr lang="en-US" sz="2800" dirty="0"/>
              <a:t>(R)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1" y="1412193"/>
            <a:ext cx="3021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 err="1"/>
              <a:t>ρ</a:t>
            </a:r>
            <a:r>
              <a:rPr lang="el-GR" sz="2800" baseline="-25000" dirty="0" err="1"/>
              <a:t>Β</a:t>
            </a:r>
            <a:r>
              <a:rPr lang="el-GR" sz="2800" baseline="-25000" dirty="0">
                <a:sym typeface="Wingdings"/>
              </a:rPr>
              <a:t></a:t>
            </a:r>
            <a:r>
              <a:rPr lang="en-US" sz="2800" baseline="-25000" dirty="0">
                <a:sym typeface="Wingdings"/>
              </a:rPr>
              <a:t>C, DA</a:t>
            </a:r>
            <a:r>
              <a:rPr lang="en-US" sz="2800" dirty="0"/>
              <a:t>(</a:t>
            </a:r>
            <a:r>
              <a:rPr lang="el-GR" sz="2800" dirty="0"/>
              <a:t>π</a:t>
            </a:r>
            <a:r>
              <a:rPr lang="en-US" sz="2800" baseline="-25000" dirty="0"/>
              <a:t>B,D</a:t>
            </a:r>
            <a:r>
              <a:rPr lang="en-US" sz="2800" dirty="0"/>
              <a:t>(R))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7503" y="147627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sp>
        <p:nvSpPr>
          <p:cNvPr id="14" name="Oval 13"/>
          <p:cNvSpPr/>
          <p:nvPr/>
        </p:nvSpPr>
        <p:spPr>
          <a:xfrm>
            <a:off x="3832261" y="1323309"/>
            <a:ext cx="5137078" cy="765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85600" y="5118971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Relational algebra query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15811" y="2058135"/>
            <a:ext cx="1705510" cy="303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51017" y="564219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351017" y="4371279"/>
            <a:ext cx="434583" cy="1270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26390" y="566005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82715" y="5363817"/>
            <a:ext cx="1354788" cy="371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98009"/>
              </p:ext>
            </p:extLst>
          </p:nvPr>
        </p:nvGraphicFramePr>
        <p:xfrm>
          <a:off x="5374631" y="2177263"/>
          <a:ext cx="1290340" cy="3712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541"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4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5DFC488-C3AB-2747-B236-5E6FADA0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 I </a:t>
            </a:r>
            <a:r>
              <a:rPr lang="en-US" dirty="0"/>
              <a:t>-- Three standard set-theoretic binary operations: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Difference</a:t>
            </a:r>
          </a:p>
          <a:p>
            <a:pPr lvl="1"/>
            <a:r>
              <a:rPr lang="en-US" dirty="0"/>
              <a:t>Cartesian Product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Group II </a:t>
            </a:r>
            <a:r>
              <a:rPr lang="en-US" dirty="0"/>
              <a:t>-- Two special unary operations on relations:</a:t>
            </a:r>
          </a:p>
          <a:p>
            <a:pPr lvl="1"/>
            <a:r>
              <a:rPr lang="en-US" dirty="0"/>
              <a:t>Projection</a:t>
            </a:r>
          </a:p>
          <a:p>
            <a:pPr lvl="1"/>
            <a:r>
              <a:rPr lang="en-US" dirty="0"/>
              <a:t>Selection.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Depending on the variant </a:t>
            </a:r>
            <a:r>
              <a:rPr lang="el-GR" dirty="0"/>
              <a:t> </a:t>
            </a:r>
            <a:r>
              <a:rPr lang="en-US" dirty="0"/>
              <a:t>of relational algebra we might need: </a:t>
            </a:r>
          </a:p>
          <a:p>
            <a:pPr lvl="1"/>
            <a:r>
              <a:rPr lang="en-US" dirty="0"/>
              <a:t>Renaming operator</a:t>
            </a:r>
          </a:p>
          <a:p>
            <a:endParaRPr lang="en-US" dirty="0"/>
          </a:p>
          <a:p>
            <a:r>
              <a:rPr lang="en-US" dirty="0"/>
              <a:t>Relational Algebra consists of all expressions obtained by combining these five (or six) basic operations in syntactically correct ways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8D5B2-8D38-F944-BB63-3FAA03AE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0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Selection is </a:t>
            </a:r>
            <a:r>
              <a:rPr lang="en-US" dirty="0">
                <a:solidFill>
                  <a:srgbClr val="FF0000"/>
                </a:solidFill>
              </a:rPr>
              <a:t>unary</a:t>
            </a:r>
            <a:r>
              <a:rPr lang="en-US" dirty="0"/>
              <a:t> operation of the form</a:t>
            </a:r>
          </a:p>
          <a:p>
            <a:pPr lvl="1"/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l-GR" dirty="0"/>
              <a:t>(R),</a:t>
            </a:r>
            <a:endParaRPr lang="en-US" dirty="0"/>
          </a:p>
          <a:p>
            <a:pPr lvl="2"/>
            <a:r>
              <a:rPr lang="en-US" dirty="0"/>
              <a:t>R is a </a:t>
            </a:r>
            <a:r>
              <a:rPr lang="en-US" dirty="0">
                <a:solidFill>
                  <a:srgbClr val="FF0000"/>
                </a:solidFill>
              </a:rPr>
              <a:t>relation</a:t>
            </a:r>
            <a:r>
              <a:rPr lang="en-US" dirty="0"/>
              <a:t> and </a:t>
            </a:r>
            <a:r>
              <a:rPr lang="en-US" dirty="0" err="1"/>
              <a:t>Θ</a:t>
            </a:r>
            <a:r>
              <a:rPr lang="en-US" dirty="0"/>
              <a:t> is a </a:t>
            </a: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/>
              <a:t> that can be applied as a test to each row of R</a:t>
            </a:r>
          </a:p>
          <a:p>
            <a:r>
              <a:rPr lang="en-US" dirty="0"/>
              <a:t>Selection </a:t>
            </a:r>
            <a:r>
              <a:rPr lang="en-US" b="1" dirty="0"/>
              <a:t>returns the subset of R</a:t>
            </a:r>
            <a:r>
              <a:rPr lang="el-GR" b="1" dirty="0"/>
              <a:t> </a:t>
            </a:r>
            <a:r>
              <a:rPr lang="en-US" b="1" dirty="0"/>
              <a:t>consisting of all rows that satisfy </a:t>
            </a:r>
            <a:r>
              <a:rPr lang="en-US" b="1" dirty="0" err="1"/>
              <a:t>Θ</a:t>
            </a:r>
            <a:endParaRPr lang="en-US" b="1" dirty="0"/>
          </a:p>
          <a:p>
            <a:endParaRPr lang="el-GR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condition </a:t>
            </a:r>
            <a:r>
              <a:rPr lang="en-US" dirty="0"/>
              <a:t>in the selection operation is an </a:t>
            </a:r>
            <a:r>
              <a:rPr lang="en-US" dirty="0">
                <a:solidFill>
                  <a:srgbClr val="0000FF"/>
                </a:solidFill>
              </a:rPr>
              <a:t>expression</a:t>
            </a:r>
          </a:p>
          <a:p>
            <a:r>
              <a:rPr lang="en-US" dirty="0"/>
              <a:t>built up from:</a:t>
            </a:r>
            <a:endParaRPr lang="el-GR" dirty="0"/>
          </a:p>
          <a:p>
            <a:pPr lvl="1"/>
            <a:r>
              <a:rPr lang="en-US" dirty="0"/>
              <a:t>comparison operators =, &lt;, &gt;, ≠, ≤, ≥ applied to operands</a:t>
            </a:r>
            <a:r>
              <a:rPr lang="el-GR" dirty="0"/>
              <a:t> </a:t>
            </a:r>
            <a:r>
              <a:rPr lang="en-US" dirty="0"/>
              <a:t>that are </a:t>
            </a:r>
            <a:r>
              <a:rPr lang="en-US" dirty="0">
                <a:solidFill>
                  <a:srgbClr val="FF0000"/>
                </a:solidFill>
              </a:rPr>
              <a:t>constants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attribute names</a:t>
            </a:r>
            <a:r>
              <a:rPr lang="el-GR" dirty="0">
                <a:solidFill>
                  <a:srgbClr val="FF0000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or positions</a:t>
            </a:r>
            <a:r>
              <a:rPr lang="el-GR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numbers</a:t>
            </a:r>
          </a:p>
          <a:p>
            <a:pPr lvl="1"/>
            <a:r>
              <a:rPr lang="en-US" dirty="0"/>
              <a:t>these are the basic (atomic) clauses of the conditions</a:t>
            </a:r>
          </a:p>
          <a:p>
            <a:r>
              <a:rPr lang="en-US" dirty="0"/>
              <a:t>The Boolean logic operators ⋀, ⋁, ¬ applied to basic clauses.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C685D-3025-7143-B85F-1822B2FA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4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fr-FR" dirty="0"/>
              <a:t>balance &gt; 10,000</a:t>
            </a:r>
          </a:p>
          <a:p>
            <a:pPr lvl="1"/>
            <a:r>
              <a:rPr lang="fr-FR" dirty="0" err="1"/>
              <a:t>branch-name</a:t>
            </a:r>
            <a:r>
              <a:rPr lang="fr-FR" dirty="0"/>
              <a:t> = “Center </a:t>
            </a:r>
            <a:r>
              <a:rPr lang="fr-FR" dirty="0" err="1"/>
              <a:t>branch</a:t>
            </a:r>
            <a:r>
              <a:rPr lang="fr-FR" dirty="0"/>
              <a:t>”</a:t>
            </a:r>
          </a:p>
          <a:p>
            <a:pPr lvl="1"/>
            <a:r>
              <a:rPr lang="en-US" dirty="0"/>
              <a:t>(branch-name = “</a:t>
            </a:r>
            <a:r>
              <a:rPr lang="fr-FR" dirty="0"/>
              <a:t>Center </a:t>
            </a:r>
            <a:r>
              <a:rPr lang="fr-FR" dirty="0" err="1"/>
              <a:t>branch</a:t>
            </a:r>
            <a:r>
              <a:rPr lang="en-US" dirty="0"/>
              <a:t>”) ⋀ (balance &lt; 1,000)</a:t>
            </a:r>
          </a:p>
          <a:p>
            <a:pPr lvl="1"/>
            <a:endParaRPr lang="en-US" dirty="0"/>
          </a:p>
          <a:p>
            <a:r>
              <a:rPr lang="en-US" dirty="0"/>
              <a:t>We reference columns via attribute names or via their ``component number’’ (position) by using $</a:t>
            </a:r>
          </a:p>
          <a:p>
            <a:pPr lvl="1"/>
            <a:r>
              <a:rPr lang="en-US" dirty="0"/>
              <a:t>$4 &gt; 100 is a meaningful basic clause</a:t>
            </a:r>
          </a:p>
          <a:p>
            <a:pPr lvl="1"/>
            <a:r>
              <a:rPr lang="en-US" dirty="0"/>
              <a:t>$1 = “</a:t>
            </a:r>
            <a:r>
              <a:rPr lang="fr-FR" dirty="0"/>
              <a:t>Center </a:t>
            </a:r>
            <a:r>
              <a:rPr lang="fr-FR" dirty="0" err="1"/>
              <a:t>branch</a:t>
            </a:r>
            <a:r>
              <a:rPr lang="en-US" dirty="0"/>
              <a:t>” is a meaningful basic clause, and so 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213F9-FDBB-414B-A0D2-CDCB025C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65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01818" y="1465806"/>
            <a:ext cx="11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</a:t>
            </a:r>
            <a:r>
              <a:rPr lang="en-US" sz="2800" dirty="0"/>
              <a:t>(R)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CFE82-9ECA-FB4F-BA62-9C3FD235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7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13908"/>
              </p:ext>
            </p:extLst>
          </p:nvPr>
        </p:nvGraphicFramePr>
        <p:xfrm>
          <a:off x="4789123" y="2058135"/>
          <a:ext cx="2225048" cy="1534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01818" y="1465806"/>
            <a:ext cx="116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</a:t>
            </a:r>
            <a:r>
              <a:rPr lang="en-US" sz="2800" dirty="0"/>
              <a:t>(R)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0A9F0-DB50-AA40-816E-02F8D8C4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2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8575" y="1465806"/>
            <a:ext cx="300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 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l-GR" sz="2800" dirty="0"/>
              <a:t>(</a:t>
            </a:r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dirty="0"/>
              <a:t>(R)</a:t>
            </a:r>
            <a:r>
              <a:rPr lang="el-GR" sz="2800" dirty="0"/>
              <a:t>)</a:t>
            </a:r>
            <a:endParaRPr lang="en-US" sz="2800" dirty="0"/>
          </a:p>
        </p:txBody>
      </p:sp>
      <p:graphicFrame>
        <p:nvGraphicFramePr>
          <p:cNvPr id="11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27350"/>
              </p:ext>
            </p:extLst>
          </p:nvPr>
        </p:nvGraphicFramePr>
        <p:xfrm>
          <a:off x="4789123" y="2058135"/>
          <a:ext cx="2225048" cy="1534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F89EA-385B-3B4A-84DB-4980F3CA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29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1879"/>
              </p:ext>
            </p:extLst>
          </p:nvPr>
        </p:nvGraphicFramePr>
        <p:xfrm>
          <a:off x="4789123" y="2058135"/>
          <a:ext cx="2225048" cy="92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18575" y="1465806"/>
            <a:ext cx="300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 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l-GR" sz="2800" dirty="0"/>
              <a:t>(</a:t>
            </a:r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dirty="0"/>
              <a:t>(R)</a:t>
            </a:r>
            <a:r>
              <a:rPr lang="el-GR" sz="2800" dirty="0"/>
              <a:t>)</a:t>
            </a: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5E3F2-8150-A742-86B1-6968F767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4789123" y="2058135"/>
          <a:ext cx="2225048" cy="92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18575" y="1465806"/>
            <a:ext cx="300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 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l-GR" sz="2800" dirty="0"/>
              <a:t>(</a:t>
            </a:r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dirty="0"/>
              <a:t>(R)</a:t>
            </a:r>
            <a:r>
              <a:rPr lang="el-GR" sz="2800" dirty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3991" y="3649469"/>
            <a:ext cx="257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baseline="-25000" dirty="0"/>
              <a:t>⋀</a:t>
            </a:r>
            <a:r>
              <a:rPr lang="el-GR" sz="2800" baseline="-25000" dirty="0"/>
              <a:t> </a:t>
            </a:r>
            <a:r>
              <a:rPr lang="en-US" sz="2800" baseline="-25000" dirty="0"/>
              <a:t>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n-US" sz="2800" dirty="0"/>
              <a:t>(R)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18B35-AA7D-4E43-AF85-73B1ADF8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00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Operator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754457" y="2058135"/>
          <a:ext cx="2225048" cy="214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0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bfd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l-GR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80169" y="1417638"/>
            <a:ext cx="90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4789123" y="2058135"/>
          <a:ext cx="2225048" cy="92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359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4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sda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18575" y="1465806"/>
            <a:ext cx="300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baseline="-25000" dirty="0"/>
              <a:t> 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l-GR" sz="2800" dirty="0"/>
              <a:t>(</a:t>
            </a:r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dirty="0"/>
              <a:t>(R)</a:t>
            </a:r>
            <a:r>
              <a:rPr lang="el-GR" sz="2800" dirty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3991" y="3649469"/>
            <a:ext cx="257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err="1"/>
              <a:t>σ</a:t>
            </a:r>
            <a:r>
              <a:rPr lang="el-GR" sz="2800" baseline="-25000" dirty="0" err="1"/>
              <a:t>Β</a:t>
            </a:r>
            <a:r>
              <a:rPr lang="el-GR" sz="2800" baseline="-25000" dirty="0"/>
              <a:t>&gt;2 </a:t>
            </a:r>
            <a:r>
              <a:rPr lang="en-US" sz="2800" baseline="-25000" dirty="0"/>
              <a:t>⋀</a:t>
            </a:r>
            <a:r>
              <a:rPr lang="el-GR" sz="2800" baseline="-25000" dirty="0"/>
              <a:t> </a:t>
            </a:r>
            <a:r>
              <a:rPr lang="en-US" sz="2800" baseline="-25000" dirty="0"/>
              <a:t>C = “</a:t>
            </a:r>
            <a:r>
              <a:rPr lang="en-US" sz="2800" baseline="-25000" dirty="0" err="1"/>
              <a:t>sda</a:t>
            </a:r>
            <a:r>
              <a:rPr lang="en-US" sz="2800" baseline="-25000" dirty="0"/>
              <a:t>”</a:t>
            </a:r>
            <a:r>
              <a:rPr lang="el-GR" sz="2800" baseline="-25000" dirty="0"/>
              <a:t> </a:t>
            </a:r>
            <a:r>
              <a:rPr lang="en-US" sz="2800" dirty="0"/>
              <a:t>(R)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753528" y="32569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endParaRPr lang="en-US" b="1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904197-69FA-2246-9907-176E4D93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19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Algebraic Laws for the Selection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baseline="-25000" dirty="0"/>
              <a:t>2</a:t>
            </a:r>
            <a:r>
              <a:rPr lang="en-US" dirty="0"/>
              <a:t>(R)) = </a:t>
            </a:r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baseline="-25000" dirty="0"/>
              <a:t>1</a:t>
            </a:r>
            <a:r>
              <a:rPr lang="en-US" dirty="0"/>
              <a:t>(R)) </a:t>
            </a:r>
          </a:p>
          <a:p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baseline="-25000" dirty="0"/>
              <a:t>2</a:t>
            </a:r>
            <a:r>
              <a:rPr lang="en-US" dirty="0"/>
              <a:t>(R)) = </a:t>
            </a:r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baseline="-25000" dirty="0"/>
              <a:t>1⋀</a:t>
            </a:r>
            <a:r>
              <a:rPr lang="el-GR" baseline="-25000" dirty="0"/>
              <a:t>Θ</a:t>
            </a:r>
            <a:r>
              <a:rPr lang="en-US" baseline="-25000" dirty="0"/>
              <a:t>2</a:t>
            </a:r>
            <a:r>
              <a:rPr lang="en-US" dirty="0"/>
              <a:t>(R)</a:t>
            </a:r>
          </a:p>
          <a:p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dirty="0"/>
              <a:t>(R⨉S ) = </a:t>
            </a:r>
            <a:r>
              <a:rPr lang="el-GR" dirty="0"/>
              <a:t>σ</a:t>
            </a:r>
            <a:r>
              <a:rPr lang="el-GR" baseline="-25000" dirty="0"/>
              <a:t>Θ</a:t>
            </a:r>
            <a:r>
              <a:rPr lang="en-US" dirty="0"/>
              <a:t>(R) ⨉ S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l-GR" dirty="0"/>
              <a:t>Θ</a:t>
            </a:r>
            <a:r>
              <a:rPr lang="en-US" dirty="0"/>
              <a:t> mentions only attributes of R</a:t>
            </a:r>
          </a:p>
          <a:p>
            <a:endParaRPr lang="en-US" dirty="0"/>
          </a:p>
          <a:p>
            <a:r>
              <a:rPr lang="en-US" dirty="0"/>
              <a:t>These are very useful laws in query optimization</a:t>
            </a:r>
          </a:p>
          <a:p>
            <a:endParaRPr lang="el-GR" dirty="0"/>
          </a:p>
          <a:p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31328-D33D-E74C-BD22-E54DD7F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6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relational algebra </a:t>
            </a:r>
            <a:r>
              <a:rPr lang="en-US" dirty="0">
                <a:solidFill>
                  <a:srgbClr val="FF0000"/>
                </a:solidFill>
              </a:rPr>
              <a:t>expression</a:t>
            </a:r>
            <a:r>
              <a:rPr lang="en-US" dirty="0"/>
              <a:t> is a string obtained from relation schemas using </a:t>
            </a:r>
          </a:p>
          <a:p>
            <a:pPr lvl="1"/>
            <a:r>
              <a:rPr lang="en-US" dirty="0"/>
              <a:t>union, </a:t>
            </a:r>
          </a:p>
          <a:p>
            <a:pPr lvl="1"/>
            <a:r>
              <a:rPr lang="en-US" dirty="0"/>
              <a:t>difference, </a:t>
            </a:r>
          </a:p>
          <a:p>
            <a:pPr lvl="1"/>
            <a:r>
              <a:rPr lang="en-US" dirty="0" err="1"/>
              <a:t>cartesian</a:t>
            </a:r>
            <a:r>
              <a:rPr lang="en-US" dirty="0"/>
              <a:t> product,</a:t>
            </a:r>
          </a:p>
          <a:p>
            <a:pPr lvl="1"/>
            <a:r>
              <a:rPr lang="en-US" dirty="0"/>
              <a:t>projection, </a:t>
            </a:r>
          </a:p>
          <a:p>
            <a:pPr lvl="1"/>
            <a:r>
              <a:rPr lang="en-US" dirty="0"/>
              <a:t>selection, and</a:t>
            </a:r>
          </a:p>
          <a:p>
            <a:pPr lvl="1"/>
            <a:r>
              <a:rPr lang="en-US" dirty="0"/>
              <a:t>renaming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Expressions</a:t>
            </a:r>
            <a:r>
              <a:rPr lang="en-US" dirty="0"/>
              <a:t> built from other expressions:</a:t>
            </a:r>
          </a:p>
          <a:p>
            <a:r>
              <a:rPr lang="el-GR" dirty="0"/>
              <a:t>E := R, S, … | (E1</a:t>
            </a:r>
            <a:r>
              <a:rPr lang="en-US" dirty="0"/>
              <a:t> </a:t>
            </a:r>
            <a:r>
              <a:rPr lang="en-US" b="1" dirty="0"/>
              <a:t>∪</a:t>
            </a:r>
            <a:r>
              <a:rPr lang="el-GR" dirty="0"/>
              <a:t> E2) | (E1 – E2) | E1</a:t>
            </a:r>
            <a:r>
              <a:rPr lang="en-US" dirty="0"/>
              <a:t> </a:t>
            </a:r>
            <a:r>
              <a:rPr lang="en-US" dirty="0">
                <a:latin typeface="Arial"/>
                <a:cs typeface="Arial"/>
              </a:rPr>
              <a:t>x</a:t>
            </a:r>
            <a:r>
              <a:rPr lang="el-GR" dirty="0"/>
              <a:t> E2 | </a:t>
            </a:r>
            <a:r>
              <a:rPr lang="el-GR" dirty="0" err="1"/>
              <a:t>π</a:t>
            </a:r>
            <a:r>
              <a:rPr lang="el-GR" baseline="-25000" dirty="0" err="1"/>
              <a:t>X</a:t>
            </a:r>
            <a:r>
              <a:rPr lang="el-GR" dirty="0"/>
              <a:t>(E) | </a:t>
            </a:r>
            <a:r>
              <a:rPr lang="el-GR" dirty="0" err="1"/>
              <a:t>σ</a:t>
            </a:r>
            <a:r>
              <a:rPr lang="el-GR" baseline="-25000" dirty="0" err="1"/>
              <a:t>Θ</a:t>
            </a:r>
            <a:r>
              <a:rPr lang="el-GR" dirty="0"/>
              <a:t>(E),</a:t>
            </a:r>
          </a:p>
          <a:p>
            <a:r>
              <a:rPr lang="en-US" dirty="0"/>
              <a:t>Where</a:t>
            </a:r>
          </a:p>
          <a:p>
            <a:pPr lvl="1"/>
            <a:r>
              <a:rPr lang="en-US" dirty="0"/>
              <a:t>R, S, … are relation schemas</a:t>
            </a:r>
          </a:p>
          <a:p>
            <a:pPr lvl="1"/>
            <a:r>
              <a:rPr lang="en-US" dirty="0"/>
              <a:t>X is a list of attributes</a:t>
            </a:r>
          </a:p>
          <a:p>
            <a:pPr lvl="1"/>
            <a:r>
              <a:rPr lang="en-US" dirty="0" err="1"/>
              <a:t>Θ</a:t>
            </a:r>
            <a:r>
              <a:rPr lang="en-US" dirty="0"/>
              <a:t> is a condition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49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7E21A-2AF8-7B4F-9A2B-0591EE75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7380"/>
              </p:ext>
            </p:extLst>
          </p:nvPr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37906"/>
              </p:ext>
            </p:extLst>
          </p:nvPr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 </a:t>
            </a:r>
            <a:r>
              <a:rPr lang="en-US" dirty="0"/>
              <a:t>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6807" y="5271060"/>
            <a:ext cx="677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Both arguments to the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/>
              <a:t> must be relations of the </a:t>
            </a:r>
            <a:r>
              <a:rPr lang="en-US" dirty="0">
                <a:solidFill>
                  <a:srgbClr val="0000FF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arity </a:t>
            </a:r>
            <a:r>
              <a:rPr lang="en-US" dirty="0"/>
              <a:t>(number of attributes).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556CB-37F1-3345-BE61-1D4F8CF7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71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Complex Operations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3"/>
            <a:ext cx="8229600" cy="31006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can combine the relational algebra operations to build expressions of arbitrary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sake of legibility, we can name intermediate expressions using the assignment operator</a:t>
            </a:r>
          </a:p>
        </p:txBody>
      </p:sp>
      <p:pic>
        <p:nvPicPr>
          <p:cNvPr id="99332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3048" y="3771534"/>
            <a:ext cx="465138" cy="214313"/>
          </a:xfrm>
          <a:prstGeom prst="rect">
            <a:avLst/>
          </a:prstGeom>
          <a:noFill/>
        </p:spPr>
      </p:pic>
      <p:pic>
        <p:nvPicPr>
          <p:cNvPr id="99333" name="Picture 5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0239" y="4741452"/>
            <a:ext cx="4635500" cy="395287"/>
          </a:xfrm>
          <a:prstGeom prst="rect">
            <a:avLst/>
          </a:prstGeom>
          <a:noFill/>
        </p:spPr>
      </p:pic>
      <p:pic>
        <p:nvPicPr>
          <p:cNvPr id="99334" name="Picture 6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459" y="5286964"/>
            <a:ext cx="7385050" cy="919162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B154-B926-1141-81C3-6BCB3753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BDF1-0C14-5F4A-B65C-0051EDE6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BAC99-68EB-8040-83C8-0E639A69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0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Derived Relational Algebra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609"/>
            <a:ext cx="8152544" cy="2334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operations have </a:t>
            </a:r>
            <a:r>
              <a:rPr lang="en-US" dirty="0">
                <a:solidFill>
                  <a:srgbClr val="FF0000"/>
                </a:solidFill>
              </a:rPr>
              <a:t>special names </a:t>
            </a:r>
            <a:r>
              <a:rPr lang="en-US" dirty="0"/>
              <a:t>or can be </a:t>
            </a:r>
            <a:r>
              <a:rPr lang="en-US" dirty="0">
                <a:solidFill>
                  <a:srgbClr val="0070C0"/>
                </a:solidFill>
              </a:rPr>
              <a:t>derived</a:t>
            </a:r>
            <a:r>
              <a:rPr lang="en-US" dirty="0"/>
              <a:t> by </a:t>
            </a:r>
            <a:r>
              <a:rPr lang="en-US" dirty="0">
                <a:solidFill>
                  <a:srgbClr val="0070C0"/>
                </a:solidFill>
              </a:rPr>
              <a:t>other</a:t>
            </a:r>
            <a:r>
              <a:rPr lang="en-US" dirty="0"/>
              <a:t> relational algebra operations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Intersection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R∩S = R – (R – S) = S – (S – R)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95509"/>
              </p:ext>
            </p:extLst>
          </p:nvPr>
        </p:nvGraphicFramePr>
        <p:xfrm>
          <a:off x="923827" y="3934040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1633737" y="3518809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8602" y="4184942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b="1" dirty="0"/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25578"/>
              </p:ext>
            </p:extLst>
          </p:nvPr>
        </p:nvGraphicFramePr>
        <p:xfrm>
          <a:off x="3421380" y="394130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3717905" y="3540303"/>
            <a:ext cx="2598421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  <a:sym typeface="Wingdings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graphicFrame>
        <p:nvGraphicFramePr>
          <p:cNvPr id="12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61589"/>
              </p:ext>
            </p:extLst>
          </p:nvPr>
        </p:nvGraphicFramePr>
        <p:xfrm>
          <a:off x="6193108" y="4188496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7"/>
          <p:cNvSpPr txBox="1"/>
          <p:nvPr/>
        </p:nvSpPr>
        <p:spPr>
          <a:xfrm>
            <a:off x="6690616" y="3608527"/>
            <a:ext cx="742051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- S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9911" y="4225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1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35014"/>
              </p:ext>
            </p:extLst>
          </p:nvPr>
        </p:nvGraphicFramePr>
        <p:xfrm>
          <a:off x="923827" y="5428523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633737" y="5013292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8602" y="5679425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b="1" dirty="0"/>
          </a:p>
        </p:txBody>
      </p:sp>
      <p:graphicFrame>
        <p:nvGraphicFramePr>
          <p:cNvPr id="2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72041"/>
              </p:ext>
            </p:extLst>
          </p:nvPr>
        </p:nvGraphicFramePr>
        <p:xfrm>
          <a:off x="6193108" y="5682979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7"/>
          <p:cNvSpPr txBox="1"/>
          <p:nvPr/>
        </p:nvSpPr>
        <p:spPr>
          <a:xfrm>
            <a:off x="6690616" y="5103010"/>
            <a:ext cx="973905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∩ </a:t>
            </a:r>
            <a:r>
              <a:rPr lang="en-US" sz="2800" dirty="0"/>
              <a:t>S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9911" y="57202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23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50178"/>
              </p:ext>
            </p:extLst>
          </p:nvPr>
        </p:nvGraphicFramePr>
        <p:xfrm>
          <a:off x="3362020" y="5707372"/>
          <a:ext cx="1845726" cy="67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7"/>
          <p:cNvSpPr txBox="1"/>
          <p:nvPr/>
        </p:nvSpPr>
        <p:spPr>
          <a:xfrm>
            <a:off x="3859528" y="5127403"/>
            <a:ext cx="742051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800"/>
              <a:t>R - S</a:t>
            </a:r>
            <a:endParaRPr lang="el-GR" sz="2500" baseline="-25000" dirty="0">
              <a:latin typeface="Arial"/>
              <a:cs typeface="Arial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B94E85AF-2F8F-E14B-A556-7F8A3195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Θ-</a:t>
            </a:r>
            <a:r>
              <a:rPr lang="en-US" dirty="0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special query </a:t>
            </a:r>
            <a:r>
              <a:rPr lang="en-US" dirty="0"/>
              <a:t>of the form </a:t>
            </a:r>
            <a:r>
              <a:rPr lang="el-GR" dirty="0" err="1"/>
              <a:t>σ</a:t>
            </a:r>
            <a:r>
              <a:rPr lang="el-GR" baseline="-25000" dirty="0" err="1"/>
              <a:t>Θ</a:t>
            </a:r>
            <a:r>
              <a:rPr lang="en-US" dirty="0"/>
              <a:t>(R⨉S) </a:t>
            </a:r>
          </a:p>
          <a:p>
            <a:r>
              <a:rPr lang="en-US" dirty="0"/>
              <a:t>When we </a:t>
            </a:r>
            <a:r>
              <a:rPr lang="en-US" dirty="0">
                <a:solidFill>
                  <a:srgbClr val="FF0000"/>
                </a:solidFill>
              </a:rPr>
              <a:t>combine </a:t>
            </a:r>
            <a:r>
              <a:rPr lang="en-US" dirty="0">
                <a:solidFill>
                  <a:srgbClr val="0070C0"/>
                </a:solidFill>
              </a:rPr>
              <a:t>relations</a:t>
            </a:r>
            <a:endParaRPr lang="el-GR" dirty="0">
              <a:solidFill>
                <a:srgbClr val="0070C0"/>
              </a:solidFill>
            </a:endParaRP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 schema relations</a:t>
            </a:r>
          </a:p>
          <a:p>
            <a:pPr lvl="2"/>
            <a:r>
              <a:rPr lang="en-US" dirty="0"/>
              <a:t>FACULTY(name, </a:t>
            </a:r>
            <a:r>
              <a:rPr lang="en-US" dirty="0" err="1"/>
              <a:t>dpt</a:t>
            </a:r>
            <a:r>
              <a:rPr lang="en-US" dirty="0"/>
              <a:t>, salary), </a:t>
            </a:r>
          </a:p>
          <a:p>
            <a:pPr lvl="2"/>
            <a:r>
              <a:rPr lang="en-US" dirty="0"/>
              <a:t>CHAIR(</a:t>
            </a:r>
            <a:r>
              <a:rPr lang="en-US" dirty="0" err="1"/>
              <a:t>dpt</a:t>
            </a:r>
            <a:r>
              <a:rPr lang="en-US" dirty="0"/>
              <a:t>, name)</a:t>
            </a:r>
          </a:p>
          <a:p>
            <a:pPr lvl="1"/>
            <a:r>
              <a:rPr lang="en-US" dirty="0"/>
              <a:t>Express the query: find the salaries of department chairs:</a:t>
            </a:r>
          </a:p>
          <a:p>
            <a:pPr marL="457152" lvl="1" indent="0">
              <a:buNone/>
            </a:pPr>
            <a:r>
              <a:rPr lang="en-US" sz="2600" dirty="0"/>
              <a:t>C-SALARY(</a:t>
            </a:r>
            <a:r>
              <a:rPr lang="en-US" sz="2600" dirty="0" err="1"/>
              <a:t>dpt</a:t>
            </a:r>
            <a:r>
              <a:rPr lang="en-US" sz="2600" dirty="0"/>
              <a:t>, salary) =</a:t>
            </a:r>
            <a:r>
              <a:rPr lang="el-GR" sz="2600" dirty="0"/>
              <a:t>                                     </a:t>
            </a:r>
            <a:r>
              <a:rPr lang="en-US" sz="2600" dirty="0"/>
              <a:t>  </a:t>
            </a:r>
          </a:p>
          <a:p>
            <a:pPr marL="57143" indent="0">
              <a:buNone/>
            </a:pPr>
            <a:r>
              <a:rPr lang="en-US" sz="2600" dirty="0"/>
              <a:t>      π</a:t>
            </a:r>
            <a:r>
              <a:rPr lang="en-US" sz="2600" baseline="-25000" dirty="0" err="1"/>
              <a:t>F.dpt</a:t>
            </a:r>
            <a:r>
              <a:rPr lang="en-US" sz="2600" baseline="-25000" dirty="0"/>
              <a:t>, </a:t>
            </a:r>
            <a:r>
              <a:rPr lang="en-US" sz="2600" baseline="-25000" dirty="0" err="1"/>
              <a:t>F.Salary</a:t>
            </a:r>
            <a:r>
              <a:rPr lang="en-US" sz="2600" dirty="0"/>
              <a:t>(</a:t>
            </a:r>
            <a:r>
              <a:rPr lang="en-US" sz="2600" dirty="0" err="1"/>
              <a:t>σ</a:t>
            </a:r>
            <a:r>
              <a:rPr lang="en-US" sz="2600" baseline="-25000" dirty="0" err="1"/>
              <a:t>F.name</a:t>
            </a:r>
            <a:r>
              <a:rPr lang="en-US" sz="2600" baseline="-25000" dirty="0"/>
              <a:t> = </a:t>
            </a:r>
            <a:r>
              <a:rPr lang="en-US" sz="2600" baseline="-25000" dirty="0" err="1"/>
              <a:t>C.name</a:t>
            </a:r>
            <a:r>
              <a:rPr lang="en-US" sz="2600" baseline="-25000" dirty="0"/>
              <a:t> </a:t>
            </a:r>
            <a:r>
              <a:rPr lang="el-GR" sz="2600" baseline="-25000" dirty="0"/>
              <a:t> </a:t>
            </a:r>
            <a:r>
              <a:rPr lang="en-US" sz="2600" baseline="-25000" dirty="0"/>
              <a:t>⋀</a:t>
            </a:r>
            <a:r>
              <a:rPr lang="el-GR" sz="2600" baseline="-25000" dirty="0"/>
              <a:t> </a:t>
            </a:r>
            <a:r>
              <a:rPr lang="en-US" sz="2600" baseline="-25000" dirty="0" err="1"/>
              <a:t>F.dpt</a:t>
            </a:r>
            <a:r>
              <a:rPr lang="en-US" sz="2600" baseline="-25000" dirty="0"/>
              <a:t> = </a:t>
            </a:r>
            <a:r>
              <a:rPr lang="en-US" sz="2600" baseline="-25000" dirty="0" err="1"/>
              <a:t>C.dpt</a:t>
            </a:r>
            <a:r>
              <a:rPr lang="en-US" sz="2600" baseline="-25000" dirty="0"/>
              <a:t> </a:t>
            </a:r>
            <a:r>
              <a:rPr lang="en-US" sz="2600" dirty="0"/>
              <a:t>(FACULTY ⨉</a:t>
            </a:r>
            <a:r>
              <a:rPr lang="el-GR" sz="2600" dirty="0"/>
              <a:t> </a:t>
            </a:r>
            <a:r>
              <a:rPr lang="en-US" sz="2600" dirty="0"/>
              <a:t>CHAIR))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AB7C747-5B29-224E-9B47-628F641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273CF19-834D-C146-B582-4ACF3730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D1A9-E1AD-BE4F-821D-44F2527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89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Shorthand notation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</a:t>
            </a:r>
            <a:r>
              <a:rPr lang="en-US" dirty="0"/>
              <a:t>-Join</a:t>
            </a:r>
          </a:p>
        </p:txBody>
      </p:sp>
      <p:pic>
        <p:nvPicPr>
          <p:cNvPr id="22535" name="Picture 7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387975"/>
            <a:ext cx="4751388" cy="555625"/>
          </a:xfrm>
          <a:prstGeom prst="rect">
            <a:avLst/>
          </a:prstGeom>
          <a:noFill/>
        </p:spPr>
      </p:pic>
      <p:pic>
        <p:nvPicPr>
          <p:cNvPr id="22536" name="Picture 8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1720850" cy="465138"/>
          </a:xfrm>
          <a:prstGeom prst="rect">
            <a:avLst/>
          </a:prstGeom>
          <a:noFill/>
        </p:spPr>
      </p:pic>
      <p:graphicFrame>
        <p:nvGraphicFramePr>
          <p:cNvPr id="2260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62812"/>
              </p:ext>
            </p:extLst>
          </p:nvPr>
        </p:nvGraphicFramePr>
        <p:xfrm>
          <a:off x="3759541" y="2441574"/>
          <a:ext cx="914400" cy="10972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60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54891"/>
              </p:ext>
            </p:extLst>
          </p:nvPr>
        </p:nvGraphicFramePr>
        <p:xfrm>
          <a:off x="5105401" y="2398520"/>
          <a:ext cx="9144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605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61416"/>
              </p:ext>
            </p:extLst>
          </p:nvPr>
        </p:nvGraphicFramePr>
        <p:xfrm>
          <a:off x="6629402" y="2368550"/>
          <a:ext cx="2444260" cy="1270001"/>
        </p:xfrm>
        <a:graphic>
          <a:graphicData uri="http://schemas.openxmlformats.org/drawingml/2006/table">
            <a:tbl>
              <a:tblPr/>
              <a:tblGrid>
                <a:gridCol w="61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065">
                  <a:extLst>
                    <a:ext uri="{9D8B030D-6E8A-4147-A177-3AD203B41FA5}">
                      <a16:colId xmlns:a16="http://schemas.microsoft.com/office/drawing/2014/main" val="2958350777"/>
                    </a:ext>
                  </a:extLst>
                </a:gridCol>
                <a:gridCol w="61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R.B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S.B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606" name="Picture 78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56463" y="1981200"/>
            <a:ext cx="1506537" cy="231775"/>
          </a:xfrm>
          <a:prstGeom prst="rect">
            <a:avLst/>
          </a:prstGeom>
          <a:noFill/>
        </p:spPr>
      </p:pic>
      <p:pic>
        <p:nvPicPr>
          <p:cNvPr id="22607" name="Picture 79" descr="latex-image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0541" y="2054224"/>
            <a:ext cx="196850" cy="196850"/>
          </a:xfrm>
          <a:prstGeom prst="rect">
            <a:avLst/>
          </a:prstGeom>
          <a:noFill/>
        </p:spPr>
      </p:pic>
      <p:pic>
        <p:nvPicPr>
          <p:cNvPr id="22608" name="Picture 80" descr="latex-image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1" y="2011170"/>
            <a:ext cx="177800" cy="196850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857F-4FEF-C64C-8A76-DA30D87A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1DBF-F5FA-5846-9827-D921B25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8BB56-254C-6045-91E9-5617869A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5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Predicates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23649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Basic </a:t>
            </a:r>
            <a:r>
              <a:rPr lang="en-US" dirty="0"/>
              <a:t>Predicates/conditions used in joins are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a and b are attributes of R and S respectively and       is one of  </a:t>
            </a:r>
          </a:p>
        </p:txBody>
      </p:sp>
      <p:pic>
        <p:nvPicPr>
          <p:cNvPr id="63493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8808" y="2463916"/>
            <a:ext cx="2043113" cy="393700"/>
          </a:xfrm>
          <a:prstGeom prst="rect">
            <a:avLst/>
          </a:prstGeom>
          <a:noFill/>
        </p:spPr>
      </p:pic>
      <p:pic>
        <p:nvPicPr>
          <p:cNvPr id="63494" name="Picture 6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575" y="3886630"/>
            <a:ext cx="250825" cy="3937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374459"/>
            <a:ext cx="4095584" cy="55385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C65F12-589A-6D49-9517-3C75BB08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B1BCCF-A8C1-C842-8CC9-5B2A735A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4218D-BDB2-6D4D-912B-165DB5B7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B8A07-8D12-C947-99DF-9FC986363F45}"/>
              </a:ext>
            </a:extLst>
          </p:cNvPr>
          <p:cNvSpPr/>
          <p:nvPr/>
        </p:nvSpPr>
        <p:spPr>
          <a:xfrm>
            <a:off x="228600" y="5298875"/>
            <a:ext cx="8683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Join predicates/conditions are built by the </a:t>
            </a:r>
            <a:r>
              <a:rPr lang="en-US" sz="2800" dirty="0" err="1"/>
              <a:t>boolean</a:t>
            </a:r>
            <a:r>
              <a:rPr lang="en-US" sz="2800" dirty="0"/>
              <a:t> logic operators ⋀, ⋁, ¬ applied to basic clauses.</a:t>
            </a:r>
          </a:p>
        </p:txBody>
      </p:sp>
    </p:spTree>
    <p:extLst>
      <p:ext uri="{BB962C8B-B14F-4D97-AF65-F5344CB8AC3E}">
        <p14:creationId xmlns:p14="http://schemas.microsoft.com/office/powerpoint/2010/main" val="3314065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Equijoins and Natural Joins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equijoin</a:t>
            </a:r>
            <a:r>
              <a:rPr lang="en-US" dirty="0"/>
              <a:t> is a theta join in which the only predicate operator used is </a:t>
            </a:r>
            <a:r>
              <a:rPr lang="en-US" dirty="0">
                <a:solidFill>
                  <a:srgbClr val="FF0000"/>
                </a:solidFill>
              </a:rPr>
              <a:t>equality</a:t>
            </a:r>
            <a:r>
              <a:rPr lang="en-US" dirty="0"/>
              <a:t> (=)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natural join </a:t>
            </a:r>
            <a:r>
              <a:rPr lang="en-US" dirty="0"/>
              <a:t>is an </a:t>
            </a:r>
            <a:r>
              <a:rPr lang="en-US" dirty="0">
                <a:solidFill>
                  <a:srgbClr val="FF0000"/>
                </a:solidFill>
              </a:rPr>
              <a:t>equijoin</a:t>
            </a:r>
            <a:r>
              <a:rPr lang="en-US" dirty="0"/>
              <a:t> over all the </a:t>
            </a:r>
            <a:r>
              <a:rPr lang="en-US" dirty="0">
                <a:solidFill>
                  <a:srgbClr val="0070C0"/>
                </a:solidFill>
              </a:rPr>
              <a:t>common attributes </a:t>
            </a:r>
            <a:r>
              <a:rPr lang="en-US" dirty="0"/>
              <a:t>of the joined relations; one occurrence of each common attribute is removed from the resulting relation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9D75B-FD4C-2448-B2FD-2459749E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0A37-9D4B-8B43-B841-C696C7AB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C438A-97E2-9F4E-BAB9-C3FE4103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54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399124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most FAQ </a:t>
            </a:r>
            <a:r>
              <a:rPr lang="en-US" dirty="0"/>
              <a:t>in relational databases</a:t>
            </a:r>
          </a:p>
          <a:p>
            <a:endParaRPr lang="en-US" dirty="0"/>
          </a:p>
          <a:p>
            <a:r>
              <a:rPr lang="en-US" dirty="0"/>
              <a:t>Let A1, …, </a:t>
            </a:r>
            <a:r>
              <a:rPr lang="en-US" dirty="0" err="1"/>
              <a:t>Ak</a:t>
            </a:r>
            <a:r>
              <a:rPr lang="en-US" dirty="0"/>
              <a:t> be the </a:t>
            </a:r>
            <a:r>
              <a:rPr lang="en-US" dirty="0">
                <a:solidFill>
                  <a:srgbClr val="0070C0"/>
                </a:solidFill>
              </a:rPr>
              <a:t>common</a:t>
            </a:r>
            <a:r>
              <a:rPr lang="en-US" dirty="0"/>
              <a:t> attributes of two relation schemas R and S. </a:t>
            </a:r>
          </a:p>
          <a:p>
            <a:endParaRPr lang="en-US" dirty="0"/>
          </a:p>
          <a:p>
            <a:r>
              <a:rPr lang="en-US" dirty="0"/>
              <a:t>Then the natural join of R and S is:</a:t>
            </a:r>
          </a:p>
          <a:p>
            <a:endParaRPr lang="en-US" dirty="0"/>
          </a:p>
          <a:p>
            <a:r>
              <a:rPr lang="en-US" dirty="0"/>
              <a:t>R ⋈ S = π</a:t>
            </a:r>
            <a:r>
              <a:rPr lang="en-US" baseline="-25000" dirty="0"/>
              <a:t>&lt;list&gt;</a:t>
            </a:r>
            <a:r>
              <a:rPr lang="en-US" dirty="0"/>
              <a:t>(σ</a:t>
            </a:r>
            <a:r>
              <a:rPr lang="en-US" baseline="-25000" dirty="0"/>
              <a:t>R.A1=S.A1 ⋀ … ⋀ </a:t>
            </a:r>
            <a:r>
              <a:rPr lang="en-US" baseline="-25000" dirty="0" err="1"/>
              <a:t>R.Ak</a:t>
            </a:r>
            <a:r>
              <a:rPr lang="en-US" baseline="-25000" dirty="0"/>
              <a:t> = </a:t>
            </a:r>
            <a:r>
              <a:rPr lang="en-US" baseline="-25000" dirty="0" err="1"/>
              <a:t>S.Ak</a:t>
            </a:r>
            <a:r>
              <a:rPr lang="en-US" baseline="-25000" dirty="0"/>
              <a:t> </a:t>
            </a:r>
            <a:r>
              <a:rPr lang="en-US" dirty="0"/>
              <a:t>(R ⨉ S))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>
                <a:solidFill>
                  <a:srgbClr val="0070C0"/>
                </a:solidFill>
              </a:rPr>
              <a:t>&lt;list&gt; </a:t>
            </a:r>
            <a:r>
              <a:rPr lang="en-US" dirty="0"/>
              <a:t>contains </a:t>
            </a:r>
            <a:r>
              <a:rPr lang="en-US" dirty="0">
                <a:solidFill>
                  <a:srgbClr val="0070C0"/>
                </a:solidFill>
              </a:rPr>
              <a:t>all attributes of R ⨉ 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S.A1, …, </a:t>
            </a:r>
            <a:r>
              <a:rPr lang="en-US" dirty="0" err="1"/>
              <a:t>S.Ak</a:t>
            </a:r>
            <a:r>
              <a:rPr lang="en-US" dirty="0"/>
              <a:t> (in other words, </a:t>
            </a:r>
            <a:r>
              <a:rPr lang="en-US" dirty="0">
                <a:solidFill>
                  <a:srgbClr val="FF0000"/>
                </a:solidFill>
              </a:rPr>
              <a:t>duplicate</a:t>
            </a:r>
            <a:r>
              <a:rPr lang="en-US" dirty="0"/>
              <a:t> columns are </a:t>
            </a:r>
            <a:r>
              <a:rPr lang="en-US" dirty="0">
                <a:solidFill>
                  <a:srgbClr val="FF0000"/>
                </a:solidFill>
              </a:rPr>
              <a:t>eliminated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37A1C79-D31E-DF44-93ED-06570CFC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0F3694-3652-BA4B-8187-79912901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E417-D3CF-934C-9A68-2EEB4CC9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50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Let relations:</a:t>
            </a:r>
          </a:p>
          <a:p>
            <a:pPr lvl="2"/>
            <a:r>
              <a:rPr lang="en-US" dirty="0"/>
              <a:t>TEACHES(</a:t>
            </a:r>
            <a:r>
              <a:rPr lang="en-US" dirty="0">
                <a:solidFill>
                  <a:srgbClr val="7030A0"/>
                </a:solidFill>
              </a:rPr>
              <a:t>lecturer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) and</a:t>
            </a:r>
          </a:p>
          <a:p>
            <a:pPr lvl="2"/>
            <a:r>
              <a:rPr lang="en-US" dirty="0"/>
              <a:t>REGISTERED(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Compute TAUGHT-BY(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course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term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lecturer</a:t>
            </a:r>
            <a:r>
              <a:rPr lang="en-US" dirty="0"/>
              <a:t>)</a:t>
            </a:r>
            <a:endParaRPr lang="en-GB" dirty="0"/>
          </a:p>
          <a:p>
            <a:pPr marL="57143" indent="0">
              <a:buNone/>
            </a:pPr>
            <a:r>
              <a:rPr lang="en-GB" sz="2400" dirty="0"/>
              <a:t>← </a:t>
            </a:r>
            <a:r>
              <a:rPr lang="en-US" sz="2200" dirty="0">
                <a:solidFill>
                  <a:prstClr val="black"/>
                </a:solidFill>
              </a:rPr>
              <a:t>π</a:t>
            </a:r>
            <a:r>
              <a:rPr lang="en-US" sz="2200" baseline="-25000" dirty="0" err="1">
                <a:solidFill>
                  <a:srgbClr val="00B050"/>
                </a:solidFill>
              </a:rPr>
              <a:t>student</a:t>
            </a:r>
            <a:r>
              <a:rPr lang="en-US" sz="2200" baseline="-25000" dirty="0" err="1">
                <a:solidFill>
                  <a:prstClr val="black"/>
                </a:solidFill>
              </a:rPr>
              <a:t>,R.</a:t>
            </a:r>
            <a:r>
              <a:rPr lang="en-US" sz="2200" baseline="-25000" dirty="0" err="1">
                <a:solidFill>
                  <a:srgbClr val="0070C0"/>
                </a:solidFill>
              </a:rPr>
              <a:t>course</a:t>
            </a:r>
            <a:r>
              <a:rPr lang="en-US" sz="2200" baseline="-25000" dirty="0" err="1">
                <a:solidFill>
                  <a:prstClr val="black"/>
                </a:solidFill>
              </a:rPr>
              <a:t>,R.</a:t>
            </a:r>
            <a:r>
              <a:rPr lang="en-US" sz="2200" baseline="-25000" dirty="0" err="1">
                <a:solidFill>
                  <a:srgbClr val="FF0000"/>
                </a:solidFill>
              </a:rPr>
              <a:t>term</a:t>
            </a:r>
            <a:r>
              <a:rPr lang="en-US" sz="2200" baseline="-25000" dirty="0" err="1">
                <a:solidFill>
                  <a:prstClr val="black"/>
                </a:solidFill>
              </a:rPr>
              <a:t>,</a:t>
            </a:r>
            <a:r>
              <a:rPr lang="en-US" sz="2200" baseline="-25000" dirty="0" err="1">
                <a:solidFill>
                  <a:srgbClr val="7030A0"/>
                </a:solidFill>
              </a:rPr>
              <a:t>lecturer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 err="1">
                <a:solidFill>
                  <a:prstClr val="black"/>
                </a:solidFill>
              </a:rPr>
              <a:t>σ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baseline="-25000" dirty="0" err="1">
                <a:solidFill>
                  <a:prstClr val="black"/>
                </a:solidFill>
              </a:rPr>
              <a:t>R.</a:t>
            </a:r>
            <a:r>
              <a:rPr lang="en-US" sz="2200" baseline="-25000" dirty="0" err="1">
                <a:solidFill>
                  <a:srgbClr val="0070C0"/>
                </a:solidFill>
              </a:rPr>
              <a:t>course</a:t>
            </a:r>
            <a:r>
              <a:rPr lang="en-US" sz="2200" baseline="-25000" dirty="0">
                <a:solidFill>
                  <a:prstClr val="black"/>
                </a:solidFill>
              </a:rPr>
              <a:t> = </a:t>
            </a:r>
            <a:r>
              <a:rPr lang="en-US" sz="2200" baseline="-25000" dirty="0" err="1">
                <a:solidFill>
                  <a:prstClr val="black"/>
                </a:solidFill>
              </a:rPr>
              <a:t>T.</a:t>
            </a:r>
            <a:r>
              <a:rPr lang="en-US" sz="2200" baseline="-25000" dirty="0" err="1">
                <a:solidFill>
                  <a:srgbClr val="0070C0"/>
                </a:solidFill>
              </a:rPr>
              <a:t>course</a:t>
            </a:r>
            <a:r>
              <a:rPr lang="en-US" sz="2200" baseline="-25000" dirty="0">
                <a:solidFill>
                  <a:prstClr val="black"/>
                </a:solidFill>
              </a:rPr>
              <a:t> ⋀ </a:t>
            </a:r>
            <a:r>
              <a:rPr lang="en-US" sz="2200" baseline="-25000" dirty="0" err="1">
                <a:solidFill>
                  <a:prstClr val="black"/>
                </a:solidFill>
              </a:rPr>
              <a:t>R.</a:t>
            </a:r>
            <a:r>
              <a:rPr lang="en-US" sz="2200" baseline="-25000" dirty="0" err="1">
                <a:solidFill>
                  <a:srgbClr val="FF0000"/>
                </a:solidFill>
              </a:rPr>
              <a:t>term</a:t>
            </a:r>
            <a:r>
              <a:rPr lang="en-US" sz="2200" baseline="-25000" dirty="0">
                <a:solidFill>
                  <a:prstClr val="black"/>
                </a:solidFill>
              </a:rPr>
              <a:t> = </a:t>
            </a:r>
            <a:r>
              <a:rPr lang="en-US" sz="2200" baseline="-25000" dirty="0" err="1">
                <a:solidFill>
                  <a:prstClr val="black"/>
                </a:solidFill>
              </a:rPr>
              <a:t>T.</a:t>
            </a:r>
            <a:r>
              <a:rPr lang="en-US" sz="2200" baseline="-25000" dirty="0" err="1">
                <a:solidFill>
                  <a:srgbClr val="FF0000"/>
                </a:solidFill>
              </a:rPr>
              <a:t>term</a:t>
            </a:r>
            <a:r>
              <a:rPr lang="en-US" sz="2200" baseline="-250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(REGISTERED ⨉ TEACHES))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128289" y="50548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43134" y="5498596"/>
            <a:ext cx="3134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ENROLLS ⋈ TEACHES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E81B0C7-9DD5-CB4D-A723-23EA0B16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56A3D4-015B-0D41-8D0E-394C4F0E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6BF8-F2DC-6F46-9E97-FEAFC958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92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(left) outer join </a:t>
            </a:r>
            <a:r>
              <a:rPr lang="en-US" sz="2400" dirty="0"/>
              <a:t>of two relations R and S is a natural </a:t>
            </a:r>
            <a:r>
              <a:rPr lang="en-US" sz="2400" dirty="0">
                <a:solidFill>
                  <a:srgbClr val="0070C0"/>
                </a:solidFill>
              </a:rPr>
              <a:t>join</a:t>
            </a:r>
            <a:r>
              <a:rPr lang="en-US" sz="2400" dirty="0"/>
              <a:t> which also includes </a:t>
            </a:r>
            <a:r>
              <a:rPr lang="en-US" sz="2400" dirty="0">
                <a:solidFill>
                  <a:srgbClr val="FF0000"/>
                </a:solidFill>
              </a:rPr>
              <a:t>tuples from R</a:t>
            </a:r>
            <a:r>
              <a:rPr lang="en-US" sz="2400" dirty="0"/>
              <a:t> which </a:t>
            </a:r>
            <a:r>
              <a:rPr lang="en-US" sz="2400" dirty="0">
                <a:solidFill>
                  <a:srgbClr val="FF0000"/>
                </a:solidFill>
              </a:rPr>
              <a:t>do not have </a:t>
            </a:r>
            <a:r>
              <a:rPr lang="en-US" sz="2400" dirty="0"/>
              <a:t>corresponding tuples in S; missing values are set to null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</a:t>
            </a:r>
          </a:p>
        </p:txBody>
      </p:sp>
      <p:pic>
        <p:nvPicPr>
          <p:cNvPr id="24581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415" y="4900243"/>
            <a:ext cx="1362075" cy="430213"/>
          </a:xfrm>
          <a:prstGeom prst="rect">
            <a:avLst/>
          </a:prstGeom>
          <a:noFill/>
        </p:spPr>
      </p:pic>
      <p:graphicFrame>
        <p:nvGraphicFramePr>
          <p:cNvPr id="24583" name="Group 7"/>
          <p:cNvGraphicFramePr>
            <a:graphicFrameLocks noGrp="1"/>
          </p:cNvGraphicFramePr>
          <p:nvPr/>
        </p:nvGraphicFramePr>
        <p:xfrm>
          <a:off x="4572000" y="2368550"/>
          <a:ext cx="914400" cy="10972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59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34521"/>
              </p:ext>
            </p:extLst>
          </p:nvPr>
        </p:nvGraphicFramePr>
        <p:xfrm>
          <a:off x="5692531" y="2368550"/>
          <a:ext cx="9144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64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87580"/>
              </p:ext>
            </p:extLst>
          </p:nvPr>
        </p:nvGraphicFramePr>
        <p:xfrm>
          <a:off x="7249274" y="2368550"/>
          <a:ext cx="1449475" cy="1787526"/>
        </p:xfrm>
        <a:graphic>
          <a:graphicData uri="http://schemas.openxmlformats.org/drawingml/2006/table">
            <a:tbl>
              <a:tblPr/>
              <a:tblGrid>
                <a:gridCol w="47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R.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633" name="Picture 57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81200"/>
            <a:ext cx="196850" cy="196850"/>
          </a:xfrm>
          <a:prstGeom prst="rect">
            <a:avLst/>
          </a:prstGeom>
          <a:noFill/>
        </p:spPr>
      </p:pic>
      <p:pic>
        <p:nvPicPr>
          <p:cNvPr id="24634" name="Picture 58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3531" y="1981200"/>
            <a:ext cx="177800" cy="196850"/>
          </a:xfrm>
          <a:prstGeom prst="rect">
            <a:avLst/>
          </a:prstGeom>
          <a:noFill/>
        </p:spPr>
      </p:pic>
      <p:pic>
        <p:nvPicPr>
          <p:cNvPr id="24643" name="Picture 67" descr="latex-image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1981200"/>
            <a:ext cx="1470025" cy="231775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C32FB9-865F-AD40-B7A0-565302104D55}"/>
              </a:ext>
            </a:extLst>
          </p:cNvPr>
          <p:cNvSpPr/>
          <p:nvPr/>
        </p:nvSpPr>
        <p:spPr>
          <a:xfrm>
            <a:off x="375140" y="5602945"/>
            <a:ext cx="8546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 ⋈ S  ∪  ((R - π</a:t>
            </a:r>
            <a:r>
              <a:rPr lang="en-US" sz="2800" baseline="-25000" dirty="0"/>
              <a:t>r1, r2,…,</a:t>
            </a:r>
            <a:r>
              <a:rPr lang="en-US" sz="2800" baseline="-25000" dirty="0" err="1"/>
              <a:t>rn</a:t>
            </a:r>
            <a:r>
              <a:rPr lang="en-US" sz="2800" dirty="0"/>
              <a:t>(R ⋈ S)) ⨉ {&lt;null, …, null&gt;})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A3EF8D-4BD8-274C-8658-F3ACD8DE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0F5A8C-1131-5748-AA2C-8E3D0052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6EEF1-BF50-4549-B28F-14C5CA14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1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(left) outer join </a:t>
            </a:r>
            <a:r>
              <a:rPr lang="en-US" sz="2400" dirty="0"/>
              <a:t>of two relations R and S is a natural </a:t>
            </a:r>
            <a:r>
              <a:rPr lang="en-US" sz="2400" dirty="0">
                <a:solidFill>
                  <a:srgbClr val="0070C0"/>
                </a:solidFill>
              </a:rPr>
              <a:t>join</a:t>
            </a:r>
            <a:r>
              <a:rPr lang="en-US" sz="2400" dirty="0"/>
              <a:t> which also includes </a:t>
            </a:r>
            <a:r>
              <a:rPr lang="en-US" sz="2400" dirty="0">
                <a:solidFill>
                  <a:srgbClr val="FF0000"/>
                </a:solidFill>
              </a:rPr>
              <a:t>tuples from R</a:t>
            </a:r>
            <a:r>
              <a:rPr lang="en-US" sz="2400" dirty="0"/>
              <a:t> which </a:t>
            </a:r>
            <a:r>
              <a:rPr lang="en-US" sz="2400" dirty="0">
                <a:solidFill>
                  <a:srgbClr val="FF0000"/>
                </a:solidFill>
              </a:rPr>
              <a:t>do not have </a:t>
            </a:r>
            <a:r>
              <a:rPr lang="en-US" sz="2400" dirty="0"/>
              <a:t>corresponding tuples in S; missing values are set to null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</a:t>
            </a:r>
          </a:p>
        </p:txBody>
      </p:sp>
      <p:pic>
        <p:nvPicPr>
          <p:cNvPr id="24581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415" y="4900243"/>
            <a:ext cx="1362075" cy="430213"/>
          </a:xfrm>
          <a:prstGeom prst="rect">
            <a:avLst/>
          </a:prstGeom>
          <a:noFill/>
        </p:spPr>
      </p:pic>
      <p:graphicFrame>
        <p:nvGraphicFramePr>
          <p:cNvPr id="24583" name="Group 7"/>
          <p:cNvGraphicFramePr>
            <a:graphicFrameLocks noGrp="1"/>
          </p:cNvGraphicFramePr>
          <p:nvPr/>
        </p:nvGraphicFramePr>
        <p:xfrm>
          <a:off x="4572000" y="2368550"/>
          <a:ext cx="914400" cy="10972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633" name="Picture 57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81200"/>
            <a:ext cx="196850" cy="1968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C32FB9-865F-AD40-B7A0-565302104D55}"/>
              </a:ext>
            </a:extLst>
          </p:cNvPr>
          <p:cNvSpPr/>
          <p:nvPr/>
        </p:nvSpPr>
        <p:spPr>
          <a:xfrm>
            <a:off x="375140" y="5602945"/>
            <a:ext cx="8546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 ⋈ S  ∪  ((R - π</a:t>
            </a:r>
            <a:r>
              <a:rPr lang="en-US" sz="2800" baseline="-25000" dirty="0"/>
              <a:t>r1, r2,…,</a:t>
            </a:r>
            <a:r>
              <a:rPr lang="en-US" sz="2800" baseline="-25000" dirty="0" err="1"/>
              <a:t>rn</a:t>
            </a:r>
            <a:r>
              <a:rPr lang="en-US" sz="2800" dirty="0"/>
              <a:t>(R ⋈ S)) ⨉ {&lt;null, …, null&gt;})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5FD7C-63D6-6A45-B749-82E87E14DDFE}"/>
              </a:ext>
            </a:extLst>
          </p:cNvPr>
          <p:cNvSpPr txBox="1"/>
          <p:nvPr/>
        </p:nvSpPr>
        <p:spPr>
          <a:xfrm>
            <a:off x="4812325" y="449648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relation on attributes in S but not in R, that contains a single tuple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B9D2D1-00C2-C44C-9D4A-A311C1824789}"/>
              </a:ext>
            </a:extLst>
          </p:cNvPr>
          <p:cNvCxnSpPr>
            <a:cxnSpLocks/>
          </p:cNvCxnSpPr>
          <p:nvPr/>
        </p:nvCxnSpPr>
        <p:spPr>
          <a:xfrm>
            <a:off x="6591300" y="5198575"/>
            <a:ext cx="0" cy="494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FE21D2-B547-F44C-A464-BB2C6F3B12AC}"/>
              </a:ext>
            </a:extLst>
          </p:cNvPr>
          <p:cNvSpPr txBox="1"/>
          <p:nvPr/>
        </p:nvSpPr>
        <p:spPr>
          <a:xfrm>
            <a:off x="3635618" y="625249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 in 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5A675E-0356-394D-9D71-A0255D894FF1}"/>
              </a:ext>
            </a:extLst>
          </p:cNvPr>
          <p:cNvCxnSpPr>
            <a:cxnSpLocks/>
          </p:cNvCxnSpPr>
          <p:nvPr/>
        </p:nvCxnSpPr>
        <p:spPr>
          <a:xfrm flipH="1" flipV="1">
            <a:off x="3283925" y="6126584"/>
            <a:ext cx="357555" cy="25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09B37A3-2D84-BC44-B7F4-5939540A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057F816-A14E-1047-ABD0-44AE9EB2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59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1C2D-3B52-834E-BCDB-88528D8A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graphicFrame>
        <p:nvGraphicFramePr>
          <p:cNvPr id="19" name="Group 21">
            <a:extLst>
              <a:ext uri="{FF2B5EF4-FFF2-40B4-BE49-F238E27FC236}">
                <a16:creationId xmlns:a16="http://schemas.microsoft.com/office/drawing/2014/main" id="{16EBC356-B24B-6F45-BFBB-249C4D67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79345"/>
              </p:ext>
            </p:extLst>
          </p:nvPr>
        </p:nvGraphicFramePr>
        <p:xfrm>
          <a:off x="5692531" y="2368550"/>
          <a:ext cx="9144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65">
            <a:extLst>
              <a:ext uri="{FF2B5EF4-FFF2-40B4-BE49-F238E27FC236}">
                <a16:creationId xmlns:a16="http://schemas.microsoft.com/office/drawing/2014/main" id="{AD57949C-9F0E-6945-88CD-1017AB18E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09306"/>
              </p:ext>
            </p:extLst>
          </p:nvPr>
        </p:nvGraphicFramePr>
        <p:xfrm>
          <a:off x="7237325" y="2368550"/>
          <a:ext cx="1449475" cy="1787526"/>
        </p:xfrm>
        <a:graphic>
          <a:graphicData uri="http://schemas.openxmlformats.org/drawingml/2006/table">
            <a:tbl>
              <a:tblPr/>
              <a:tblGrid>
                <a:gridCol w="472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R.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Picture 58" descr="latex-image-1">
            <a:extLst>
              <a:ext uri="{FF2B5EF4-FFF2-40B4-BE49-F238E27FC236}">
                <a16:creationId xmlns:a16="http://schemas.microsoft.com/office/drawing/2014/main" id="{48072A1B-1A59-E94B-A079-9F8673B1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3531" y="1981200"/>
            <a:ext cx="177800" cy="196850"/>
          </a:xfrm>
          <a:prstGeom prst="rect">
            <a:avLst/>
          </a:prstGeom>
          <a:noFill/>
        </p:spPr>
      </p:pic>
      <p:pic>
        <p:nvPicPr>
          <p:cNvPr id="22" name="Picture 67" descr="latex-image-1">
            <a:extLst>
              <a:ext uri="{FF2B5EF4-FFF2-40B4-BE49-F238E27FC236}">
                <a16:creationId xmlns:a16="http://schemas.microsoft.com/office/drawing/2014/main" id="{6A82D442-0ED7-214F-97A7-04FB9289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1981200"/>
            <a:ext cx="1470025" cy="23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75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/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567" y="36870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1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5791"/>
              </p:ext>
            </p:extLst>
          </p:nvPr>
        </p:nvGraphicFramePr>
        <p:xfrm>
          <a:off x="6692099" y="3241464"/>
          <a:ext cx="1845726" cy="16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7"/>
          <p:cNvSpPr txBox="1"/>
          <p:nvPr/>
        </p:nvSpPr>
        <p:spPr>
          <a:xfrm>
            <a:off x="6941860" y="2768362"/>
            <a:ext cx="1241507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>
                <a:latin typeface="Arial"/>
                <a:cs typeface="Arial"/>
              </a:rPr>
              <a:t>R</a:t>
            </a:r>
            <a:r>
              <a:rPr lang="en-US" sz="2800"/>
              <a:t> ∪ </a:t>
            </a:r>
            <a:r>
              <a:rPr lang="en-US" sz="2500" spc="-141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07" y="5271060"/>
            <a:ext cx="677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Both arguments to the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/>
              <a:t> must be relations of the </a:t>
            </a:r>
            <a:r>
              <a:rPr lang="en-US" dirty="0">
                <a:solidFill>
                  <a:srgbClr val="0000FF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arity </a:t>
            </a:r>
            <a:r>
              <a:rPr lang="en-US" dirty="0"/>
              <a:t>(number of attributes).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3BE6B-E6DA-6545-AAB5-3E26D0B4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5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</a:t>
            </a:r>
          </a:p>
        </p:txBody>
      </p:sp>
      <p:pic>
        <p:nvPicPr>
          <p:cNvPr id="24581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35012"/>
            <a:ext cx="1362075" cy="43021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C32FB9-865F-AD40-B7A0-565302104D55}"/>
              </a:ext>
            </a:extLst>
          </p:cNvPr>
          <p:cNvSpPr/>
          <p:nvPr/>
        </p:nvSpPr>
        <p:spPr>
          <a:xfrm>
            <a:off x="140677" y="2482599"/>
            <a:ext cx="9495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 ⋈ S ∪((R - π</a:t>
            </a:r>
            <a:r>
              <a:rPr lang="en-US" sz="3600" baseline="-25000" dirty="0"/>
              <a:t>r1, r2,…,</a:t>
            </a:r>
            <a:r>
              <a:rPr lang="en-US" sz="3600" baseline="-25000" dirty="0" err="1"/>
              <a:t>rn</a:t>
            </a:r>
            <a:r>
              <a:rPr lang="en-US" sz="3600" dirty="0"/>
              <a:t>(R ⋈ S)) ⨉ {&lt;null, …, null&gt;})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C2B22-7793-9441-A711-3D6F8B0CECCF}"/>
              </a:ext>
            </a:extLst>
          </p:cNvPr>
          <p:cNvSpPr txBox="1"/>
          <p:nvPr/>
        </p:nvSpPr>
        <p:spPr>
          <a:xfrm>
            <a:off x="382263" y="3518252"/>
            <a:ext cx="4189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Abusing notation for union:</a:t>
            </a:r>
          </a:p>
        </p:txBody>
      </p:sp>
      <p:pic>
        <p:nvPicPr>
          <p:cNvPr id="19" name="Picture 6" descr="latex-image-1">
            <a:extLst>
              <a:ext uri="{FF2B5EF4-FFF2-40B4-BE49-F238E27FC236}">
                <a16:creationId xmlns:a16="http://schemas.microsoft.com/office/drawing/2014/main" id="{7BB86548-F862-A445-B314-CC0478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358846"/>
            <a:ext cx="4824412" cy="555625"/>
          </a:xfrm>
          <a:prstGeom prst="rect">
            <a:avLst/>
          </a:prstGeom>
          <a:noFill/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FE3EC98-3563-B848-940D-CE8B554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61318-795B-7742-BB97-3C18D039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60</a:t>
            </a:fld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7793613D-F8A1-5E47-BFD6-FB96D8C7A187}"/>
              </a:ext>
            </a:extLst>
          </p:cNvPr>
          <p:cNvSpPr/>
          <p:nvPr/>
        </p:nvSpPr>
        <p:spPr>
          <a:xfrm>
            <a:off x="3103686" y="4512195"/>
            <a:ext cx="134814" cy="12895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B826E-231B-BB42-8EAD-DB73A50D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0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left outer join is not the only outer 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Right outer 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Full outer join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Joins</a:t>
            </a:r>
          </a:p>
        </p:txBody>
      </p:sp>
      <p:pic>
        <p:nvPicPr>
          <p:cNvPr id="72709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949575"/>
            <a:ext cx="4770438" cy="555625"/>
          </a:xfrm>
          <a:prstGeom prst="rect">
            <a:avLst/>
          </a:prstGeom>
          <a:noFill/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947988" y="4038600"/>
            <a:ext cx="5738812" cy="555625"/>
            <a:chOff x="1857" y="2544"/>
            <a:chExt cx="3615" cy="350"/>
          </a:xfrm>
        </p:grpSpPr>
        <p:pic>
          <p:nvPicPr>
            <p:cNvPr id="72710" name="Picture 6" descr="latex-image-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57" y="2544"/>
              <a:ext cx="3615" cy="350"/>
            </a:xfrm>
            <a:prstGeom prst="rect">
              <a:avLst/>
            </a:prstGeom>
            <a:noFill/>
          </p:spPr>
        </p:pic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2172" y="2646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2356" y="2648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172" y="2790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356" y="2792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4EFFB8-0BAE-6F4F-AE7B-2AEC54F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08CC64-2B76-D849-A959-44A72397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61</a:t>
            </a:fld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7E0EC720-9049-CD40-A891-62123669F116}"/>
              </a:ext>
            </a:extLst>
          </p:cNvPr>
          <p:cNvSpPr/>
          <p:nvPr/>
        </p:nvSpPr>
        <p:spPr>
          <a:xfrm>
            <a:off x="6482863" y="3110156"/>
            <a:ext cx="134814" cy="12895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737C9E4D-E5BC-EE4F-B7BF-C6BBBCECAA62}"/>
              </a:ext>
            </a:extLst>
          </p:cNvPr>
          <p:cNvSpPr/>
          <p:nvPr/>
        </p:nvSpPr>
        <p:spPr>
          <a:xfrm>
            <a:off x="5582935" y="4199304"/>
            <a:ext cx="134814" cy="12895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6F5B5A31-EC15-7E41-8321-F1A0D03673EC}"/>
              </a:ext>
            </a:extLst>
          </p:cNvPr>
          <p:cNvSpPr/>
          <p:nvPr/>
        </p:nvSpPr>
        <p:spPr>
          <a:xfrm>
            <a:off x="6497517" y="4198083"/>
            <a:ext cx="134814" cy="12895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F9D06-4F00-974B-BFB2-19E19459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5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Outer Join Example</a:t>
            </a:r>
          </a:p>
        </p:txBody>
      </p:sp>
      <p:graphicFrame>
        <p:nvGraphicFramePr>
          <p:cNvPr id="1003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287"/>
              </p:ext>
            </p:extLst>
          </p:nvPr>
        </p:nvGraphicFramePr>
        <p:xfrm>
          <a:off x="4114800" y="2296432"/>
          <a:ext cx="914400" cy="10972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42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24732"/>
              </p:ext>
            </p:extLst>
          </p:nvPr>
        </p:nvGraphicFramePr>
        <p:xfrm>
          <a:off x="5486400" y="2296432"/>
          <a:ext cx="914400" cy="1854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41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48468"/>
              </p:ext>
            </p:extLst>
          </p:nvPr>
        </p:nvGraphicFramePr>
        <p:xfrm>
          <a:off x="6853185" y="2295158"/>
          <a:ext cx="1444870" cy="2305051"/>
        </p:xfrm>
        <a:graphic>
          <a:graphicData uri="http://schemas.openxmlformats.org/drawingml/2006/table">
            <a:tbl>
              <a:tblPr/>
              <a:tblGrid>
                <a:gridCol w="48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R.B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ＭＳ Ｐゴシック" pitchFamily="-65" charset="-128"/>
                        <a:cs typeface="ＭＳ Ｐゴシック" pitchFamily="-65" charset="-128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0410" name="Picture 58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09082"/>
            <a:ext cx="196850" cy="196850"/>
          </a:xfrm>
          <a:prstGeom prst="rect">
            <a:avLst/>
          </a:prstGeom>
          <a:noFill/>
        </p:spPr>
      </p:pic>
      <p:pic>
        <p:nvPicPr>
          <p:cNvPr id="100411" name="Picture 59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909082"/>
            <a:ext cx="177800" cy="196850"/>
          </a:xfrm>
          <a:prstGeom prst="rect">
            <a:avLst/>
          </a:prstGeom>
          <a:noFill/>
        </p:spPr>
      </p:pic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62000" y="4876800"/>
            <a:ext cx="5738813" cy="555625"/>
            <a:chOff x="1857" y="2544"/>
            <a:chExt cx="3615" cy="350"/>
          </a:xfrm>
        </p:grpSpPr>
        <p:pic>
          <p:nvPicPr>
            <p:cNvPr id="100422" name="Picture 70" descr="latex-image-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57" y="2544"/>
              <a:ext cx="3615" cy="350"/>
            </a:xfrm>
            <a:prstGeom prst="rect">
              <a:avLst/>
            </a:prstGeom>
            <a:noFill/>
          </p:spPr>
        </p:pic>
        <p:sp>
          <p:nvSpPr>
            <p:cNvPr id="100423" name="Line 71"/>
            <p:cNvSpPr>
              <a:spLocks noChangeShapeType="1"/>
            </p:cNvSpPr>
            <p:nvPr/>
          </p:nvSpPr>
          <p:spPr bwMode="auto">
            <a:xfrm>
              <a:off x="2172" y="2646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24" name="Line 72"/>
            <p:cNvSpPr>
              <a:spLocks noChangeShapeType="1"/>
            </p:cNvSpPr>
            <p:nvPr/>
          </p:nvSpPr>
          <p:spPr bwMode="auto">
            <a:xfrm>
              <a:off x="2356" y="2648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25" name="Line 73"/>
            <p:cNvSpPr>
              <a:spLocks noChangeShapeType="1"/>
            </p:cNvSpPr>
            <p:nvPr/>
          </p:nvSpPr>
          <p:spPr bwMode="auto">
            <a:xfrm>
              <a:off x="2172" y="2790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426" name="Line 74"/>
            <p:cNvSpPr>
              <a:spLocks noChangeShapeType="1"/>
            </p:cNvSpPr>
            <p:nvPr/>
          </p:nvSpPr>
          <p:spPr bwMode="auto">
            <a:xfrm>
              <a:off x="2356" y="2792"/>
              <a:ext cx="5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0427" name="Picture 75" descr="latex-image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75859" y="1909082"/>
            <a:ext cx="1447800" cy="230187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D2CABF-05F9-4440-9922-614903D1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EBDE8A-D3FD-7540-AAC0-144454F5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62</a:t>
            </a:fld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354B04C3-A867-2340-ACCC-842285124005}"/>
              </a:ext>
            </a:extLst>
          </p:cNvPr>
          <p:cNvSpPr/>
          <p:nvPr/>
        </p:nvSpPr>
        <p:spPr>
          <a:xfrm>
            <a:off x="3408670" y="5044586"/>
            <a:ext cx="134814" cy="12895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37BB89BB-6FEF-E84A-9874-D9A930A1C61E}"/>
              </a:ext>
            </a:extLst>
          </p:cNvPr>
          <p:cNvSpPr/>
          <p:nvPr/>
        </p:nvSpPr>
        <p:spPr>
          <a:xfrm>
            <a:off x="4310004" y="5025293"/>
            <a:ext cx="134814" cy="12895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08699-452C-7744-BE79-0123864F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9B4E9-AF48-0944-82B4-457832C228C1}"/>
              </a:ext>
            </a:extLst>
          </p:cNvPr>
          <p:cNvCxnSpPr>
            <a:cxnSpLocks/>
          </p:cNvCxnSpPr>
          <p:nvPr/>
        </p:nvCxnSpPr>
        <p:spPr>
          <a:xfrm>
            <a:off x="7355393" y="1999622"/>
            <a:ext cx="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86CABC-E6F6-F647-8E99-2B4C6B51F559}"/>
              </a:ext>
            </a:extLst>
          </p:cNvPr>
          <p:cNvCxnSpPr>
            <a:cxnSpLocks/>
          </p:cNvCxnSpPr>
          <p:nvPr/>
        </p:nvCxnSpPr>
        <p:spPr>
          <a:xfrm>
            <a:off x="7340529" y="1962369"/>
            <a:ext cx="95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BF870-5645-D84F-AE51-9F1462516A80}"/>
              </a:ext>
            </a:extLst>
          </p:cNvPr>
          <p:cNvCxnSpPr>
            <a:cxnSpLocks/>
          </p:cNvCxnSpPr>
          <p:nvPr/>
        </p:nvCxnSpPr>
        <p:spPr>
          <a:xfrm>
            <a:off x="7332155" y="2094672"/>
            <a:ext cx="95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E015BE-232F-B34D-9EF7-835F94C3D694}"/>
              </a:ext>
            </a:extLst>
          </p:cNvPr>
          <p:cNvCxnSpPr>
            <a:cxnSpLocks/>
          </p:cNvCxnSpPr>
          <p:nvPr/>
        </p:nvCxnSpPr>
        <p:spPr>
          <a:xfrm>
            <a:off x="7173056" y="2086302"/>
            <a:ext cx="95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F218F2-4C6D-2D4A-A28A-9867EDF941A1}"/>
              </a:ext>
            </a:extLst>
          </p:cNvPr>
          <p:cNvCxnSpPr>
            <a:cxnSpLocks/>
          </p:cNvCxnSpPr>
          <p:nvPr/>
        </p:nvCxnSpPr>
        <p:spPr>
          <a:xfrm>
            <a:off x="7164683" y="1957349"/>
            <a:ext cx="95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50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semijoin</a:t>
            </a:r>
            <a:r>
              <a:rPr lang="en-US" dirty="0"/>
              <a:t> of two relations R and S contains all the tuples of R which are in the join of R and S with predicate F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</a:t>
            </a:r>
          </a:p>
        </p:txBody>
      </p:sp>
      <p:pic>
        <p:nvPicPr>
          <p:cNvPr id="25607" name="Picture 7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0" y="5387975"/>
            <a:ext cx="4895850" cy="555625"/>
          </a:xfrm>
          <a:prstGeom prst="rect">
            <a:avLst/>
          </a:prstGeom>
          <a:noFill/>
        </p:spPr>
      </p:pic>
      <p:pic>
        <p:nvPicPr>
          <p:cNvPr id="25608" name="Picture 8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419600"/>
            <a:ext cx="1524000" cy="465138"/>
          </a:xfrm>
          <a:prstGeom prst="rect">
            <a:avLst/>
          </a:prstGeom>
          <a:noFill/>
        </p:spPr>
      </p:pic>
      <p:graphicFrame>
        <p:nvGraphicFramePr>
          <p:cNvPr id="25609" name="Group 9"/>
          <p:cNvGraphicFramePr>
            <a:graphicFrameLocks noGrp="1"/>
          </p:cNvGraphicFramePr>
          <p:nvPr/>
        </p:nvGraphicFramePr>
        <p:xfrm>
          <a:off x="4572000" y="2368550"/>
          <a:ext cx="914400" cy="10972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623" name="Group 23"/>
          <p:cNvGraphicFramePr>
            <a:graphicFrameLocks noGrp="1"/>
          </p:cNvGraphicFramePr>
          <p:nvPr/>
        </p:nvGraphicFramePr>
        <p:xfrm>
          <a:off x="5943600" y="2368550"/>
          <a:ext cx="9144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663" name="Group 63"/>
          <p:cNvGraphicFramePr>
            <a:graphicFrameLocks noGrp="1"/>
          </p:cNvGraphicFramePr>
          <p:nvPr/>
        </p:nvGraphicFramePr>
        <p:xfrm>
          <a:off x="7315200" y="2368550"/>
          <a:ext cx="914400" cy="8461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ＭＳ Ｐゴシック" pitchFamily="-65" charset="-128"/>
                          <a:cs typeface="ＭＳ Ｐゴシック" pitchFamily="-65" charset="-128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659" name="Picture 59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1981200"/>
            <a:ext cx="196850" cy="196850"/>
          </a:xfrm>
          <a:prstGeom prst="rect">
            <a:avLst/>
          </a:prstGeom>
          <a:noFill/>
        </p:spPr>
      </p:pic>
      <p:pic>
        <p:nvPicPr>
          <p:cNvPr id="25660" name="Picture 60" descr="latex-image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1981200"/>
            <a:ext cx="177800" cy="196850"/>
          </a:xfrm>
          <a:prstGeom prst="rect">
            <a:avLst/>
          </a:prstGeom>
          <a:noFill/>
        </p:spPr>
      </p:pic>
      <p:pic>
        <p:nvPicPr>
          <p:cNvPr id="25661" name="Picture 61" descr="latex-image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8213" y="1981200"/>
            <a:ext cx="1398587" cy="231775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22FF3-449D-234F-AA96-6AFC4C58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182A-919D-E64E-84E8-0A921CC3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4BA27-776B-3844-9C57-A2051CA3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90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1" y="1417638"/>
            <a:ext cx="8868229" cy="15622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use a special </a:t>
            </a:r>
            <a:r>
              <a:rPr lang="en-US" dirty="0">
                <a:solidFill>
                  <a:srgbClr val="FF0000"/>
                </a:solidFill>
              </a:rPr>
              <a:t>unary operator </a:t>
            </a:r>
            <a:r>
              <a:rPr lang="el-GR" dirty="0">
                <a:solidFill>
                  <a:srgbClr val="0070C0"/>
                </a:solidFill>
              </a:rPr>
              <a:t>γ </a:t>
            </a:r>
            <a:r>
              <a:rPr lang="en-US" dirty="0"/>
              <a:t>to perform grouping and aggregate operations</a:t>
            </a:r>
          </a:p>
          <a:p>
            <a:pPr>
              <a:lnSpc>
                <a:spcPct val="120000"/>
              </a:lnSpc>
            </a:pPr>
            <a:r>
              <a:rPr lang="el-GR" sz="4000" baseline="-25000" dirty="0">
                <a:solidFill>
                  <a:srgbClr val="0070C0"/>
                </a:solidFill>
              </a:rPr>
              <a:t>&lt;</a:t>
            </a:r>
            <a:r>
              <a:rPr lang="en-US" sz="4000" baseline="-25000" dirty="0">
                <a:solidFill>
                  <a:srgbClr val="0070C0"/>
                </a:solidFill>
              </a:rPr>
              <a:t>at1, at2, …, </a:t>
            </a:r>
            <a:r>
              <a:rPr lang="en-US" sz="4000" baseline="-25000" dirty="0" err="1">
                <a:solidFill>
                  <a:srgbClr val="0070C0"/>
                </a:solidFill>
              </a:rPr>
              <a:t>atm</a:t>
            </a:r>
            <a:r>
              <a:rPr lang="el-GR" sz="4000" baseline="-25000" dirty="0">
                <a:solidFill>
                  <a:srgbClr val="0070C0"/>
                </a:solidFill>
              </a:rPr>
              <a:t>&gt;</a:t>
            </a:r>
            <a:r>
              <a:rPr lang="el-GR" sz="4000" dirty="0"/>
              <a:t>γ</a:t>
            </a:r>
            <a:r>
              <a:rPr lang="en-US" sz="4000" baseline="-25000" dirty="0">
                <a:solidFill>
                  <a:srgbClr val="00B050"/>
                </a:solidFill>
              </a:rPr>
              <a:t>&lt;op1(</a:t>
            </a:r>
            <a:r>
              <a:rPr lang="en-US" sz="4000" baseline="-25000" dirty="0">
                <a:solidFill>
                  <a:srgbClr val="FF0000"/>
                </a:solidFill>
              </a:rPr>
              <a:t>atr1</a:t>
            </a:r>
            <a:r>
              <a:rPr lang="en-US" sz="4000" baseline="-25000" dirty="0">
                <a:solidFill>
                  <a:srgbClr val="00B050"/>
                </a:solidFill>
              </a:rPr>
              <a:t>), op2(</a:t>
            </a:r>
            <a:r>
              <a:rPr lang="en-US" sz="4000" baseline="-25000" dirty="0">
                <a:solidFill>
                  <a:srgbClr val="FF0000"/>
                </a:solidFill>
              </a:rPr>
              <a:t>atr2</a:t>
            </a:r>
            <a:r>
              <a:rPr lang="en-US" sz="4000" baseline="-25000" dirty="0">
                <a:solidFill>
                  <a:srgbClr val="00B050"/>
                </a:solidFill>
              </a:rPr>
              <a:t>), …, </a:t>
            </a:r>
            <a:r>
              <a:rPr lang="en-US" sz="4000" baseline="-25000" dirty="0" err="1">
                <a:solidFill>
                  <a:srgbClr val="00B050"/>
                </a:solidFill>
              </a:rPr>
              <a:t>opn</a:t>
            </a:r>
            <a:r>
              <a:rPr lang="en-US" sz="4000" baseline="-25000" dirty="0">
                <a:solidFill>
                  <a:srgbClr val="00B050"/>
                </a:solidFill>
              </a:rPr>
              <a:t>(</a:t>
            </a:r>
            <a:r>
              <a:rPr lang="en-US" sz="4000" baseline="-25000" dirty="0" err="1">
                <a:solidFill>
                  <a:srgbClr val="FF0000"/>
                </a:solidFill>
              </a:rPr>
              <a:t>atrn</a:t>
            </a:r>
            <a:r>
              <a:rPr lang="en-US" sz="4000" baseline="-25000" dirty="0">
                <a:solidFill>
                  <a:srgbClr val="00B050"/>
                </a:solidFill>
              </a:rPr>
              <a:t>)&gt;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00"/>
                </a:solidFill>
              </a:rPr>
              <a:t>relation-name</a:t>
            </a:r>
            <a:r>
              <a:rPr lang="en-US" sz="4000" dirty="0"/>
              <a:t>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5EE9-482E-E94F-B12D-7A6904A2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1" y="1417637"/>
            <a:ext cx="8868229" cy="45743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use a special </a:t>
            </a:r>
            <a:r>
              <a:rPr lang="en-US" dirty="0">
                <a:solidFill>
                  <a:srgbClr val="FF0000"/>
                </a:solidFill>
              </a:rPr>
              <a:t>unary operator </a:t>
            </a:r>
            <a:r>
              <a:rPr lang="el-GR" dirty="0">
                <a:solidFill>
                  <a:srgbClr val="0070C0"/>
                </a:solidFill>
              </a:rPr>
              <a:t>γ </a:t>
            </a:r>
            <a:r>
              <a:rPr lang="en-US" dirty="0"/>
              <a:t>to perform grouping and aggregate operations</a:t>
            </a:r>
          </a:p>
          <a:p>
            <a:pPr>
              <a:lnSpc>
                <a:spcPct val="120000"/>
              </a:lnSpc>
            </a:pPr>
            <a:r>
              <a:rPr lang="el-GR" sz="4000" baseline="-25000" dirty="0">
                <a:solidFill>
                  <a:srgbClr val="0070C0"/>
                </a:solidFill>
              </a:rPr>
              <a:t>&lt;</a:t>
            </a:r>
            <a:r>
              <a:rPr lang="en-US" sz="4000" baseline="-25000" dirty="0">
                <a:solidFill>
                  <a:srgbClr val="0070C0"/>
                </a:solidFill>
              </a:rPr>
              <a:t>at1, at2, …, </a:t>
            </a:r>
            <a:r>
              <a:rPr lang="en-US" sz="4000" baseline="-25000" dirty="0" err="1">
                <a:solidFill>
                  <a:srgbClr val="0070C0"/>
                </a:solidFill>
              </a:rPr>
              <a:t>atm</a:t>
            </a:r>
            <a:r>
              <a:rPr lang="el-GR" sz="4000" baseline="-25000" dirty="0">
                <a:solidFill>
                  <a:srgbClr val="0070C0"/>
                </a:solidFill>
              </a:rPr>
              <a:t>&gt;</a:t>
            </a:r>
            <a:r>
              <a:rPr lang="el-GR" sz="4000" dirty="0"/>
              <a:t>γ</a:t>
            </a:r>
            <a:r>
              <a:rPr lang="en-US" sz="4000" baseline="-25000" dirty="0">
                <a:solidFill>
                  <a:srgbClr val="00B050"/>
                </a:solidFill>
              </a:rPr>
              <a:t>&lt;op1(</a:t>
            </a:r>
            <a:r>
              <a:rPr lang="en-US" sz="4000" baseline="-25000" dirty="0">
                <a:solidFill>
                  <a:srgbClr val="FF0000"/>
                </a:solidFill>
              </a:rPr>
              <a:t>atr1</a:t>
            </a:r>
            <a:r>
              <a:rPr lang="en-US" sz="4000" baseline="-25000" dirty="0">
                <a:solidFill>
                  <a:srgbClr val="00B050"/>
                </a:solidFill>
              </a:rPr>
              <a:t>), op2(</a:t>
            </a:r>
            <a:r>
              <a:rPr lang="en-US" sz="4000" baseline="-25000" dirty="0">
                <a:solidFill>
                  <a:srgbClr val="FF0000"/>
                </a:solidFill>
              </a:rPr>
              <a:t>atr2</a:t>
            </a:r>
            <a:r>
              <a:rPr lang="en-US" sz="4000" baseline="-25000" dirty="0">
                <a:solidFill>
                  <a:srgbClr val="00B050"/>
                </a:solidFill>
              </a:rPr>
              <a:t>), …, </a:t>
            </a:r>
            <a:r>
              <a:rPr lang="en-US" sz="4000" baseline="-25000" dirty="0" err="1">
                <a:solidFill>
                  <a:srgbClr val="00B050"/>
                </a:solidFill>
              </a:rPr>
              <a:t>opn</a:t>
            </a:r>
            <a:r>
              <a:rPr lang="en-US" sz="4000" baseline="-25000" dirty="0">
                <a:solidFill>
                  <a:srgbClr val="00B050"/>
                </a:solidFill>
              </a:rPr>
              <a:t>(</a:t>
            </a:r>
            <a:r>
              <a:rPr lang="en-US" sz="4000" baseline="-25000" dirty="0" err="1">
                <a:solidFill>
                  <a:srgbClr val="FF0000"/>
                </a:solidFill>
              </a:rPr>
              <a:t>atrn</a:t>
            </a:r>
            <a:r>
              <a:rPr lang="en-US" sz="4000" baseline="-25000" dirty="0">
                <a:solidFill>
                  <a:srgbClr val="00B050"/>
                </a:solidFill>
              </a:rPr>
              <a:t>)&gt;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00"/>
                </a:solidFill>
              </a:rPr>
              <a:t>relation-name</a:t>
            </a:r>
            <a:r>
              <a:rPr lang="en-US" sz="4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l-GR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at1, at2, …, </a:t>
            </a:r>
            <a:r>
              <a:rPr lang="en-US" dirty="0" err="1">
                <a:solidFill>
                  <a:srgbClr val="0070C0"/>
                </a:solidFill>
              </a:rPr>
              <a:t>atm</a:t>
            </a:r>
            <a:r>
              <a:rPr lang="el-GR" dirty="0">
                <a:solidFill>
                  <a:srgbClr val="0070C0"/>
                </a:solidFill>
              </a:rPr>
              <a:t>&gt;</a:t>
            </a:r>
            <a:r>
              <a:rPr lang="en-US" dirty="0">
                <a:solidFill>
                  <a:srgbClr val="0070C0"/>
                </a:solidFill>
              </a:rPr>
              <a:t> is a list of attributes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of the relation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op</a:t>
            </a:r>
            <a:r>
              <a:rPr lang="en-US" baseline="-25000" dirty="0" err="1">
                <a:solidFill>
                  <a:srgbClr val="00B050"/>
                </a:solidFill>
              </a:rPr>
              <a:t>i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is an aggregator operator, one of the following: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00B050"/>
                </a:solidFill>
              </a:rPr>
              <a:t>avg</a:t>
            </a:r>
            <a:r>
              <a:rPr lang="en-US" dirty="0"/>
              <a:t>: average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min</a:t>
            </a:r>
            <a:r>
              <a:rPr lang="en-US" dirty="0"/>
              <a:t>: minimum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dirty="0"/>
              <a:t>: maximum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sum</a:t>
            </a:r>
            <a:r>
              <a:rPr lang="en-US" dirty="0"/>
              <a:t>: sum of values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count</a:t>
            </a:r>
            <a:r>
              <a:rPr lang="en-US" dirty="0"/>
              <a:t>: number of values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atr1, atr2, …, </a:t>
            </a:r>
            <a:r>
              <a:rPr lang="en-US" dirty="0" err="1">
                <a:solidFill>
                  <a:srgbClr val="FF0000"/>
                </a:solidFill>
              </a:rPr>
              <a:t>atrn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attributes of the </a:t>
            </a:r>
            <a:r>
              <a:rPr lang="en-US" dirty="0">
                <a:solidFill>
                  <a:srgbClr val="FF0000"/>
                </a:solidFill>
              </a:rPr>
              <a:t>relation</a:t>
            </a: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1669-2000-2E4B-81DE-01FA771D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40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1" y="1417638"/>
            <a:ext cx="8868229" cy="49387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use a special </a:t>
            </a:r>
            <a:r>
              <a:rPr lang="en-US" dirty="0">
                <a:solidFill>
                  <a:srgbClr val="FF0000"/>
                </a:solidFill>
              </a:rPr>
              <a:t>unary operator </a:t>
            </a:r>
            <a:r>
              <a:rPr lang="el-GR" dirty="0">
                <a:solidFill>
                  <a:srgbClr val="0070C0"/>
                </a:solidFill>
              </a:rPr>
              <a:t>γ </a:t>
            </a:r>
            <a:r>
              <a:rPr lang="en-US" dirty="0"/>
              <a:t>to perform grouping and aggregate operations</a:t>
            </a:r>
          </a:p>
          <a:p>
            <a:pPr>
              <a:lnSpc>
                <a:spcPct val="120000"/>
              </a:lnSpc>
            </a:pPr>
            <a:r>
              <a:rPr lang="el-GR" sz="4000" baseline="-25000" dirty="0">
                <a:solidFill>
                  <a:srgbClr val="0070C0"/>
                </a:solidFill>
              </a:rPr>
              <a:t>&lt;</a:t>
            </a:r>
            <a:r>
              <a:rPr lang="en-US" sz="4000" baseline="-25000" dirty="0">
                <a:solidFill>
                  <a:srgbClr val="0070C0"/>
                </a:solidFill>
              </a:rPr>
              <a:t>at1, at2, …, </a:t>
            </a:r>
            <a:r>
              <a:rPr lang="en-US" sz="4000" baseline="-25000" dirty="0" err="1">
                <a:solidFill>
                  <a:srgbClr val="0070C0"/>
                </a:solidFill>
              </a:rPr>
              <a:t>atm</a:t>
            </a:r>
            <a:r>
              <a:rPr lang="el-GR" sz="4000" baseline="-25000" dirty="0">
                <a:solidFill>
                  <a:srgbClr val="0070C0"/>
                </a:solidFill>
              </a:rPr>
              <a:t>&gt;</a:t>
            </a:r>
            <a:r>
              <a:rPr lang="el-GR" sz="4000" dirty="0"/>
              <a:t>γ</a:t>
            </a:r>
            <a:r>
              <a:rPr lang="en-US" sz="4000" baseline="-25000" dirty="0">
                <a:solidFill>
                  <a:srgbClr val="00B050"/>
                </a:solidFill>
              </a:rPr>
              <a:t>&lt;op1(</a:t>
            </a:r>
            <a:r>
              <a:rPr lang="en-US" sz="4000" baseline="-25000" dirty="0">
                <a:solidFill>
                  <a:srgbClr val="FF0000"/>
                </a:solidFill>
              </a:rPr>
              <a:t>atr1</a:t>
            </a:r>
            <a:r>
              <a:rPr lang="en-US" sz="4000" baseline="-25000" dirty="0">
                <a:solidFill>
                  <a:srgbClr val="00B050"/>
                </a:solidFill>
              </a:rPr>
              <a:t>), op2(</a:t>
            </a:r>
            <a:r>
              <a:rPr lang="en-US" sz="4000" baseline="-25000" dirty="0">
                <a:solidFill>
                  <a:srgbClr val="FF0000"/>
                </a:solidFill>
              </a:rPr>
              <a:t>atr2</a:t>
            </a:r>
            <a:r>
              <a:rPr lang="en-US" sz="4000" baseline="-25000" dirty="0">
                <a:solidFill>
                  <a:srgbClr val="00B050"/>
                </a:solidFill>
              </a:rPr>
              <a:t>), …, </a:t>
            </a:r>
            <a:r>
              <a:rPr lang="en-US" sz="4000" baseline="-25000" dirty="0" err="1">
                <a:solidFill>
                  <a:srgbClr val="00B050"/>
                </a:solidFill>
              </a:rPr>
              <a:t>opn</a:t>
            </a:r>
            <a:r>
              <a:rPr lang="en-US" sz="4000" baseline="-25000" dirty="0">
                <a:solidFill>
                  <a:srgbClr val="00B050"/>
                </a:solidFill>
              </a:rPr>
              <a:t>(</a:t>
            </a:r>
            <a:r>
              <a:rPr lang="en-US" sz="4000" baseline="-25000" dirty="0" err="1">
                <a:solidFill>
                  <a:srgbClr val="FF0000"/>
                </a:solidFill>
              </a:rPr>
              <a:t>atrn</a:t>
            </a:r>
            <a:r>
              <a:rPr lang="en-US" sz="4000" baseline="-25000" dirty="0">
                <a:solidFill>
                  <a:srgbClr val="00B050"/>
                </a:solidFill>
              </a:rPr>
              <a:t>)&gt;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00"/>
                </a:solidFill>
              </a:rPr>
              <a:t>relation-name</a:t>
            </a:r>
            <a:r>
              <a:rPr lang="en-US" sz="4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l-GR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at1, at2, …, </a:t>
            </a:r>
            <a:r>
              <a:rPr lang="en-US" dirty="0" err="1">
                <a:solidFill>
                  <a:srgbClr val="0070C0"/>
                </a:solidFill>
              </a:rPr>
              <a:t>atm</a:t>
            </a:r>
            <a:r>
              <a:rPr lang="el-GR" dirty="0">
                <a:solidFill>
                  <a:srgbClr val="0070C0"/>
                </a:solidFill>
              </a:rPr>
              <a:t>&gt;</a:t>
            </a:r>
            <a:r>
              <a:rPr lang="en-US" dirty="0">
                <a:solidFill>
                  <a:srgbClr val="0070C0"/>
                </a:solidFill>
              </a:rPr>
              <a:t> is a list of attributes (might be empty) of the relation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op</a:t>
            </a:r>
            <a:r>
              <a:rPr lang="en-US" baseline="-25000" dirty="0" err="1">
                <a:solidFill>
                  <a:srgbClr val="00B050"/>
                </a:solidFill>
              </a:rPr>
              <a:t>i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is an aggregator operator, one of the following: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00B050"/>
                </a:solidFill>
              </a:rPr>
              <a:t>avg</a:t>
            </a:r>
            <a:r>
              <a:rPr lang="en-US" dirty="0"/>
              <a:t>: average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min</a:t>
            </a:r>
            <a:r>
              <a:rPr lang="en-US" dirty="0"/>
              <a:t>: minimum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dirty="0"/>
              <a:t>: maximum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sum</a:t>
            </a:r>
            <a:r>
              <a:rPr lang="en-US" dirty="0"/>
              <a:t>: sum of values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count</a:t>
            </a:r>
            <a:r>
              <a:rPr lang="en-US" dirty="0"/>
              <a:t>: number of values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atr1, atr2, …, </a:t>
            </a:r>
            <a:r>
              <a:rPr lang="en-US" dirty="0" err="1">
                <a:solidFill>
                  <a:srgbClr val="FF0000"/>
                </a:solidFill>
              </a:rPr>
              <a:t>atrn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attributes of the </a:t>
            </a:r>
            <a:r>
              <a:rPr lang="en-US" dirty="0">
                <a:solidFill>
                  <a:srgbClr val="FF0000"/>
                </a:solidFill>
              </a:rPr>
              <a:t>relation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&lt;op1(</a:t>
            </a:r>
            <a:r>
              <a:rPr lang="en-US" dirty="0">
                <a:solidFill>
                  <a:srgbClr val="FF0000"/>
                </a:solidFill>
              </a:rPr>
              <a:t>atr1</a:t>
            </a:r>
            <a:r>
              <a:rPr lang="en-US" dirty="0">
                <a:solidFill>
                  <a:srgbClr val="00B050"/>
                </a:solidFill>
              </a:rPr>
              <a:t>), op2(</a:t>
            </a:r>
            <a:r>
              <a:rPr lang="en-US" dirty="0">
                <a:solidFill>
                  <a:srgbClr val="FF0000"/>
                </a:solidFill>
              </a:rPr>
              <a:t>atr2</a:t>
            </a:r>
            <a:r>
              <a:rPr lang="en-US" dirty="0">
                <a:solidFill>
                  <a:srgbClr val="00B050"/>
                </a:solidFill>
              </a:rPr>
              <a:t>), …, </a:t>
            </a:r>
            <a:r>
              <a:rPr lang="en-US" dirty="0" err="1">
                <a:solidFill>
                  <a:srgbClr val="00B050"/>
                </a:solidFill>
              </a:rPr>
              <a:t>opn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atrn</a:t>
            </a:r>
            <a:r>
              <a:rPr lang="en-US" dirty="0">
                <a:solidFill>
                  <a:srgbClr val="00B050"/>
                </a:solidFill>
              </a:rPr>
              <a:t>)&gt; </a:t>
            </a: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be empty (</a:t>
            </a:r>
            <a:r>
              <a:rPr lang="el-GR" dirty="0"/>
              <a:t>γ </a:t>
            </a:r>
            <a:r>
              <a:rPr lang="en-US" dirty="0"/>
              <a:t>needs at least one operation on an attribute)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FDC4-03DC-5940-8AE2-408963BE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71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1" y="1417638"/>
            <a:ext cx="8868229" cy="49387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use a special </a:t>
            </a:r>
            <a:r>
              <a:rPr lang="en-US" dirty="0">
                <a:solidFill>
                  <a:srgbClr val="FF0000"/>
                </a:solidFill>
              </a:rPr>
              <a:t>unary operator </a:t>
            </a:r>
            <a:r>
              <a:rPr lang="el-GR" dirty="0">
                <a:solidFill>
                  <a:srgbClr val="0070C0"/>
                </a:solidFill>
              </a:rPr>
              <a:t>γ </a:t>
            </a:r>
            <a:r>
              <a:rPr lang="en-US" dirty="0"/>
              <a:t>to perform grouping and aggregate operations</a:t>
            </a:r>
          </a:p>
          <a:p>
            <a:pPr>
              <a:lnSpc>
                <a:spcPct val="120000"/>
              </a:lnSpc>
            </a:pPr>
            <a:r>
              <a:rPr lang="el-GR" sz="4000" baseline="-25000" dirty="0">
                <a:solidFill>
                  <a:srgbClr val="0070C0"/>
                </a:solidFill>
              </a:rPr>
              <a:t>&lt;</a:t>
            </a:r>
            <a:r>
              <a:rPr lang="en-US" sz="4000" baseline="-25000" dirty="0">
                <a:solidFill>
                  <a:srgbClr val="0070C0"/>
                </a:solidFill>
              </a:rPr>
              <a:t>at1, at2, …, </a:t>
            </a:r>
            <a:r>
              <a:rPr lang="en-US" sz="4000" baseline="-25000" dirty="0" err="1">
                <a:solidFill>
                  <a:srgbClr val="0070C0"/>
                </a:solidFill>
              </a:rPr>
              <a:t>atm</a:t>
            </a:r>
            <a:r>
              <a:rPr lang="el-GR" sz="4000" baseline="-25000" dirty="0">
                <a:solidFill>
                  <a:srgbClr val="0070C0"/>
                </a:solidFill>
              </a:rPr>
              <a:t>&gt;</a:t>
            </a:r>
            <a:r>
              <a:rPr lang="el-GR" sz="4000" dirty="0"/>
              <a:t>γ</a:t>
            </a:r>
            <a:r>
              <a:rPr lang="en-US" sz="4000" baseline="-25000" dirty="0">
                <a:solidFill>
                  <a:srgbClr val="00B050"/>
                </a:solidFill>
              </a:rPr>
              <a:t>&lt;op1(</a:t>
            </a:r>
            <a:r>
              <a:rPr lang="en-US" sz="4000" baseline="-25000" dirty="0">
                <a:solidFill>
                  <a:srgbClr val="FF0000"/>
                </a:solidFill>
              </a:rPr>
              <a:t>atr1</a:t>
            </a:r>
            <a:r>
              <a:rPr lang="en-US" sz="4000" baseline="-25000" dirty="0">
                <a:solidFill>
                  <a:srgbClr val="00B050"/>
                </a:solidFill>
              </a:rPr>
              <a:t>), op2(</a:t>
            </a:r>
            <a:r>
              <a:rPr lang="en-US" sz="4000" baseline="-25000" dirty="0">
                <a:solidFill>
                  <a:srgbClr val="FF0000"/>
                </a:solidFill>
              </a:rPr>
              <a:t>atr2</a:t>
            </a:r>
            <a:r>
              <a:rPr lang="en-US" sz="4000" baseline="-25000" dirty="0">
                <a:solidFill>
                  <a:srgbClr val="00B050"/>
                </a:solidFill>
              </a:rPr>
              <a:t>), …, </a:t>
            </a:r>
            <a:r>
              <a:rPr lang="en-US" sz="4000" baseline="-25000" dirty="0" err="1">
                <a:solidFill>
                  <a:srgbClr val="00B050"/>
                </a:solidFill>
              </a:rPr>
              <a:t>opn</a:t>
            </a:r>
            <a:r>
              <a:rPr lang="en-US" sz="4000" baseline="-25000" dirty="0">
                <a:solidFill>
                  <a:srgbClr val="00B050"/>
                </a:solidFill>
              </a:rPr>
              <a:t>(</a:t>
            </a:r>
            <a:r>
              <a:rPr lang="en-US" sz="4000" baseline="-25000" dirty="0" err="1">
                <a:solidFill>
                  <a:srgbClr val="FF0000"/>
                </a:solidFill>
              </a:rPr>
              <a:t>atrn</a:t>
            </a:r>
            <a:r>
              <a:rPr lang="en-US" sz="4000" baseline="-25000" dirty="0">
                <a:solidFill>
                  <a:srgbClr val="00B050"/>
                </a:solidFill>
              </a:rPr>
              <a:t>)&gt;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FF0000"/>
                </a:solidFill>
              </a:rPr>
              <a:t>relation-name</a:t>
            </a:r>
            <a:r>
              <a:rPr lang="en-US" sz="4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l-GR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at1, at2, …, </a:t>
            </a:r>
            <a:r>
              <a:rPr lang="en-US" dirty="0" err="1">
                <a:solidFill>
                  <a:srgbClr val="0070C0"/>
                </a:solidFill>
              </a:rPr>
              <a:t>atm</a:t>
            </a:r>
            <a:r>
              <a:rPr lang="el-GR" dirty="0">
                <a:solidFill>
                  <a:srgbClr val="0070C0"/>
                </a:solidFill>
              </a:rPr>
              <a:t>&gt;</a:t>
            </a:r>
            <a:r>
              <a:rPr lang="en-US" dirty="0">
                <a:solidFill>
                  <a:srgbClr val="0070C0"/>
                </a:solidFill>
              </a:rPr>
              <a:t> is a list of attributes (might be empty) of the relation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op</a:t>
            </a:r>
            <a:r>
              <a:rPr lang="en-US" baseline="-25000" dirty="0" err="1">
                <a:solidFill>
                  <a:srgbClr val="00B050"/>
                </a:solidFill>
              </a:rPr>
              <a:t>i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is an aggregator operator, one of the following: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solidFill>
                  <a:srgbClr val="00B050"/>
                </a:solidFill>
              </a:rPr>
              <a:t>avg</a:t>
            </a:r>
            <a:r>
              <a:rPr lang="en-US" dirty="0"/>
              <a:t>: average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min</a:t>
            </a:r>
            <a:r>
              <a:rPr lang="en-US" dirty="0"/>
              <a:t>: minimum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max</a:t>
            </a:r>
            <a:r>
              <a:rPr lang="en-US" dirty="0"/>
              <a:t>: maximum value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sum</a:t>
            </a:r>
            <a:r>
              <a:rPr lang="en-US" dirty="0"/>
              <a:t>: sum of values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count</a:t>
            </a:r>
            <a:r>
              <a:rPr lang="en-US" dirty="0"/>
              <a:t>: number of values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atr1, atr2, …, </a:t>
            </a:r>
            <a:r>
              <a:rPr lang="en-US" dirty="0" err="1">
                <a:solidFill>
                  <a:srgbClr val="FF0000"/>
                </a:solidFill>
              </a:rPr>
              <a:t>atrn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attributes of the </a:t>
            </a:r>
            <a:r>
              <a:rPr lang="en-US" dirty="0">
                <a:solidFill>
                  <a:srgbClr val="FF0000"/>
                </a:solidFill>
              </a:rPr>
              <a:t>relation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&lt;op1(</a:t>
            </a:r>
            <a:r>
              <a:rPr lang="en-US" dirty="0">
                <a:solidFill>
                  <a:srgbClr val="FF0000"/>
                </a:solidFill>
              </a:rPr>
              <a:t>atr1</a:t>
            </a:r>
            <a:r>
              <a:rPr lang="en-US" dirty="0">
                <a:solidFill>
                  <a:srgbClr val="00B050"/>
                </a:solidFill>
              </a:rPr>
              <a:t>), op2(</a:t>
            </a:r>
            <a:r>
              <a:rPr lang="en-US" dirty="0">
                <a:solidFill>
                  <a:srgbClr val="FF0000"/>
                </a:solidFill>
              </a:rPr>
              <a:t>atr2</a:t>
            </a:r>
            <a:r>
              <a:rPr lang="en-US" dirty="0">
                <a:solidFill>
                  <a:srgbClr val="00B050"/>
                </a:solidFill>
              </a:rPr>
              <a:t>), …, </a:t>
            </a:r>
            <a:r>
              <a:rPr lang="en-US" dirty="0" err="1">
                <a:solidFill>
                  <a:srgbClr val="00B050"/>
                </a:solidFill>
              </a:rPr>
              <a:t>opn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atrn</a:t>
            </a:r>
            <a:r>
              <a:rPr lang="en-US" dirty="0">
                <a:solidFill>
                  <a:srgbClr val="00B050"/>
                </a:solidFill>
              </a:rPr>
              <a:t>)&gt; </a:t>
            </a:r>
            <a:r>
              <a:rPr lang="en-US" dirty="0"/>
              <a:t>can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be empty (</a:t>
            </a:r>
            <a:r>
              <a:rPr lang="el-GR" dirty="0"/>
              <a:t>γ </a:t>
            </a:r>
            <a:r>
              <a:rPr lang="en-US" dirty="0"/>
              <a:t>needs at least one operation on an attribute)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3702669"/>
            <a:ext cx="4746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Note</a:t>
            </a:r>
            <a:r>
              <a:rPr lang="en-US" sz="1600" dirty="0"/>
              <a:t>: these aggregate functions work on </a:t>
            </a:r>
            <a:r>
              <a:rPr lang="en-US" sz="1600" dirty="0">
                <a:solidFill>
                  <a:srgbClr val="0070C0"/>
                </a:solidFill>
              </a:rPr>
              <a:t>multisets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not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sets</a:t>
            </a:r>
            <a:r>
              <a:rPr lang="en-US" sz="1600" dirty="0"/>
              <a:t>! A value can appear in the input multiple times</a:t>
            </a:r>
          </a:p>
          <a:p>
            <a:r>
              <a:rPr lang="en-US" sz="1600" dirty="0"/>
              <a:t>	(this does not make a difference to </a:t>
            </a:r>
            <a:r>
              <a:rPr lang="en-US" sz="1600" dirty="0">
                <a:solidFill>
                  <a:srgbClr val="00B050"/>
                </a:solidFill>
              </a:rPr>
              <a:t>min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B050"/>
                </a:solidFill>
              </a:rPr>
              <a:t>max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75314" y="3995057"/>
            <a:ext cx="391886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D11C-D870-F640-B5FB-C0CC99B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886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1" y="1417638"/>
            <a:ext cx="8868229" cy="4938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l-GR" baseline="-25000" dirty="0">
                <a:solidFill>
                  <a:srgbClr val="0070C0"/>
                </a:solidFill>
              </a:rPr>
              <a:t>&lt;</a:t>
            </a:r>
            <a:r>
              <a:rPr lang="en-US" baseline="-25000" dirty="0">
                <a:solidFill>
                  <a:srgbClr val="0070C0"/>
                </a:solidFill>
              </a:rPr>
              <a:t>at1, at2, …, </a:t>
            </a:r>
            <a:r>
              <a:rPr lang="en-US" baseline="-25000" dirty="0" err="1">
                <a:solidFill>
                  <a:srgbClr val="0070C0"/>
                </a:solidFill>
              </a:rPr>
              <a:t>atm</a:t>
            </a:r>
            <a:r>
              <a:rPr lang="el-GR" baseline="-25000" dirty="0">
                <a:solidFill>
                  <a:srgbClr val="0070C0"/>
                </a:solidFill>
              </a:rPr>
              <a:t>&gt;</a:t>
            </a:r>
            <a:r>
              <a:rPr lang="el-GR" dirty="0"/>
              <a:t>γ</a:t>
            </a:r>
            <a:r>
              <a:rPr lang="en-US" baseline="-25000" dirty="0">
                <a:solidFill>
                  <a:srgbClr val="00B050"/>
                </a:solidFill>
              </a:rPr>
              <a:t>&lt;op1(</a:t>
            </a:r>
            <a:r>
              <a:rPr lang="en-US" baseline="-25000" dirty="0">
                <a:solidFill>
                  <a:srgbClr val="FF0000"/>
                </a:solidFill>
              </a:rPr>
              <a:t>atr1</a:t>
            </a:r>
            <a:r>
              <a:rPr lang="en-US" baseline="-25000" dirty="0">
                <a:solidFill>
                  <a:srgbClr val="00B050"/>
                </a:solidFill>
              </a:rPr>
              <a:t>), op2(</a:t>
            </a:r>
            <a:r>
              <a:rPr lang="en-US" baseline="-25000" dirty="0">
                <a:solidFill>
                  <a:srgbClr val="FF0000"/>
                </a:solidFill>
              </a:rPr>
              <a:t>atr2</a:t>
            </a:r>
            <a:r>
              <a:rPr lang="en-US" baseline="-25000" dirty="0">
                <a:solidFill>
                  <a:srgbClr val="00B050"/>
                </a:solidFill>
              </a:rPr>
              <a:t>), …, </a:t>
            </a:r>
            <a:r>
              <a:rPr lang="en-US" baseline="-25000" dirty="0" err="1">
                <a:solidFill>
                  <a:srgbClr val="00B050"/>
                </a:solidFill>
              </a:rPr>
              <a:t>opn</a:t>
            </a:r>
            <a:r>
              <a:rPr lang="en-US" baseline="-25000" dirty="0">
                <a:solidFill>
                  <a:srgbClr val="00B050"/>
                </a:solidFill>
              </a:rPr>
              <a:t>(</a:t>
            </a:r>
            <a:r>
              <a:rPr lang="en-US" baseline="-25000" dirty="0" err="1">
                <a:solidFill>
                  <a:srgbClr val="FF0000"/>
                </a:solidFill>
              </a:rPr>
              <a:t>atrn</a:t>
            </a:r>
            <a:r>
              <a:rPr lang="en-US" baseline="-25000" dirty="0">
                <a:solidFill>
                  <a:srgbClr val="00B050"/>
                </a:solidFill>
              </a:rPr>
              <a:t>)&gt;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Operator </a:t>
            </a:r>
            <a:r>
              <a:rPr lang="el-GR" dirty="0"/>
              <a:t>γ</a:t>
            </a:r>
            <a:r>
              <a:rPr lang="en-US" dirty="0"/>
              <a:t> applied to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groups</a:t>
            </a:r>
            <a:r>
              <a:rPr lang="en-US" dirty="0"/>
              <a:t> all tuples/rows to subsets of tuples</a:t>
            </a:r>
            <a:endParaRPr lang="en-US" dirty="0">
              <a:solidFill>
                <a:srgbClr val="0070C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each</a:t>
            </a:r>
            <a:r>
              <a:rPr lang="en-US" dirty="0">
                <a:solidFill>
                  <a:srgbClr val="0070C0"/>
                </a:solidFill>
              </a:rPr>
              <a:t> group </a:t>
            </a:r>
            <a:r>
              <a:rPr lang="en-US" dirty="0"/>
              <a:t>contains all tuples which have the same values in    </a:t>
            </a:r>
            <a:r>
              <a:rPr lang="el-GR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at1, at2, …, </a:t>
            </a:r>
            <a:r>
              <a:rPr lang="en-US" dirty="0" err="1">
                <a:solidFill>
                  <a:srgbClr val="0070C0"/>
                </a:solidFill>
              </a:rPr>
              <a:t>atm</a:t>
            </a:r>
            <a:r>
              <a:rPr lang="el-GR" dirty="0">
                <a:solidFill>
                  <a:srgbClr val="0070C0"/>
                </a:solidFill>
              </a:rPr>
              <a:t>&gt;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Applies </a:t>
            </a:r>
            <a:r>
              <a:rPr lang="en-US" dirty="0" err="1">
                <a:solidFill>
                  <a:srgbClr val="00B050"/>
                </a:solidFill>
              </a:rPr>
              <a:t>op</a:t>
            </a:r>
            <a:r>
              <a:rPr lang="en-US" baseline="-25000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atr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to each group of tuples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this reduces each group to ONE tuple (per group)</a:t>
            </a:r>
          </a:p>
          <a:p>
            <a:pPr>
              <a:lnSpc>
                <a:spcPct val="120000"/>
              </a:lnSpc>
            </a:pPr>
            <a:r>
              <a:rPr lang="en-US" dirty="0"/>
              <a:t>The output is a relation with attributes</a:t>
            </a:r>
          </a:p>
          <a:p>
            <a:pPr>
              <a:lnSpc>
                <a:spcPct val="120000"/>
              </a:lnSpc>
            </a:pPr>
            <a:r>
              <a:rPr lang="el-GR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at1, at2, …, </a:t>
            </a:r>
            <a:r>
              <a:rPr lang="en-US" dirty="0" err="1">
                <a:solidFill>
                  <a:srgbClr val="0070C0"/>
                </a:solidFill>
              </a:rPr>
              <a:t>atm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</a:rPr>
              <a:t>op1(</a:t>
            </a:r>
            <a:r>
              <a:rPr lang="en-US" dirty="0">
                <a:solidFill>
                  <a:srgbClr val="FF0000"/>
                </a:solidFill>
              </a:rPr>
              <a:t>atr1</a:t>
            </a:r>
            <a:r>
              <a:rPr lang="en-US" dirty="0">
                <a:solidFill>
                  <a:srgbClr val="00B050"/>
                </a:solidFill>
              </a:rPr>
              <a:t>), op2(</a:t>
            </a:r>
            <a:r>
              <a:rPr lang="en-US" dirty="0">
                <a:solidFill>
                  <a:srgbClr val="FF0000"/>
                </a:solidFill>
              </a:rPr>
              <a:t>atr2</a:t>
            </a:r>
            <a:r>
              <a:rPr lang="en-US" dirty="0">
                <a:solidFill>
                  <a:srgbClr val="00B050"/>
                </a:solidFill>
              </a:rPr>
              <a:t>), …, </a:t>
            </a:r>
            <a:r>
              <a:rPr lang="en-US" dirty="0" err="1">
                <a:solidFill>
                  <a:srgbClr val="00B050"/>
                </a:solidFill>
              </a:rPr>
              <a:t>opn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atrn</a:t>
            </a:r>
            <a:r>
              <a:rPr lang="en-US" dirty="0">
                <a:solidFill>
                  <a:srgbClr val="00B050"/>
                </a:solidFill>
              </a:rPr>
              <a:t>)&gt;</a:t>
            </a:r>
            <a:endParaRPr lang="de-DE" dirty="0"/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l-GR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3EB2-86F1-2B45-A3C2-B35EC33B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8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69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467" y="2265121"/>
            <a:ext cx="2952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</a:rPr>
              <a:t>“Find the total amount held by the bank”</a:t>
            </a:r>
          </a:p>
        </p:txBody>
      </p:sp>
      <p:graphicFrame>
        <p:nvGraphicFramePr>
          <p:cNvPr id="11" name="object 8"/>
          <p:cNvGraphicFramePr>
            <a:graphicFrameLocks noGrp="1"/>
          </p:cNvGraphicFramePr>
          <p:nvPr>
            <p:extLst/>
          </p:nvPr>
        </p:nvGraphicFramePr>
        <p:xfrm>
          <a:off x="3501760" y="1515883"/>
          <a:ext cx="5488506" cy="2880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93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8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7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75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45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7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921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270706" y="1120675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2915678"/>
            <a:ext cx="25719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γ</a:t>
            </a:r>
            <a:r>
              <a:rPr lang="en-US" baseline="-25000" dirty="0">
                <a:solidFill>
                  <a:srgbClr val="00B050"/>
                </a:solidFill>
              </a:rPr>
              <a:t>sum(</a:t>
            </a:r>
            <a:r>
              <a:rPr lang="en-US" baseline="-25000" dirty="0">
                <a:solidFill>
                  <a:srgbClr val="FF0000"/>
                </a:solidFill>
              </a:rPr>
              <a:t>balance</a:t>
            </a:r>
            <a:r>
              <a:rPr lang="en-US" baseline="-25000" dirty="0">
                <a:solidFill>
                  <a:srgbClr val="00B050"/>
                </a:solidFill>
              </a:rPr>
              <a:t>)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bank-account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667" y="3566600"/>
            <a:ext cx="10182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164,032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044A-CD5D-D245-AEE6-DB36C518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/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567" y="36870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17" name="object 5"/>
          <p:cNvGraphicFramePr>
            <a:graphicFrameLocks noGrp="1"/>
          </p:cNvGraphicFramePr>
          <p:nvPr>
            <p:extLst/>
          </p:nvPr>
        </p:nvGraphicFramePr>
        <p:xfrm>
          <a:off x="6692099" y="3241464"/>
          <a:ext cx="1845726" cy="16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7"/>
          <p:cNvSpPr txBox="1"/>
          <p:nvPr/>
        </p:nvSpPr>
        <p:spPr>
          <a:xfrm>
            <a:off x="6941860" y="2768362"/>
            <a:ext cx="1241507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>
                <a:latin typeface="Arial"/>
                <a:cs typeface="Arial"/>
              </a:rPr>
              <a:t>R</a:t>
            </a:r>
            <a:r>
              <a:rPr lang="en-US" sz="2800"/>
              <a:t> ∪ </a:t>
            </a:r>
            <a:r>
              <a:rPr lang="en-US" sz="2500" spc="-141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5712" y="4911467"/>
            <a:ext cx="516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 one variant of the algebra the attributes</a:t>
            </a:r>
            <a:r>
              <a:rPr lang="el-GR" dirty="0"/>
              <a:t> </a:t>
            </a:r>
            <a:r>
              <a:rPr lang="en-US" dirty="0"/>
              <a:t>of R and S </a:t>
            </a:r>
            <a:r>
              <a:rPr lang="en-US" dirty="0">
                <a:solidFill>
                  <a:srgbClr val="FF0000"/>
                </a:solidFill>
              </a:rPr>
              <a:t>don’t</a:t>
            </a:r>
            <a:r>
              <a:rPr lang="en-US" dirty="0"/>
              <a:t> have to be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name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DA7A0-28AE-5D4F-AC9E-EF4D079B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0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467" y="2265121"/>
            <a:ext cx="2952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</a:rPr>
              <a:t>“Find the total amount held by the bank”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136" y="4488677"/>
            <a:ext cx="822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The result of aggregation </a:t>
            </a:r>
            <a:r>
              <a:rPr lang="en-US" dirty="0">
                <a:solidFill>
                  <a:srgbClr val="FF0000"/>
                </a:solidFill>
              </a:rPr>
              <a:t>does not have </a:t>
            </a:r>
            <a:r>
              <a:rPr lang="en-US" dirty="0"/>
              <a:t>an attribute name! 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rgbClr val="0070C0"/>
                </a:solidFill>
              </a:rPr>
              <a:t>rename operation </a:t>
            </a:r>
            <a:r>
              <a:rPr lang="en-US" dirty="0"/>
              <a:t>to give it a name </a:t>
            </a:r>
          </a:p>
        </p:txBody>
      </p:sp>
      <p:graphicFrame>
        <p:nvGraphicFramePr>
          <p:cNvPr id="11" name="object 8"/>
          <p:cNvGraphicFramePr>
            <a:graphicFrameLocks noGrp="1"/>
          </p:cNvGraphicFramePr>
          <p:nvPr>
            <p:extLst/>
          </p:nvPr>
        </p:nvGraphicFramePr>
        <p:xfrm>
          <a:off x="3501760" y="1515883"/>
          <a:ext cx="5488506" cy="2880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93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8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7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75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45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7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921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270706" y="1120675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2915678"/>
            <a:ext cx="25719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γ</a:t>
            </a:r>
            <a:r>
              <a:rPr lang="en-US" baseline="-25000" dirty="0">
                <a:solidFill>
                  <a:srgbClr val="00B050"/>
                </a:solidFill>
              </a:rPr>
              <a:t>sum(</a:t>
            </a:r>
            <a:r>
              <a:rPr lang="en-US" baseline="-25000" dirty="0">
                <a:solidFill>
                  <a:srgbClr val="FF0000"/>
                </a:solidFill>
              </a:rPr>
              <a:t>balance</a:t>
            </a:r>
            <a:r>
              <a:rPr lang="en-US" baseline="-25000" dirty="0">
                <a:solidFill>
                  <a:srgbClr val="00B050"/>
                </a:solidFill>
              </a:rPr>
              <a:t>)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bank-account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667" y="3566600"/>
            <a:ext cx="10182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164,032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17877" y="5095263"/>
            <a:ext cx="3998531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ρ</a:t>
            </a:r>
            <a:r>
              <a:rPr lang="el-GR" baseline="-25000" dirty="0">
                <a:solidFill>
                  <a:srgbClr val="0070C0"/>
                </a:solidFill>
              </a:rPr>
              <a:t>$1 </a:t>
            </a:r>
            <a:r>
              <a:rPr lang="el-GR" baseline="-25000" dirty="0">
                <a:solidFill>
                  <a:srgbClr val="0070C0"/>
                </a:solidFill>
                <a:sym typeface="Wingdings"/>
              </a:rPr>
              <a:t> </a:t>
            </a:r>
            <a:r>
              <a:rPr lang="en-US" baseline="-25000" dirty="0">
                <a:solidFill>
                  <a:srgbClr val="0070C0"/>
                </a:solidFill>
                <a:sym typeface="Wingdings"/>
              </a:rPr>
              <a:t>total-balance</a:t>
            </a:r>
            <a:r>
              <a:rPr lang="en-US" dirty="0"/>
              <a:t>(</a:t>
            </a:r>
            <a:r>
              <a:rPr lang="el-GR" dirty="0"/>
              <a:t>γ</a:t>
            </a:r>
            <a:r>
              <a:rPr lang="en-US" baseline="-25000" dirty="0"/>
              <a:t>sum(balance)</a:t>
            </a:r>
            <a:r>
              <a:rPr lang="en-US" dirty="0"/>
              <a:t>(bank-account))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3786" y="5445920"/>
            <a:ext cx="10182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164,032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3786" y="5068585"/>
            <a:ext cx="10182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spc="-100">
                <a:latin typeface="Calibri" charset="0"/>
                <a:ea typeface="Calibri" charset="0"/>
                <a:cs typeface="Calibri" charset="0"/>
              </a:rPr>
              <a:t>balance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17969-A246-DB43-8F7E-8AB7DFCB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88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467" y="2265121"/>
            <a:ext cx="2952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</a:rPr>
              <a:t>“Find the total amount held by the bank”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136" y="4488677"/>
            <a:ext cx="822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The result of aggregation </a:t>
            </a:r>
            <a:r>
              <a:rPr lang="en-US" dirty="0">
                <a:solidFill>
                  <a:srgbClr val="FF0000"/>
                </a:solidFill>
              </a:rPr>
              <a:t>does not have </a:t>
            </a:r>
            <a:r>
              <a:rPr lang="en-US" dirty="0"/>
              <a:t>an attribute name! 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rgbClr val="0070C0"/>
                </a:solidFill>
              </a:rPr>
              <a:t>rename operation </a:t>
            </a:r>
            <a:r>
              <a:rPr lang="en-US" dirty="0"/>
              <a:t>to give it a name </a:t>
            </a:r>
          </a:p>
        </p:txBody>
      </p:sp>
      <p:graphicFrame>
        <p:nvGraphicFramePr>
          <p:cNvPr id="11" name="object 8"/>
          <p:cNvGraphicFramePr>
            <a:graphicFrameLocks noGrp="1"/>
          </p:cNvGraphicFramePr>
          <p:nvPr>
            <p:extLst/>
          </p:nvPr>
        </p:nvGraphicFramePr>
        <p:xfrm>
          <a:off x="3501760" y="1515883"/>
          <a:ext cx="5488506" cy="2880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93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8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7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75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45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76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921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8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270706" y="1120675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2915678"/>
            <a:ext cx="25719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γ</a:t>
            </a:r>
            <a:r>
              <a:rPr lang="en-US" baseline="-25000" dirty="0">
                <a:solidFill>
                  <a:srgbClr val="00B050"/>
                </a:solidFill>
              </a:rPr>
              <a:t>sum(</a:t>
            </a:r>
            <a:r>
              <a:rPr lang="en-US" baseline="-25000" dirty="0">
                <a:solidFill>
                  <a:srgbClr val="FF0000"/>
                </a:solidFill>
              </a:rPr>
              <a:t>balance</a:t>
            </a:r>
            <a:r>
              <a:rPr lang="en-US" baseline="-25000" dirty="0">
                <a:solidFill>
                  <a:srgbClr val="00B050"/>
                </a:solidFill>
              </a:rPr>
              <a:t>)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bank-account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0667" y="3566600"/>
            <a:ext cx="10182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164,032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9330" y="5602879"/>
            <a:ext cx="8084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For convenience, we permit renaming as part of aggregate operation</a:t>
            </a:r>
            <a:endParaRPr lang="en-US" dirty="0">
              <a:latin typeface="Helvetica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7877" y="5095263"/>
            <a:ext cx="3998531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ρ</a:t>
            </a:r>
            <a:r>
              <a:rPr lang="el-GR" baseline="-25000" dirty="0">
                <a:solidFill>
                  <a:srgbClr val="0070C0"/>
                </a:solidFill>
              </a:rPr>
              <a:t>$1 </a:t>
            </a:r>
            <a:r>
              <a:rPr lang="el-GR" baseline="-25000" dirty="0">
                <a:solidFill>
                  <a:srgbClr val="0070C0"/>
                </a:solidFill>
                <a:sym typeface="Wingdings"/>
              </a:rPr>
              <a:t> </a:t>
            </a:r>
            <a:r>
              <a:rPr lang="en-US" baseline="-25000" dirty="0">
                <a:solidFill>
                  <a:srgbClr val="0070C0"/>
                </a:solidFill>
                <a:sym typeface="Wingdings"/>
              </a:rPr>
              <a:t>total-balance</a:t>
            </a:r>
            <a:r>
              <a:rPr lang="en-US" dirty="0"/>
              <a:t>(</a:t>
            </a:r>
            <a:r>
              <a:rPr lang="el-GR" dirty="0"/>
              <a:t>γ</a:t>
            </a:r>
            <a:r>
              <a:rPr lang="en-US" baseline="-25000" dirty="0"/>
              <a:t>sum(balance)</a:t>
            </a:r>
            <a:r>
              <a:rPr lang="en-US" dirty="0"/>
              <a:t>(bank-account))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5943" y="5921475"/>
            <a:ext cx="358014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γ</a:t>
            </a:r>
            <a:r>
              <a:rPr lang="en-US" baseline="-25000" dirty="0"/>
              <a:t>sum(balance)</a:t>
            </a:r>
            <a:r>
              <a:rPr lang="el-GR" baseline="-25000" dirty="0">
                <a:solidFill>
                  <a:srgbClr val="0070C0"/>
                </a:solidFill>
                <a:sym typeface="Wingdings"/>
              </a:rPr>
              <a:t>  </a:t>
            </a:r>
            <a:r>
              <a:rPr lang="en-US" baseline="-25000" dirty="0">
                <a:solidFill>
                  <a:srgbClr val="0070C0"/>
                </a:solidFill>
                <a:sym typeface="Wingdings"/>
              </a:rPr>
              <a:t>total-balance</a:t>
            </a:r>
            <a:r>
              <a:rPr lang="en-US" dirty="0"/>
              <a:t>(bank-account)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3786" y="5445920"/>
            <a:ext cx="10182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>
                <a:latin typeface="Helvetica" charset="0"/>
              </a:rPr>
              <a:t>164,032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3786" y="5068585"/>
            <a:ext cx="10182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spc="-100">
                <a:latin typeface="Calibri" charset="0"/>
                <a:ea typeface="Calibri" charset="0"/>
                <a:cs typeface="Calibri" charset="0"/>
              </a:rPr>
              <a:t>balance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BB18-039E-3B41-A255-DA504ACF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41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847"/>
            <a:ext cx="8229600" cy="861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there are grouping attributes we first apply the grouping and then apply the aggregations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01486" y="2159903"/>
            <a:ext cx="359156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/>
              <a:t>customer</a:t>
            </a:r>
            <a:r>
              <a:rPr lang="el-GR" dirty="0"/>
              <a:t>γ</a:t>
            </a:r>
            <a:r>
              <a:rPr lang="en-US" baseline="-25000" dirty="0"/>
              <a:t>sum(balance)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6457" y="2219070"/>
            <a:ext cx="3402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(“Find the total balance for each customer”)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545A-7B5D-994F-9355-8406BA03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52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847"/>
            <a:ext cx="8229600" cy="861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there are grouping attributes we first apply the grouping and then apply the aggregations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905828" y="3159705"/>
          <a:ext cx="3316515" cy="22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905828" y="3623543"/>
          <a:ext cx="3316515" cy="33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905829" y="5063512"/>
          <a:ext cx="3316515" cy="42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905828" y="3389089"/>
          <a:ext cx="3316515" cy="23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905829" y="4353003"/>
          <a:ext cx="3316515" cy="31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905829" y="5483960"/>
          <a:ext cx="3316515" cy="41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121795" y="4125367"/>
            <a:ext cx="508524" cy="1088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01486" y="2159903"/>
            <a:ext cx="36652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>
                <a:solidFill>
                  <a:srgbClr val="FF0000"/>
                </a:solidFill>
              </a:rPr>
              <a:t>customer</a:t>
            </a:r>
            <a:r>
              <a:rPr lang="el-GR" dirty="0"/>
              <a:t>γ</a:t>
            </a:r>
            <a:r>
              <a:rPr lang="en-US" baseline="-25000" dirty="0"/>
              <a:t>sum(balance)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57" y="2219070"/>
            <a:ext cx="3402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(“Find the total balance for each customer”)</a:t>
            </a:r>
          </a:p>
        </p:txBody>
      </p:sp>
      <p:sp>
        <p:nvSpPr>
          <p:cNvPr id="10" name="TextBox 9"/>
          <p:cNvSpPr txBox="1"/>
          <p:nvPr/>
        </p:nvSpPr>
        <p:spPr>
          <a:xfrm rot="18038963">
            <a:off x="3838235" y="3059582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Splitting into groups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A3A3-0356-5B48-A243-95E450CF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93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90285" y="3212619"/>
          <a:ext cx="3316515" cy="22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90285" y="3676457"/>
          <a:ext cx="3316515" cy="33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90286" y="5116426"/>
          <a:ext cx="3316515" cy="42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90285" y="3442003"/>
          <a:ext cx="3316515" cy="23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0286" y="4405917"/>
          <a:ext cx="3316515" cy="31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90286" y="5536874"/>
          <a:ext cx="3316515" cy="41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001486" y="2159903"/>
            <a:ext cx="36652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/>
              <a:t>customer</a:t>
            </a:r>
            <a:r>
              <a:rPr lang="el-GR" dirty="0"/>
              <a:t>γ</a:t>
            </a:r>
            <a:r>
              <a:rPr lang="en-US" baseline="-25000" dirty="0"/>
              <a:t>sum(balance)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36457" y="2219070"/>
            <a:ext cx="3402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(“Find the total balance for each customer”)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AAF3-C80F-254D-B5A8-520E728C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412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COMP1204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90285" y="3212619"/>
          <a:ext cx="3316515" cy="22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0285" y="3676457"/>
          <a:ext cx="3316515" cy="33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90286" y="5116426"/>
          <a:ext cx="3316515" cy="42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90285" y="3442003"/>
          <a:ext cx="3316515" cy="23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0286" y="4405917"/>
          <a:ext cx="3316515" cy="31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0286" y="5536874"/>
          <a:ext cx="3316515" cy="41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001486" y="2159903"/>
            <a:ext cx="366529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/>
              <a:t>customer</a:t>
            </a:r>
            <a:r>
              <a:rPr lang="el-GR" dirty="0"/>
              <a:t>γ</a:t>
            </a:r>
            <a:r>
              <a:rPr lang="en-US" baseline="-25000" dirty="0">
                <a:solidFill>
                  <a:srgbClr val="0070C0"/>
                </a:solidFill>
              </a:rPr>
              <a:t>sum(balance)</a:t>
            </a:r>
            <a:r>
              <a:rPr lang="en-US" baseline="-25000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en-US" baseline="-25000" dirty="0" err="1">
                <a:solidFill>
                  <a:srgbClr val="0070C0"/>
                </a:solidFill>
                <a:sym typeface="Wingdings"/>
              </a:rPr>
              <a:t>bal</a:t>
            </a:r>
            <a:r>
              <a:rPr lang="en-US" baseline="-25000" dirty="0">
                <a:solidFill>
                  <a:srgbClr val="0070C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57" y="2219070"/>
            <a:ext cx="3402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(“Find the total balance for each customer”)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63476" y="4425271"/>
            <a:ext cx="508524" cy="10886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0844" y="3135621"/>
            <a:ext cx="4900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Applying the aggregation operators to each group.</a:t>
            </a:r>
          </a:p>
          <a:p>
            <a:r>
              <a:rPr lang="en-US" dirty="0">
                <a:solidFill>
                  <a:schemeClr val="tx2"/>
                </a:solidFill>
              </a:rPr>
              <a:t>This results to </a:t>
            </a:r>
            <a:r>
              <a:rPr lang="en-US" b="1" dirty="0">
                <a:solidFill>
                  <a:schemeClr val="tx2"/>
                </a:solidFill>
              </a:rPr>
              <a:t>one tuple per group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7" name="object 8"/>
          <p:cNvGraphicFramePr>
            <a:graphicFrameLocks noGrp="1"/>
          </p:cNvGraphicFramePr>
          <p:nvPr>
            <p:extLst/>
          </p:nvPr>
        </p:nvGraphicFramePr>
        <p:xfrm>
          <a:off x="5036457" y="3922316"/>
          <a:ext cx="1915886" cy="1493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bal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5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142,344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8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85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14,454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29A66-1DFD-884E-8134-C72DB760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734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6893" y="2212368"/>
            <a:ext cx="40401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 err="1"/>
              <a:t>customer,</a:t>
            </a:r>
            <a:r>
              <a:rPr lang="en-US" baseline="-25000" dirty="0" err="1">
                <a:solidFill>
                  <a:srgbClr val="FF0000"/>
                </a:solidFill>
              </a:rPr>
              <a:t>city</a:t>
            </a:r>
            <a:r>
              <a:rPr lang="el-GR" dirty="0"/>
              <a:t>γ</a:t>
            </a:r>
            <a:r>
              <a:rPr lang="en-US" baseline="-25000" dirty="0"/>
              <a:t>sum(balance)-&gt;city-</a:t>
            </a:r>
            <a:r>
              <a:rPr lang="en-US" baseline="-25000" dirty="0" err="1"/>
              <a:t>bal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0581" y="2260905"/>
            <a:ext cx="398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(“Find the total balance for each customer </a:t>
            </a:r>
            <a:r>
              <a:rPr lang="en-US" sz="1400" dirty="0">
                <a:solidFill>
                  <a:srgbClr val="FF0000"/>
                </a:solidFill>
              </a:rPr>
              <a:t>per city</a:t>
            </a:r>
            <a:r>
              <a:rPr lang="en-US" sz="1400" dirty="0"/>
              <a:t>”)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D40D-875E-8446-8B20-55B81526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319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905828" y="3072621"/>
          <a:ext cx="3316515" cy="22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05828" y="3886693"/>
          <a:ext cx="3316515" cy="33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905829" y="5107054"/>
          <a:ext cx="3316515" cy="42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905828" y="3302005"/>
          <a:ext cx="3316515" cy="23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905829" y="4396545"/>
          <a:ext cx="3316515" cy="31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05829" y="5527502"/>
          <a:ext cx="3316515" cy="41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16893" y="2212368"/>
            <a:ext cx="40401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 err="1"/>
              <a:t>customer,</a:t>
            </a:r>
            <a:r>
              <a:rPr lang="en-US" baseline="-25000" dirty="0" err="1">
                <a:solidFill>
                  <a:srgbClr val="FF0000"/>
                </a:solidFill>
              </a:rPr>
              <a:t>city</a:t>
            </a:r>
            <a:r>
              <a:rPr lang="el-GR" dirty="0"/>
              <a:t>γ</a:t>
            </a:r>
            <a:r>
              <a:rPr lang="en-US" baseline="-25000" dirty="0"/>
              <a:t>sum(balance)-&gt;city-</a:t>
            </a:r>
            <a:r>
              <a:rPr lang="en-US" baseline="-25000" dirty="0" err="1"/>
              <a:t>bal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0581" y="2260905"/>
            <a:ext cx="398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(“Find the total balance for each customer </a:t>
            </a:r>
            <a:r>
              <a:rPr lang="en-US" sz="1400" dirty="0">
                <a:solidFill>
                  <a:srgbClr val="FF0000"/>
                </a:solidFill>
              </a:rPr>
              <a:t>per city</a:t>
            </a:r>
            <a:r>
              <a:rPr lang="en-US" sz="1400" dirty="0"/>
              <a:t>”)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0409E-A0A6-E044-BCBD-82D76E3A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008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6893" y="2212368"/>
            <a:ext cx="40401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 err="1"/>
              <a:t>customer,</a:t>
            </a:r>
            <a:r>
              <a:rPr lang="en-US" baseline="-25000" dirty="0" err="1">
                <a:solidFill>
                  <a:srgbClr val="FF0000"/>
                </a:solidFill>
              </a:rPr>
              <a:t>city</a:t>
            </a:r>
            <a:r>
              <a:rPr lang="el-GR" dirty="0"/>
              <a:t>γ</a:t>
            </a:r>
            <a:r>
              <a:rPr lang="en-US" baseline="-25000" dirty="0"/>
              <a:t>sum(balance)-&gt;city-</a:t>
            </a:r>
            <a:r>
              <a:rPr lang="en-US" baseline="-25000" dirty="0" err="1"/>
              <a:t>bal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0581" y="2260905"/>
            <a:ext cx="3986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(“Find the total balance for each customer </a:t>
            </a:r>
            <a:r>
              <a:rPr lang="en-US" sz="1400" dirty="0">
                <a:solidFill>
                  <a:srgbClr val="FF0000"/>
                </a:solidFill>
              </a:rPr>
              <a:t>per city</a:t>
            </a:r>
            <a:r>
              <a:rPr lang="en-US" sz="1400" dirty="0"/>
              <a:t>”)</a:t>
            </a:r>
          </a:p>
        </p:txBody>
      </p:sp>
      <p:graphicFrame>
        <p:nvGraphicFramePr>
          <p:cNvPr id="23" name="object 8"/>
          <p:cNvGraphicFramePr>
            <a:graphicFrameLocks noGrp="1"/>
          </p:cNvGraphicFramePr>
          <p:nvPr>
            <p:extLst/>
          </p:nvPr>
        </p:nvGraphicFramePr>
        <p:xfrm>
          <a:off x="6019800" y="3584794"/>
          <a:ext cx="2666999" cy="216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city-</a:t>
                      </a:r>
                      <a:r>
                        <a:rPr lang="en-US" sz="1200" b="1" spc="-1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bal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114542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14,454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A5919-EE25-D948-9334-9BA83582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59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6893" y="2212368"/>
            <a:ext cx="39276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 err="1"/>
              <a:t>customer,city</a:t>
            </a:r>
            <a:r>
              <a:rPr lang="el-GR" dirty="0"/>
              <a:t>γ</a:t>
            </a:r>
            <a:r>
              <a:rPr lang="en-US" baseline="-25000" dirty="0"/>
              <a:t>count(account-no)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0581" y="2260905"/>
            <a:ext cx="433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(“Count number of accounts for each customer per city”)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8B8DD-0441-DC44-A957-ABC4934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/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567" y="36870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17" name="object 5"/>
          <p:cNvGraphicFramePr>
            <a:graphicFrameLocks noGrp="1"/>
          </p:cNvGraphicFramePr>
          <p:nvPr>
            <p:extLst/>
          </p:nvPr>
        </p:nvGraphicFramePr>
        <p:xfrm>
          <a:off x="6692099" y="3241464"/>
          <a:ext cx="1845726" cy="16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7"/>
          <p:cNvSpPr txBox="1"/>
          <p:nvPr/>
        </p:nvSpPr>
        <p:spPr>
          <a:xfrm>
            <a:off x="6941860" y="2768362"/>
            <a:ext cx="1241507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r>
              <a:rPr lang="en-US" sz="2800" dirty="0"/>
              <a:t> ∪ </a:t>
            </a: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5712" y="4911467"/>
            <a:ext cx="516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 one variant of the algebra the attributes</a:t>
            </a:r>
            <a:r>
              <a:rPr lang="el-GR" dirty="0"/>
              <a:t> </a:t>
            </a:r>
            <a:r>
              <a:rPr lang="en-US" dirty="0"/>
              <a:t>of R and S </a:t>
            </a:r>
            <a:r>
              <a:rPr lang="en-US" dirty="0">
                <a:solidFill>
                  <a:srgbClr val="FF0000"/>
                </a:solidFill>
              </a:rPr>
              <a:t>don’t</a:t>
            </a:r>
            <a:r>
              <a:rPr lang="en-US" dirty="0"/>
              <a:t> have to be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name 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795" y="5521148"/>
            <a:ext cx="765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What names do we </a:t>
            </a:r>
            <a:r>
              <a:rPr lang="en-US" dirty="0">
                <a:solidFill>
                  <a:srgbClr val="0070C0"/>
                </a:solidFill>
              </a:rPr>
              <a:t>give</a:t>
            </a:r>
            <a:r>
              <a:rPr lang="en-US" dirty="0"/>
              <a:t> to the attributes of the </a:t>
            </a:r>
            <a:r>
              <a:rPr lang="en-US" dirty="0">
                <a:solidFill>
                  <a:srgbClr val="0070C0"/>
                </a:solidFill>
              </a:rPr>
              <a:t>result</a:t>
            </a:r>
            <a:r>
              <a:rPr lang="en-US" dirty="0"/>
              <a:t>?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59DC2-3640-9C46-8D60-57644DB5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85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6893" y="2212368"/>
            <a:ext cx="39276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 err="1"/>
              <a:t>customer,city</a:t>
            </a:r>
            <a:r>
              <a:rPr lang="el-GR" dirty="0"/>
              <a:t>γ</a:t>
            </a:r>
            <a:r>
              <a:rPr lang="en-US" baseline="-25000" dirty="0"/>
              <a:t>count(account-no)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0581" y="2260905"/>
            <a:ext cx="433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(“Count number of accounts for each customer per city”)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905828" y="3014565"/>
          <a:ext cx="3316515" cy="22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905828" y="3930235"/>
          <a:ext cx="3316515" cy="33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905829" y="5382823"/>
          <a:ext cx="3316515" cy="42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905828" y="3243949"/>
          <a:ext cx="3316515" cy="23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905829" y="4599741"/>
          <a:ext cx="3316515" cy="31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905829" y="5803271"/>
          <a:ext cx="3316515" cy="41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BF325-25CF-C843-B7DA-F80FE086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170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6893" y="2212368"/>
            <a:ext cx="39276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 err="1"/>
              <a:t>customer,city</a:t>
            </a:r>
            <a:r>
              <a:rPr lang="el-GR" dirty="0"/>
              <a:t>γ</a:t>
            </a:r>
            <a:r>
              <a:rPr lang="en-US" baseline="-25000" dirty="0"/>
              <a:t>count(account-no)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0581" y="2260905"/>
            <a:ext cx="433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(“Count number of accounts for each customer per city”)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905828" y="3014565"/>
          <a:ext cx="3316515" cy="22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905828" y="3930235"/>
          <a:ext cx="3316515" cy="33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05829" y="5382823"/>
          <a:ext cx="3316515" cy="420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905828" y="3243949"/>
          <a:ext cx="3316515" cy="23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905829" y="4599741"/>
          <a:ext cx="3316515" cy="31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27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905829" y="5803271"/>
          <a:ext cx="3316515" cy="41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763657" y="2814998"/>
            <a:ext cx="711200" cy="790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0686" y="2637100"/>
            <a:ext cx="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795800" y="3787294"/>
            <a:ext cx="650029" cy="54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60260" y="3574060"/>
            <a:ext cx="43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6824828" y="4476214"/>
            <a:ext cx="650029" cy="54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89288" y="4262980"/>
            <a:ext cx="43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6781037" y="5273723"/>
            <a:ext cx="711200" cy="947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18066" y="5095826"/>
            <a:ext cx="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D7B7-3A32-3949-BBF4-614E5B41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96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6893" y="2212368"/>
            <a:ext cx="39276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aseline="-25000" dirty="0" err="1"/>
              <a:t>customer,city</a:t>
            </a:r>
            <a:r>
              <a:rPr lang="el-GR" dirty="0"/>
              <a:t>γ</a:t>
            </a:r>
            <a:r>
              <a:rPr lang="en-US" baseline="-25000" dirty="0"/>
              <a:t>count(account-no)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0581" y="2260905"/>
            <a:ext cx="433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(“Count number of accounts for each customer per city”)</a:t>
            </a:r>
          </a:p>
        </p:txBody>
      </p:sp>
      <p:graphicFrame>
        <p:nvGraphicFramePr>
          <p:cNvPr id="10" name="object 8"/>
          <p:cNvGraphicFramePr>
            <a:graphicFrameLocks noGrp="1"/>
          </p:cNvGraphicFramePr>
          <p:nvPr>
            <p:extLst/>
          </p:nvPr>
        </p:nvGraphicFramePr>
        <p:xfrm>
          <a:off x="5001986" y="3588143"/>
          <a:ext cx="2666999" cy="216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70587" y="2974840"/>
            <a:ext cx="133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/>
              <a:t>count(account-no)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32914" y="3337868"/>
            <a:ext cx="353785" cy="48249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3912-4B04-8347-902F-6C8AAF71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78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4D3CC-0447-3F4D-96C6-C815C985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247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7308" y="2427107"/>
            <a:ext cx="2660280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γ</a:t>
            </a:r>
            <a:r>
              <a:rPr lang="en-US" baseline="-25000" dirty="0"/>
              <a:t>max(balance)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FC70A-45F4-A146-9853-9E51079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31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7308" y="2427107"/>
            <a:ext cx="2660280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γ</a:t>
            </a:r>
            <a:r>
              <a:rPr lang="en-US" baseline="-25000" dirty="0"/>
              <a:t>max(balance)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1" y="3127042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£113342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E4A8-3C1D-4B41-BDF8-E699338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98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7308" y="2427107"/>
            <a:ext cx="30001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γ</a:t>
            </a:r>
            <a:r>
              <a:rPr lang="en-US" baseline="-25000" dirty="0"/>
              <a:t>max(balance)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(bank-accounts)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3127042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bal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019801" y="3499367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£113342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4751-A776-9B4B-BC8C-D0FFCC90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371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8440" y="2317167"/>
            <a:ext cx="474777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bank-accounts ⨉ </a:t>
            </a:r>
            <a:r>
              <a:rPr lang="el-GR" dirty="0"/>
              <a:t>γ</a:t>
            </a:r>
            <a:r>
              <a:rPr lang="en-US" baseline="-25000" dirty="0"/>
              <a:t>max(balance)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dirty="0"/>
              <a:t>(bank-accounts)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127042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bal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019801" y="3499367"/>
            <a:ext cx="10038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£113342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FAABE-31D4-C44E-BD2E-10CDD67D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85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8440" y="2317167"/>
            <a:ext cx="474777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bank-accounts ⨉ </a:t>
            </a:r>
            <a:r>
              <a:rPr lang="el-GR" dirty="0"/>
              <a:t>γ</a:t>
            </a:r>
            <a:r>
              <a:rPr lang="en-US" baseline="-25000" dirty="0"/>
              <a:t>max(balance)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dirty="0"/>
              <a:t>(bank-accounts)</a:t>
            </a:r>
          </a:p>
        </p:txBody>
      </p:sp>
      <p:graphicFrame>
        <p:nvGraphicFramePr>
          <p:cNvPr id="9" name="object 8"/>
          <p:cNvGraphicFramePr>
            <a:graphicFrameLocks noGrp="1"/>
          </p:cNvGraphicFramePr>
          <p:nvPr>
            <p:extLst/>
          </p:nvPr>
        </p:nvGraphicFramePr>
        <p:xfrm>
          <a:off x="4714069" y="3350600"/>
          <a:ext cx="3972730" cy="230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bal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£113342</a:t>
                      </a:r>
                      <a:endParaRPr lang="en-US" sz="1200" dirty="0"/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3A6D-9CE7-9544-A824-EDC64D54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232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80884" y="2317167"/>
            <a:ext cx="64631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Π</a:t>
            </a:r>
            <a:r>
              <a:rPr lang="en-US" baseline="-25000" dirty="0"/>
              <a:t>customer</a:t>
            </a:r>
            <a:r>
              <a:rPr lang="el-GR" dirty="0"/>
              <a:t>(σ</a:t>
            </a:r>
            <a:r>
              <a:rPr lang="en-US" baseline="-25000" dirty="0"/>
              <a:t>balance=</a:t>
            </a:r>
            <a:r>
              <a:rPr lang="en-US" baseline="-25000" dirty="0" err="1"/>
              <a:t>bal</a:t>
            </a:r>
            <a:r>
              <a:rPr lang="en-US" dirty="0"/>
              <a:t>(bank-accounts ⨉ </a:t>
            </a:r>
            <a:r>
              <a:rPr lang="el-GR" dirty="0"/>
              <a:t>γ</a:t>
            </a:r>
            <a:r>
              <a:rPr lang="en-US" baseline="-25000" dirty="0"/>
              <a:t>max(balance)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dirty="0"/>
              <a:t>(bank-accounts)</a:t>
            </a:r>
            <a:r>
              <a:rPr lang="el-GR" dirty="0"/>
              <a:t>)</a:t>
            </a:r>
            <a:r>
              <a:rPr lang="en-US" dirty="0"/>
              <a:t>)</a:t>
            </a:r>
          </a:p>
        </p:txBody>
      </p:sp>
      <p:graphicFrame>
        <p:nvGraphicFramePr>
          <p:cNvPr id="10" name="object 8"/>
          <p:cNvGraphicFramePr>
            <a:graphicFrameLocks noGrp="1"/>
          </p:cNvGraphicFramePr>
          <p:nvPr>
            <p:extLst/>
          </p:nvPr>
        </p:nvGraphicFramePr>
        <p:xfrm>
          <a:off x="4714069" y="3350600"/>
          <a:ext cx="3972730" cy="230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bal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£113342</a:t>
                      </a:r>
                      <a:endParaRPr lang="en-US" sz="1200" dirty="0"/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£113342</a:t>
                      </a:r>
                      <a:endParaRPr lang="en-US" sz="1200" dirty="0"/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84B9A-AF1C-B24C-8589-74A7979C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2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1453059" y="3426628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7"/>
          <p:cNvSpPr txBox="1"/>
          <p:nvPr/>
        </p:nvSpPr>
        <p:spPr>
          <a:xfrm>
            <a:off x="2162969" y="3011397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834" y="3677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∪</a:t>
            </a:r>
          </a:p>
        </p:txBody>
      </p:sp>
      <p:graphicFrame>
        <p:nvGraphicFramePr>
          <p:cNvPr id="11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89843"/>
              </p:ext>
            </p:extLst>
          </p:nvPr>
        </p:nvGraphicFramePr>
        <p:xfrm>
          <a:off x="3950612" y="3433896"/>
          <a:ext cx="1595736" cy="1005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41485" y="1439132"/>
            <a:ext cx="840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</a:t>
            </a:r>
          </a:p>
          <a:p>
            <a:pPr lvl="1"/>
            <a:r>
              <a:rPr lang="en-US" b="1" dirty="0"/>
              <a:t>Input: </a:t>
            </a:r>
            <a:r>
              <a:rPr lang="en-US" dirty="0"/>
              <a:t>Two k-</a:t>
            </a:r>
            <a:r>
              <a:rPr lang="en-US" dirty="0" err="1"/>
              <a:t>ary</a:t>
            </a:r>
            <a:r>
              <a:rPr lang="en-US" dirty="0"/>
              <a:t> relations R and S, for some k.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The k-</a:t>
            </a:r>
            <a:r>
              <a:rPr lang="en-US" dirty="0" err="1"/>
              <a:t>ary</a:t>
            </a:r>
            <a:r>
              <a:rPr lang="en-US" dirty="0"/>
              <a:t> relation R ∪ S, where</a:t>
            </a:r>
          </a:p>
          <a:p>
            <a:pPr lvl="1"/>
            <a:r>
              <a:rPr lang="en-US" b="1" dirty="0"/>
              <a:t>R ∪ S </a:t>
            </a:r>
            <a:r>
              <a:rPr lang="en-US" dirty="0"/>
              <a:t>= {(a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):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is in R </a:t>
            </a:r>
            <a:r>
              <a:rPr lang="en-US" b="1" dirty="0"/>
              <a:t>or</a:t>
            </a:r>
            <a:r>
              <a:rPr lang="en-US" dirty="0"/>
              <a:t> (a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) is </a:t>
            </a:r>
            <a:r>
              <a:rPr lang="en-US" dirty="0">
                <a:solidFill>
                  <a:srgbClr val="FF0000"/>
                </a:solidFill>
              </a:rPr>
              <a:t>in S</a:t>
            </a:r>
            <a:r>
              <a:rPr lang="en-US" dirty="0"/>
              <a:t>}</a:t>
            </a:r>
          </a:p>
        </p:txBody>
      </p:sp>
      <p:sp>
        <p:nvSpPr>
          <p:cNvPr id="14" name="object 7"/>
          <p:cNvSpPr txBox="1"/>
          <p:nvPr/>
        </p:nvSpPr>
        <p:spPr>
          <a:xfrm>
            <a:off x="4385306" y="2960794"/>
            <a:ext cx="374777" cy="39373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567" y="36870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graphicFrame>
        <p:nvGraphicFramePr>
          <p:cNvPr id="1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39230"/>
              </p:ext>
            </p:extLst>
          </p:nvPr>
        </p:nvGraphicFramePr>
        <p:xfrm>
          <a:off x="6692099" y="3241464"/>
          <a:ext cx="1845726" cy="16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036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3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7"/>
          <p:cNvSpPr txBox="1"/>
          <p:nvPr/>
        </p:nvSpPr>
        <p:spPr>
          <a:xfrm>
            <a:off x="6941860" y="2768362"/>
            <a:ext cx="1241507" cy="439903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z="2500" spc="-141" dirty="0">
                <a:latin typeface="Arial"/>
                <a:cs typeface="Arial"/>
              </a:rPr>
              <a:t>R</a:t>
            </a:r>
            <a:r>
              <a:rPr lang="en-US" sz="2800" dirty="0"/>
              <a:t> ∪ </a:t>
            </a:r>
            <a:r>
              <a:rPr lang="en-US" sz="2500" spc="-141" dirty="0">
                <a:latin typeface="Arial"/>
                <a:cs typeface="Arial"/>
              </a:rPr>
              <a:t>S</a:t>
            </a:r>
            <a:endParaRPr sz="2500" baseline="-250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5712" y="4911467"/>
            <a:ext cx="5160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 one variant of the algebra the attributes</a:t>
            </a:r>
            <a:r>
              <a:rPr lang="el-GR" dirty="0"/>
              <a:t> </a:t>
            </a:r>
            <a:r>
              <a:rPr lang="en-US" dirty="0"/>
              <a:t>of R and S </a:t>
            </a:r>
            <a:r>
              <a:rPr lang="en-US" dirty="0">
                <a:solidFill>
                  <a:srgbClr val="FF0000"/>
                </a:solidFill>
              </a:rPr>
              <a:t>don’t</a:t>
            </a:r>
            <a:r>
              <a:rPr lang="en-US" dirty="0"/>
              <a:t> have to be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name </a:t>
            </a:r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2795" y="5521148"/>
            <a:ext cx="765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What names do we </a:t>
            </a:r>
            <a:r>
              <a:rPr lang="en-US" dirty="0">
                <a:solidFill>
                  <a:srgbClr val="0070C0"/>
                </a:solidFill>
              </a:rPr>
              <a:t>give</a:t>
            </a:r>
            <a:r>
              <a:rPr lang="en-US" dirty="0"/>
              <a:t> to the attributes of the </a:t>
            </a:r>
            <a:r>
              <a:rPr lang="en-US" dirty="0">
                <a:solidFill>
                  <a:srgbClr val="0070C0"/>
                </a:solidFill>
              </a:rPr>
              <a:t>result</a:t>
            </a:r>
            <a:r>
              <a:rPr lang="en-US" dirty="0"/>
              <a:t>?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795" y="5788089"/>
            <a:ext cx="7823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04" lvl="1" indent="-285750">
              <a:buFont typeface="Arial" charset="0"/>
              <a:buChar char="•"/>
            </a:pPr>
            <a:r>
              <a:rPr lang="en-US" dirty="0"/>
              <a:t>We can give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names, or access them </a:t>
            </a:r>
            <a:r>
              <a:rPr lang="en-US" b="1" dirty="0">
                <a:solidFill>
                  <a:srgbClr val="0070C0"/>
                </a:solidFill>
              </a:rPr>
              <a:t>by position</a:t>
            </a:r>
            <a:r>
              <a:rPr lang="en-US" dirty="0"/>
              <a:t>, i.e., the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baseline="30000" dirty="0">
                <a:solidFill>
                  <a:srgbClr val="FF0000"/>
                </a:solidFill>
              </a:rPr>
              <a:t>st</a:t>
            </a:r>
            <a:r>
              <a:rPr lang="en-US" dirty="0"/>
              <a:t> and the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baseline="30000" dirty="0">
                <a:solidFill>
                  <a:srgbClr val="FF0000"/>
                </a:solidFill>
              </a:rPr>
              <a:t>nd</a:t>
            </a:r>
            <a:r>
              <a:rPr lang="en-US" b="1" dirty="0"/>
              <a:t> </a:t>
            </a:r>
            <a:r>
              <a:rPr lang="en-US" dirty="0"/>
              <a:t> attribute of R</a:t>
            </a:r>
            <a:r>
              <a:rPr lang="en-US" b="1" dirty="0"/>
              <a:t>∪</a:t>
            </a:r>
            <a:r>
              <a:rPr lang="en-US" dirty="0"/>
              <a:t>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0E0C03-E63C-5447-B5DD-8B44F0C5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013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COMP1204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48E1-B5BE-404F-96F5-9D8523EA7146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7" name="object 8"/>
          <p:cNvGraphicFramePr>
            <a:graphicFrameLocks noGrp="1"/>
          </p:cNvGraphicFramePr>
          <p:nvPr>
            <p:extLst/>
          </p:nvPr>
        </p:nvGraphicFramePr>
        <p:xfrm>
          <a:off x="529771" y="3453980"/>
          <a:ext cx="3316515" cy="2293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city</a:t>
                      </a:r>
                      <a:endParaRPr sz="12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5" dirty="0">
                          <a:latin typeface="Calibri" charset="0"/>
                          <a:ea typeface="Calibri" charset="0"/>
                          <a:cs typeface="Calibri" charset="0"/>
                        </a:rPr>
                        <a:t>account-no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spc="-100" dirty="0">
                          <a:latin typeface="Calibri" charset="0"/>
                          <a:ea typeface="Calibri" charset="0"/>
                          <a:cs typeface="Calibri" charset="0"/>
                        </a:rPr>
                        <a:t>balance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4509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1200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512309</a:t>
                      </a: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27802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4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92398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1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3450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32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Martin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London</a:t>
                      </a:r>
                    </a:p>
                  </a:txBody>
                  <a:tcPr marL="0" marR="0" marT="3348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65402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34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113342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Mario Murphy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Nottingham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453555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2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7234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36"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Brenda Lewis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0" indent="0" algn="ctr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Southampton</a:t>
                      </a:r>
                    </a:p>
                  </a:txBody>
                  <a:tcPr marL="0" marR="0" marT="2768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456902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7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£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11004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99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49514" y="2974840"/>
            <a:ext cx="2531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bank-accounts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80884" y="2317167"/>
            <a:ext cx="64631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Π</a:t>
            </a:r>
            <a:r>
              <a:rPr lang="en-US" baseline="-25000" dirty="0"/>
              <a:t>customer</a:t>
            </a:r>
            <a:r>
              <a:rPr lang="el-GR" dirty="0"/>
              <a:t>(σ</a:t>
            </a:r>
            <a:r>
              <a:rPr lang="en-US" baseline="-25000" dirty="0"/>
              <a:t>balance=</a:t>
            </a:r>
            <a:r>
              <a:rPr lang="en-US" baseline="-25000" dirty="0" err="1"/>
              <a:t>bal</a:t>
            </a:r>
            <a:r>
              <a:rPr lang="en-US" dirty="0"/>
              <a:t>(bank-accounts ⨉ </a:t>
            </a:r>
            <a:r>
              <a:rPr lang="el-GR" dirty="0"/>
              <a:t>γ</a:t>
            </a:r>
            <a:r>
              <a:rPr lang="en-US" baseline="-25000" dirty="0"/>
              <a:t>max(balance)</a:t>
            </a:r>
            <a:r>
              <a:rPr lang="en-US" baseline="-25000" dirty="0">
                <a:sym typeface="Wingdings"/>
              </a:rPr>
              <a:t></a:t>
            </a:r>
            <a:r>
              <a:rPr lang="en-US" baseline="-25000" dirty="0" err="1">
                <a:sym typeface="Wingdings"/>
              </a:rPr>
              <a:t>bal</a:t>
            </a:r>
            <a:r>
              <a:rPr lang="en-US" dirty="0"/>
              <a:t>(bank-accounts)</a:t>
            </a:r>
            <a:r>
              <a:rPr lang="el-GR" dirty="0"/>
              <a:t>)</a:t>
            </a:r>
            <a:r>
              <a:rPr lang="en-US" dirty="0"/>
              <a:t>)</a:t>
            </a:r>
          </a:p>
        </p:txBody>
      </p:sp>
      <p:graphicFrame>
        <p:nvGraphicFramePr>
          <p:cNvPr id="10" name="object 8"/>
          <p:cNvGraphicFramePr>
            <a:graphicFrameLocks noGrp="1"/>
          </p:cNvGraphicFramePr>
          <p:nvPr>
            <p:extLst/>
          </p:nvPr>
        </p:nvGraphicFramePr>
        <p:xfrm>
          <a:off x="6074526" y="4316971"/>
          <a:ext cx="957347" cy="464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746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2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customer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3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2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John Martin</a:t>
                      </a:r>
                      <a:endParaRPr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28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4175" y="1498249"/>
            <a:ext cx="449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customer with the maximum balance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990CF-F24A-794F-89A2-89DBD7F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03/03/2020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21742</TotalTime>
  <Words>7557</Words>
  <Application>Microsoft Macintosh PowerPoint</Application>
  <PresentationFormat>On-screen Show (4:3)</PresentationFormat>
  <Paragraphs>3044</Paragraphs>
  <Slides>90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ＭＳ Ｐゴシック</vt:lpstr>
      <vt:lpstr>Arial</vt:lpstr>
      <vt:lpstr>Calibri</vt:lpstr>
      <vt:lpstr>Helvetica</vt:lpstr>
      <vt:lpstr>Wingdings</vt:lpstr>
      <vt:lpstr>Office Theme</vt:lpstr>
      <vt:lpstr>Relational Algebra</vt:lpstr>
      <vt:lpstr>Procedural vs Declarative</vt:lpstr>
      <vt:lpstr>Relational Algebra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 Operators</vt:lpstr>
      <vt:lpstr>Relational Algebra: Standard Set-Theoretic Operations</vt:lpstr>
      <vt:lpstr>Relational Algebra: Standard Set-Theoretic Operations</vt:lpstr>
      <vt:lpstr>Cartesian Product</vt:lpstr>
      <vt:lpstr>Rules for basic (Group I) operators</vt:lpstr>
      <vt:lpstr>Algebraic Laws</vt:lpstr>
      <vt:lpstr>The Projection Operation</vt:lpstr>
      <vt:lpstr>The Projection Operation</vt:lpstr>
      <vt:lpstr>The Projection Operation - Example</vt:lpstr>
      <vt:lpstr>The Projection Operation - Example</vt:lpstr>
      <vt:lpstr>The Projection Operation - Example</vt:lpstr>
      <vt:lpstr>The Projection Operation - Example</vt:lpstr>
      <vt:lpstr>The Projection Operation - Example</vt:lpstr>
      <vt:lpstr>The Projection Operation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The selection operator</vt:lpstr>
      <vt:lpstr>The selection operator</vt:lpstr>
      <vt:lpstr>The Selection Operator - Example</vt:lpstr>
      <vt:lpstr>The Selection Operator - Example</vt:lpstr>
      <vt:lpstr>The Selection Operator - Example</vt:lpstr>
      <vt:lpstr>The Selection Operator - Example</vt:lpstr>
      <vt:lpstr>The Selection Operator - Example</vt:lpstr>
      <vt:lpstr>The Selection Operator - Example</vt:lpstr>
      <vt:lpstr>Algebraic Laws for the Selection Operation</vt:lpstr>
      <vt:lpstr>Relational Algebra expressions</vt:lpstr>
      <vt:lpstr>Decomposing Complex Operations</vt:lpstr>
      <vt:lpstr>Derived Relational Algebra Operations</vt:lpstr>
      <vt:lpstr>Θ-Join</vt:lpstr>
      <vt:lpstr>Θ-Join</vt:lpstr>
      <vt:lpstr>Join Predicates</vt:lpstr>
      <vt:lpstr>Equijoins and Natural Joins</vt:lpstr>
      <vt:lpstr>Natural join ⋈</vt:lpstr>
      <vt:lpstr>Natural join ⋈</vt:lpstr>
      <vt:lpstr>Outer Join</vt:lpstr>
      <vt:lpstr>Outer Join</vt:lpstr>
      <vt:lpstr>Outer Join</vt:lpstr>
      <vt:lpstr>Outer Joins</vt:lpstr>
      <vt:lpstr>Full Outer Join Example</vt:lpstr>
      <vt:lpstr>Semijoin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George K</dc:creator>
  <cp:lastModifiedBy>George Kon</cp:lastModifiedBy>
  <cp:revision>151</cp:revision>
  <dcterms:created xsi:type="dcterms:W3CDTF">2018-02-23T16:59:27Z</dcterms:created>
  <dcterms:modified xsi:type="dcterms:W3CDTF">2020-03-09T22:29:12Z</dcterms:modified>
</cp:coreProperties>
</file>