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6" r:id="rId7"/>
    <p:sldId id="263" r:id="rId8"/>
    <p:sldId id="260" r:id="rId9"/>
    <p:sldId id="264" r:id="rId10"/>
    <p:sldId id="267" r:id="rId11"/>
    <p:sldId id="265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615" autoAdjust="0"/>
  </p:normalViewPr>
  <p:slideViewPr>
    <p:cSldViewPr snapToGrid="0">
      <p:cViewPr varScale="1">
        <p:scale>
          <a:sx n="49" d="100"/>
          <a:sy n="49" d="100"/>
        </p:scale>
        <p:origin x="60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4B26-3F90-4232-8EB9-D8C0B925F42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795-A2A7-4415-8546-6BCDFA1F9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12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4B26-3F90-4232-8EB9-D8C0B925F42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795-A2A7-4415-8546-6BCDFA1F9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64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4B26-3F90-4232-8EB9-D8C0B925F42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795-A2A7-4415-8546-6BCDFA1F9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0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4B26-3F90-4232-8EB9-D8C0B925F42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795-A2A7-4415-8546-6BCDFA1F9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9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4B26-3F90-4232-8EB9-D8C0B925F42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795-A2A7-4415-8546-6BCDFA1F9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25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4B26-3F90-4232-8EB9-D8C0B925F42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795-A2A7-4415-8546-6BCDFA1F9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0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4B26-3F90-4232-8EB9-D8C0B925F42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795-A2A7-4415-8546-6BCDFA1F9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13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4B26-3F90-4232-8EB9-D8C0B925F42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795-A2A7-4415-8546-6BCDFA1F9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34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4B26-3F90-4232-8EB9-D8C0B925F42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795-A2A7-4415-8546-6BCDFA1F9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83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4B26-3F90-4232-8EB9-D8C0B925F42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795-A2A7-4415-8546-6BCDFA1F9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78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4B26-3F90-4232-8EB9-D8C0B925F42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795-A2A7-4415-8546-6BCDFA1F9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63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D4B26-3F90-4232-8EB9-D8C0B925F428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4795-A2A7-4415-8546-6BCDFA1F9D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36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400"/>
              <a:t>comp1206 </a:t>
            </a:r>
            <a:r>
              <a:rPr lang="en-GB" sz="2400" dirty="0"/>
              <a:t>Topic 3</a:t>
            </a:r>
            <a:br>
              <a:rPr lang="en-GB" dirty="0"/>
            </a:br>
            <a:r>
              <a:rPr lang="en-GB" dirty="0"/>
              <a:t>Control Flow</a:t>
            </a:r>
            <a:br>
              <a:rPr lang="en-GB" dirty="0"/>
            </a:br>
            <a:r>
              <a:rPr lang="en-GB" sz="2400" dirty="0"/>
              <a:t>JVM, Recursion, Static / Final, Exceptions, Threads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Andy Gravell</a:t>
            </a:r>
          </a:p>
          <a:p>
            <a:r>
              <a:rPr lang="en-GB" dirty="0"/>
              <a:t>March 2020</a:t>
            </a:r>
          </a:p>
        </p:txBody>
      </p:sp>
    </p:spTree>
    <p:extLst>
      <p:ext uri="{BB962C8B-B14F-4D97-AF65-F5344CB8AC3E}">
        <p14:creationId xmlns:p14="http://schemas.microsoft.com/office/powerpoint/2010/main" val="368656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E0A1E2-E2A2-44D5-9A9B-26ED0875A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52" y="270101"/>
            <a:ext cx="11592857" cy="6091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62E38-A261-464C-AD08-17841D5821F3}"/>
              </a:ext>
            </a:extLst>
          </p:cNvPr>
          <p:cNvSpPr txBox="1"/>
          <p:nvPr/>
        </p:nvSpPr>
        <p:spPr>
          <a:xfrm>
            <a:off x="8540885" y="5389123"/>
            <a:ext cx="282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from: javarevisited.blogspot.com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F14D4-A9DB-4E06-911D-DA90BC6579EA}"/>
              </a:ext>
            </a:extLst>
          </p:cNvPr>
          <p:cNvSpPr txBox="1"/>
          <p:nvPr/>
        </p:nvSpPr>
        <p:spPr>
          <a:xfrm>
            <a:off x="661480" y="5408578"/>
            <a:ext cx="143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One of these per thread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8DDB8-E34B-4CEA-96AF-3BA3E803DFAF}"/>
              </a:ext>
            </a:extLst>
          </p:cNvPr>
          <p:cNvSpPr txBox="1"/>
          <p:nvPr/>
        </p:nvSpPr>
        <p:spPr>
          <a:xfrm>
            <a:off x="4824919" y="5389123"/>
            <a:ext cx="107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but only one heap</a:t>
            </a:r>
          </a:p>
        </p:txBody>
      </p:sp>
    </p:spTree>
    <p:extLst>
      <p:ext uri="{BB962C8B-B14F-4D97-AF65-F5344CB8AC3E}">
        <p14:creationId xmlns:p14="http://schemas.microsoft.com/office/powerpoint/2010/main" val="76534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B38D-C589-4FBE-BDCF-2D38C761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and Heap Lifecycles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BD74-622C-40B9-9972-0774114A0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Items are pushed onto the stack, and later popped off</a:t>
            </a:r>
          </a:p>
          <a:p>
            <a:pPr lvl="1"/>
            <a:r>
              <a:rPr lang="en-GB" dirty="0"/>
              <a:t>so stack based storage relies on last in first out allocation and de-allocation</a:t>
            </a:r>
          </a:p>
          <a:p>
            <a:r>
              <a:rPr lang="en-GB" dirty="0"/>
              <a:t>Heaps are used when memory de-allocation is not LIFO</a:t>
            </a:r>
          </a:p>
          <a:p>
            <a:pPr lvl="1"/>
            <a:r>
              <a:rPr lang="en-GB" dirty="0"/>
              <a:t>space for an object can be re-used when it is no longer needed / referenced</a:t>
            </a:r>
          </a:p>
          <a:p>
            <a:pPr lvl="1"/>
            <a:r>
              <a:rPr lang="en-GB" dirty="0"/>
              <a:t>however, free space may occur anywhere through the heap</a:t>
            </a:r>
          </a:p>
          <a:p>
            <a:pPr lvl="1"/>
            <a:r>
              <a:rPr lang="en-GB" dirty="0"/>
              <a:t>the heap may need to be compacted to consolidate this free space</a:t>
            </a:r>
          </a:p>
          <a:p>
            <a:pPr lvl="2"/>
            <a:r>
              <a:rPr lang="en-GB" dirty="0"/>
              <a:t>various strategies are possible for </a:t>
            </a:r>
            <a:r>
              <a:rPr lang="en-GB" i="1" dirty="0"/>
              <a:t>garbage collection</a:t>
            </a:r>
          </a:p>
          <a:p>
            <a:pPr lvl="2"/>
            <a:r>
              <a:rPr lang="en-GB" dirty="0"/>
              <a:t>the best solution varies depending on the application characteristics, </a:t>
            </a:r>
            <a:r>
              <a:rPr lang="en-GB" dirty="0" err="1"/>
              <a:t>eg</a:t>
            </a:r>
            <a:r>
              <a:rPr lang="en-GB" dirty="0"/>
              <a:t> real-time</a:t>
            </a:r>
          </a:p>
          <a:p>
            <a:pPr lvl="1"/>
            <a:r>
              <a:rPr lang="en-GB" dirty="0"/>
              <a:t>eventually, long-lived objects collect together at one end of the heap</a:t>
            </a:r>
          </a:p>
          <a:p>
            <a:pPr lvl="2"/>
            <a:r>
              <a:rPr lang="en-GB" dirty="0"/>
              <a:t>and may then be treated as permanent, speeding up future garbage collection phases</a:t>
            </a:r>
          </a:p>
        </p:txBody>
      </p:sp>
    </p:spTree>
    <p:extLst>
      <p:ext uri="{BB962C8B-B14F-4D97-AF65-F5344CB8AC3E}">
        <p14:creationId xmlns:p14="http://schemas.microsoft.com/office/powerpoint/2010/main" val="161549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402"/>
            <a:ext cx="10515600" cy="726256"/>
          </a:xfrm>
        </p:spPr>
        <p:txBody>
          <a:bodyPr/>
          <a:lstStyle/>
          <a:p>
            <a:r>
              <a:rPr lang="en-GB" dirty="0"/>
              <a:t>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6636"/>
            <a:ext cx="10515600" cy="4888735"/>
          </a:xfrm>
        </p:spPr>
        <p:txBody>
          <a:bodyPr>
            <a:normAutofit/>
          </a:bodyPr>
          <a:lstStyle/>
          <a:p>
            <a:r>
              <a:rPr lang="en-GB" dirty="0"/>
              <a:t>A method call is implemented by the following sequence of steps</a:t>
            </a:r>
          </a:p>
          <a:p>
            <a:pPr lvl="1"/>
            <a:r>
              <a:rPr lang="en-GB" dirty="0"/>
              <a:t>resolve the symbolic reference and locate its bytecode in the shared area</a:t>
            </a:r>
          </a:p>
          <a:p>
            <a:pPr lvl="1"/>
            <a:r>
              <a:rPr lang="en-GB" dirty="0"/>
              <a:t>create a stack frame with slots for </a:t>
            </a:r>
            <a:r>
              <a:rPr lang="en-GB" i="1" dirty="0"/>
              <a:t>this</a:t>
            </a:r>
            <a:r>
              <a:rPr lang="en-GB" dirty="0"/>
              <a:t>,</a:t>
            </a:r>
            <a:r>
              <a:rPr lang="en-GB" i="1" dirty="0"/>
              <a:t> </a:t>
            </a:r>
            <a:r>
              <a:rPr lang="en-GB" dirty="0"/>
              <a:t>each argument, local method variables</a:t>
            </a:r>
          </a:p>
          <a:p>
            <a:pPr lvl="2"/>
            <a:r>
              <a:rPr lang="en-GB" dirty="0"/>
              <a:t>each slot will contain an object reference, or a primitive value, depending on its type</a:t>
            </a:r>
          </a:p>
          <a:p>
            <a:pPr lvl="2"/>
            <a:r>
              <a:rPr lang="en-GB" dirty="0"/>
              <a:t>although static methods do not have a reference to </a:t>
            </a:r>
            <a:r>
              <a:rPr lang="en-GB" i="1" dirty="0"/>
              <a:t>this</a:t>
            </a:r>
          </a:p>
          <a:p>
            <a:pPr lvl="1"/>
            <a:r>
              <a:rPr lang="en-GB" dirty="0"/>
              <a:t>the frame includes the return address, and a reference to the class definition</a:t>
            </a:r>
          </a:p>
          <a:p>
            <a:pPr lvl="1"/>
            <a:r>
              <a:rPr lang="en-GB" dirty="0"/>
              <a:t>finally the frame has space for the operand stack</a:t>
            </a:r>
          </a:p>
          <a:p>
            <a:pPr lvl="2"/>
            <a:r>
              <a:rPr lang="en-GB" dirty="0"/>
              <a:t>arithmetic and logical operations use this space as the JVM has no calculation registers</a:t>
            </a:r>
          </a:p>
          <a:p>
            <a:pPr lvl="1"/>
            <a:r>
              <a:rPr lang="en-GB" dirty="0"/>
              <a:t>the frame is pushed into the JVM stack on invocation, and popped on return</a:t>
            </a:r>
          </a:p>
          <a:p>
            <a:r>
              <a:rPr lang="en-GB" dirty="0"/>
              <a:t>Each Java thread has its own JVM stack</a:t>
            </a:r>
          </a:p>
        </p:txBody>
      </p:sp>
    </p:spTree>
    <p:extLst>
      <p:ext uri="{BB962C8B-B14F-4D97-AF65-F5344CB8AC3E}">
        <p14:creationId xmlns:p14="http://schemas.microsoft.com/office/powerpoint/2010/main" val="72751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96" y="1487422"/>
            <a:ext cx="10515600" cy="1889847"/>
          </a:xfrm>
        </p:spPr>
        <p:txBody>
          <a:bodyPr>
            <a:normAutofit/>
          </a:bodyPr>
          <a:lstStyle/>
          <a:p>
            <a:r>
              <a:rPr lang="en-GB" dirty="0"/>
              <a:t>comp1206 aims to increase your coding confidence and competence</a:t>
            </a:r>
          </a:p>
          <a:p>
            <a:r>
              <a:rPr lang="en-GB" dirty="0"/>
              <a:t>many of you will be looking for work as a professional programmer</a:t>
            </a:r>
          </a:p>
          <a:p>
            <a:pPr lvl="1"/>
            <a:r>
              <a:rPr lang="en-GB" dirty="0"/>
              <a:t>you need to reach that level of skill, at least</a:t>
            </a:r>
          </a:p>
          <a:p>
            <a:pPr lvl="1"/>
            <a:r>
              <a:rPr lang="en-GB" dirty="0"/>
              <a:t>and be prepared for challenging job interviews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78235"/>
              </p:ext>
            </p:extLst>
          </p:nvPr>
        </p:nvGraphicFramePr>
        <p:xfrm>
          <a:off x="901396" y="456618"/>
          <a:ext cx="10478500" cy="8197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6716">
                  <a:extLst>
                    <a:ext uri="{9D8B030D-6E8A-4147-A177-3AD203B41FA5}">
                      <a16:colId xmlns:a16="http://schemas.microsoft.com/office/drawing/2014/main" val="2398686892"/>
                    </a:ext>
                  </a:extLst>
                </a:gridCol>
                <a:gridCol w="2274424">
                  <a:extLst>
                    <a:ext uri="{9D8B030D-6E8A-4147-A177-3AD203B41FA5}">
                      <a16:colId xmlns:a16="http://schemas.microsoft.com/office/drawing/2014/main" val="2185602200"/>
                    </a:ext>
                  </a:extLst>
                </a:gridCol>
                <a:gridCol w="2799908">
                  <a:extLst>
                    <a:ext uri="{9D8B030D-6E8A-4147-A177-3AD203B41FA5}">
                      <a16:colId xmlns:a16="http://schemas.microsoft.com/office/drawing/2014/main" val="49456546"/>
                    </a:ext>
                  </a:extLst>
                </a:gridCol>
                <a:gridCol w="1459577">
                  <a:extLst>
                    <a:ext uri="{9D8B030D-6E8A-4147-A177-3AD203B41FA5}">
                      <a16:colId xmlns:a16="http://schemas.microsoft.com/office/drawing/2014/main" val="668032478"/>
                    </a:ext>
                  </a:extLst>
                </a:gridCol>
                <a:gridCol w="2167875">
                  <a:extLst>
                    <a:ext uri="{9D8B030D-6E8A-4147-A177-3AD203B41FA5}">
                      <a16:colId xmlns:a16="http://schemas.microsoft.com/office/drawing/2014/main" val="1183212401"/>
                    </a:ext>
                  </a:extLst>
                </a:gridCol>
              </a:tblGrid>
              <a:tr h="81976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Novice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Competent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Guru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4038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/>
          <a:stretch/>
        </p:blipFill>
        <p:spPr>
          <a:xfrm>
            <a:off x="1019434" y="3502528"/>
            <a:ext cx="2145485" cy="2801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8"/>
          <a:stretch/>
        </p:blipFill>
        <p:spPr>
          <a:xfrm>
            <a:off x="9273959" y="3502530"/>
            <a:ext cx="2143037" cy="2743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359" y="3502528"/>
            <a:ext cx="2056904" cy="2932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4D7549-799B-46A2-A8C2-87FD329D1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67" y="3502528"/>
            <a:ext cx="1936341" cy="2898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4"/>
          <a:stretch/>
        </p:blipFill>
        <p:spPr>
          <a:xfrm>
            <a:off x="5018508" y="3502528"/>
            <a:ext cx="2320901" cy="308774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BE51F5-B89A-4957-A9AF-B3E2D83FEFA9}"/>
              </a:ext>
            </a:extLst>
          </p:cNvPr>
          <p:cNvCxnSpPr>
            <a:cxnSpLocks/>
          </p:cNvCxnSpPr>
          <p:nvPr/>
        </p:nvCxnSpPr>
        <p:spPr>
          <a:xfrm>
            <a:off x="9354263" y="6282114"/>
            <a:ext cx="2062733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24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dirty="0"/>
              <a:t> Skills you need for the job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7131"/>
          </a:xfrm>
        </p:spPr>
        <p:txBody>
          <a:bodyPr>
            <a:normAutofit/>
          </a:bodyPr>
          <a:lstStyle/>
          <a:p>
            <a:r>
              <a:rPr lang="en-GB" dirty="0"/>
              <a:t>Knowledge of the language, for example, a multiple choice test</a:t>
            </a:r>
          </a:p>
          <a:p>
            <a:r>
              <a:rPr lang="en-GB" dirty="0"/>
              <a:t>Knowledge of data structures and algorithms</a:t>
            </a:r>
          </a:p>
          <a:p>
            <a:pPr lvl="1"/>
            <a:r>
              <a:rPr lang="en-GB" dirty="0"/>
              <a:t>solving programming problems, perhaps interactively at the whiteboard</a:t>
            </a:r>
          </a:p>
          <a:p>
            <a:r>
              <a:rPr lang="en-GB" dirty="0"/>
              <a:t>Understanding of key concepts in programming, such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136" y="3800380"/>
            <a:ext cx="4710830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Object Oriented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Object Superclass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Composition and Inheritance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Abstract Classes and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Generics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Java Virtual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Exceptions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42970" y="3800380"/>
            <a:ext cx="4710830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Design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Concurrency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Memory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Java Database Connectivity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Java Collections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Streams, Java Date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89431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08FF-F1E3-4B56-AB46-EA897E8E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6E87-8ED8-42E6-A121-17602514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 have provided 50 test questions for you to practice on</a:t>
            </a:r>
          </a:p>
          <a:p>
            <a:pPr lvl="1"/>
            <a:r>
              <a:rPr lang="en-GB" dirty="0"/>
              <a:t>true/false statements to test your knowledge and understanding of the JVM</a:t>
            </a:r>
          </a:p>
          <a:p>
            <a:r>
              <a:rPr lang="en-GB" dirty="0"/>
              <a:t>These are available via Blackboard</a:t>
            </a:r>
          </a:p>
          <a:p>
            <a:pPr lvl="1"/>
            <a:r>
              <a:rPr lang="en-GB" dirty="0"/>
              <a:t>you have 15 minutes to complete the test</a:t>
            </a:r>
          </a:p>
          <a:p>
            <a:pPr lvl="1"/>
            <a:r>
              <a:rPr lang="en-GB" dirty="0"/>
              <a:t>and can repeat this as often as you like</a:t>
            </a:r>
          </a:p>
          <a:p>
            <a:r>
              <a:rPr lang="en-GB" dirty="0"/>
              <a:t>Please give me your feedback</a:t>
            </a:r>
          </a:p>
          <a:p>
            <a:pPr lvl="1"/>
            <a:r>
              <a:rPr lang="en-GB" dirty="0"/>
              <a:t>are the questions useful, are 50 of these too many, is 15 minutes about right?</a:t>
            </a:r>
          </a:p>
          <a:p>
            <a:r>
              <a:rPr lang="en-GB" dirty="0"/>
              <a:t>As well as job interviews, practice tests help you prepare for the exam</a:t>
            </a:r>
          </a:p>
          <a:p>
            <a:pPr lvl="1"/>
            <a:r>
              <a:rPr lang="en-GB" dirty="0"/>
              <a:t>the exam will have ~30 mainly multiple choice/response questions</a:t>
            </a:r>
          </a:p>
          <a:p>
            <a:pPr lvl="1"/>
            <a:r>
              <a:rPr lang="en-GB" dirty="0"/>
              <a:t>and is worth 40% of the module’s assessment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3B8F23-9591-463A-8D11-42AFD4420E79}"/>
              </a:ext>
            </a:extLst>
          </p:cNvPr>
          <p:cNvSpPr/>
          <p:nvPr/>
        </p:nvSpPr>
        <p:spPr>
          <a:xfrm>
            <a:off x="7772399" y="2663687"/>
            <a:ext cx="1470991" cy="14511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D2983C-538C-4BA7-9E5B-EBDF8E6A1B79}"/>
              </a:ext>
            </a:extLst>
          </p:cNvPr>
          <p:cNvCxnSpPr/>
          <p:nvPr/>
        </p:nvCxnSpPr>
        <p:spPr>
          <a:xfrm>
            <a:off x="8507896" y="3429000"/>
            <a:ext cx="755374" cy="0"/>
          </a:xfrm>
          <a:prstGeom prst="straightConnector1">
            <a:avLst/>
          </a:prstGeom>
          <a:ln w="666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A91F73-384D-4979-B030-FF7D5B1CC821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8507895" y="2663687"/>
            <a:ext cx="1" cy="765313"/>
          </a:xfrm>
          <a:prstGeom prst="straightConnector1">
            <a:avLst/>
          </a:prstGeom>
          <a:ln w="666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5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36C1-04F7-4AE4-AFD4-2AB8F983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Java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AE35-2687-4DC7-A282-7BE997CD8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Java promises you can write once, run anywhere (WORA)</a:t>
            </a:r>
          </a:p>
          <a:p>
            <a:pPr lvl="1"/>
            <a:r>
              <a:rPr lang="en-GB" dirty="0"/>
              <a:t>Java is a platform as well as a language</a:t>
            </a:r>
          </a:p>
          <a:p>
            <a:r>
              <a:rPr lang="en-GB" dirty="0"/>
              <a:t>The JVM helps to ensure this promised of portability is achieved</a:t>
            </a:r>
          </a:p>
          <a:p>
            <a:pPr lvl="1"/>
            <a:r>
              <a:rPr lang="en-GB" dirty="0"/>
              <a:t>it is a specification, with conformance tests and reference implementation</a:t>
            </a:r>
          </a:p>
          <a:p>
            <a:r>
              <a:rPr lang="en-GB" dirty="0"/>
              <a:t>It is a </a:t>
            </a:r>
            <a:r>
              <a:rPr lang="en-GB" i="1" dirty="0"/>
              <a:t>virtual </a:t>
            </a:r>
            <a:r>
              <a:rPr lang="en-GB" dirty="0"/>
              <a:t>machine not a physical one</a:t>
            </a:r>
          </a:p>
          <a:p>
            <a:pPr lvl="1"/>
            <a:r>
              <a:rPr lang="en-GB" dirty="0"/>
              <a:t>java processors have been implemented but not successfully commercialised</a:t>
            </a:r>
          </a:p>
          <a:p>
            <a:r>
              <a:rPr lang="en-GB" dirty="0"/>
              <a:t>The JVM is typically implemented in software</a:t>
            </a:r>
          </a:p>
          <a:p>
            <a:pPr lvl="1"/>
            <a:r>
              <a:rPr lang="en-GB" dirty="0"/>
              <a:t>either using a Java bytecode interpreter, or else</a:t>
            </a:r>
          </a:p>
          <a:p>
            <a:pPr lvl="1"/>
            <a:r>
              <a:rPr lang="en-GB" dirty="0"/>
              <a:t>a further compilation stage translating the bytecode into native instructions</a:t>
            </a:r>
          </a:p>
          <a:p>
            <a:pPr lvl="2"/>
            <a:r>
              <a:rPr lang="en-GB" dirty="0"/>
              <a:t>for example a JIT (just in time) compiler, also known as a run-time compiler</a:t>
            </a:r>
          </a:p>
        </p:txBody>
      </p:sp>
    </p:spTree>
    <p:extLst>
      <p:ext uri="{BB962C8B-B14F-4D97-AF65-F5344CB8AC3E}">
        <p14:creationId xmlns:p14="http://schemas.microsoft.com/office/powerpoint/2010/main" val="248005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5E887E-3F51-48D0-BE0C-9AD54E73A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46" y="174911"/>
            <a:ext cx="5655723" cy="6494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F35191-4363-4417-B985-F224099D444D}"/>
              </a:ext>
            </a:extLst>
          </p:cNvPr>
          <p:cNvSpPr txBox="1"/>
          <p:nvPr/>
        </p:nvSpPr>
        <p:spPr>
          <a:xfrm>
            <a:off x="564204" y="1478604"/>
            <a:ext cx="5214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Java </a:t>
            </a:r>
            <a:r>
              <a:rPr lang="en-GB" sz="4400" dirty="0"/>
              <a:t>Portability</a:t>
            </a:r>
            <a:r>
              <a:rPr lang="en-GB" sz="4800" dirty="0"/>
              <a:t> </a:t>
            </a:r>
          </a:p>
          <a:p>
            <a:r>
              <a:rPr lang="en-GB" sz="3600" dirty="0">
                <a:latin typeface="+mj-lt"/>
              </a:rPr>
              <a:t>by Byte Code and JVM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FDE44-6E3D-4D97-AB04-ADAC13872A3D}"/>
              </a:ext>
            </a:extLst>
          </p:cNvPr>
          <p:cNvSpPr txBox="1"/>
          <p:nvPr/>
        </p:nvSpPr>
        <p:spPr>
          <a:xfrm>
            <a:off x="2276264" y="614787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from: www.devmanuals.com</a:t>
            </a:r>
          </a:p>
        </p:txBody>
      </p:sp>
    </p:spTree>
    <p:extLst>
      <p:ext uri="{BB962C8B-B14F-4D97-AF65-F5344CB8AC3E}">
        <p14:creationId xmlns:p14="http://schemas.microsoft.com/office/powerpoint/2010/main" val="397495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BAAB-DBC3-4ECB-B5F5-05687343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Java Bytecode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77FDA-E75B-44FD-A510-D5E9AE59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virtual </a:t>
            </a:r>
            <a:r>
              <a:rPr lang="en-GB" dirty="0"/>
              <a:t>machine has a virtual instruction set</a:t>
            </a:r>
          </a:p>
          <a:p>
            <a:r>
              <a:rPr lang="en-GB" dirty="0"/>
              <a:t>Each operation code is one byte long</a:t>
            </a:r>
          </a:p>
          <a:p>
            <a:pPr lvl="1"/>
            <a:r>
              <a:rPr lang="en-GB" dirty="0"/>
              <a:t>so the compiled Java code is known as bytecode</a:t>
            </a:r>
          </a:p>
          <a:p>
            <a:pPr lvl="1"/>
            <a:r>
              <a:rPr lang="en-GB" dirty="0"/>
              <a:t>of the 256 possible bytecodes, over 200 are allocated</a:t>
            </a:r>
          </a:p>
          <a:p>
            <a:pPr lvl="2"/>
            <a:r>
              <a:rPr lang="en-GB" dirty="0"/>
              <a:t>too many to remember all of them!</a:t>
            </a:r>
          </a:p>
          <a:p>
            <a:r>
              <a:rPr lang="en-GB" dirty="0"/>
              <a:t>Addresses in the JVM are 32 bits, giving 4GB addressable memory</a:t>
            </a:r>
          </a:p>
          <a:p>
            <a:pPr lvl="1"/>
            <a:r>
              <a:rPr lang="en-GB" dirty="0"/>
              <a:t>values of type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dirty="0"/>
              <a:t> are also 32 bits, whereas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en-GB" dirty="0"/>
              <a:t> and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GB" dirty="0"/>
              <a:t> are 64-bit values</a:t>
            </a:r>
          </a:p>
          <a:p>
            <a:r>
              <a:rPr lang="en-GB" dirty="0"/>
              <a:t>A compiled class file contains the compiler-generated instructions</a:t>
            </a:r>
          </a:p>
          <a:p>
            <a:pPr lvl="1"/>
            <a:r>
              <a:rPr lang="en-GB" dirty="0"/>
              <a:t>you can view its bytecode using the </a:t>
            </a:r>
            <a:r>
              <a:rPr lang="en-GB" dirty="0" err="1"/>
              <a:t>javap</a:t>
            </a:r>
            <a:r>
              <a:rPr lang="en-GB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98090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E6B8-ED63-42FA-844A-18407727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0" y="365124"/>
            <a:ext cx="2166258" cy="600664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GB" dirty="0" err="1"/>
              <a:t>Javap</a:t>
            </a:r>
            <a:r>
              <a:rPr lang="en-GB" dirty="0"/>
              <a:t>: </a:t>
            </a:r>
            <a:br>
              <a:rPr lang="en-GB" dirty="0"/>
            </a:br>
            <a:br>
              <a:rPr lang="en-GB" sz="1800" dirty="0"/>
            </a:br>
            <a:r>
              <a:rPr lang="en-GB" sz="2400" dirty="0"/>
              <a:t>class file</a:t>
            </a:r>
            <a:br>
              <a:rPr lang="en-GB" sz="2400" dirty="0"/>
            </a:br>
            <a:r>
              <a:rPr lang="en-GB" sz="2400" dirty="0"/>
              <a:t>disassembler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F4973-DF62-40D2-8354-025EAEBCF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218" y="365125"/>
            <a:ext cx="9521371" cy="6006646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 dirty="0" err="1"/>
              <a:t>javap</a:t>
            </a:r>
            <a:r>
              <a:rPr lang="en-GB" sz="2400" b="1" dirty="0"/>
              <a:t> -c </a:t>
            </a:r>
            <a:r>
              <a:rPr lang="en-GB" sz="2400" b="1" dirty="0" err="1"/>
              <a:t>helloworld.class</a:t>
            </a:r>
            <a:endParaRPr lang="en-GB" sz="2400" b="1" dirty="0"/>
          </a:p>
          <a:p>
            <a:pPr marL="0" indent="0">
              <a:buNone/>
            </a:pPr>
            <a:r>
              <a:rPr lang="en-GB" sz="2400" dirty="0"/>
              <a:t>Compiled from "helloworld.java"</a:t>
            </a:r>
          </a:p>
          <a:p>
            <a:pPr marL="0" indent="0">
              <a:buNone/>
            </a:pPr>
            <a:r>
              <a:rPr lang="en-GB" sz="2400" dirty="0"/>
              <a:t>public class </a:t>
            </a:r>
            <a:r>
              <a:rPr lang="en-GB" sz="2400" dirty="0" err="1"/>
              <a:t>helloworld</a:t>
            </a:r>
            <a:r>
              <a:rPr lang="en-GB" sz="2400" dirty="0"/>
              <a:t> {</a:t>
            </a:r>
          </a:p>
          <a:p>
            <a:pPr marL="0" indent="0">
              <a:buNone/>
            </a:pPr>
            <a:r>
              <a:rPr lang="en-GB" sz="2400" dirty="0"/>
              <a:t>  public </a:t>
            </a:r>
            <a:r>
              <a:rPr lang="en-GB" sz="2400" dirty="0" err="1"/>
              <a:t>helloworld</a:t>
            </a:r>
            <a:r>
              <a:rPr lang="en-GB" sz="2400" dirty="0"/>
              <a:t>();</a:t>
            </a:r>
          </a:p>
          <a:p>
            <a:pPr marL="0" indent="0">
              <a:buNone/>
            </a:pPr>
            <a:r>
              <a:rPr lang="en-GB" sz="2400" dirty="0"/>
              <a:t>    Code:</a:t>
            </a:r>
          </a:p>
          <a:p>
            <a:pPr marL="0" indent="0">
              <a:buNone/>
            </a:pPr>
            <a:r>
              <a:rPr lang="en-GB" sz="2400" dirty="0"/>
              <a:t>       0: aload_0</a:t>
            </a:r>
          </a:p>
          <a:p>
            <a:pPr marL="0" indent="0">
              <a:buNone/>
            </a:pPr>
            <a:r>
              <a:rPr lang="en-GB" sz="2400" dirty="0"/>
              <a:t>       1: </a:t>
            </a:r>
            <a:r>
              <a:rPr lang="en-GB" sz="2400" dirty="0" err="1"/>
              <a:t>invokespecial</a:t>
            </a:r>
            <a:r>
              <a:rPr lang="en-GB" sz="2400" dirty="0"/>
              <a:t> #1                  // Method java/</a:t>
            </a:r>
            <a:r>
              <a:rPr lang="en-GB" sz="2400" dirty="0" err="1"/>
              <a:t>lang</a:t>
            </a:r>
            <a:r>
              <a:rPr lang="en-GB" sz="2400" dirty="0"/>
              <a:t>/Object."&lt;</a:t>
            </a:r>
            <a:r>
              <a:rPr lang="en-GB" sz="2400" dirty="0" err="1"/>
              <a:t>init</a:t>
            </a:r>
            <a:r>
              <a:rPr lang="en-GB" sz="2400" dirty="0"/>
              <a:t>&gt;": …</a:t>
            </a:r>
          </a:p>
          <a:p>
            <a:pPr marL="0" indent="0">
              <a:buNone/>
            </a:pPr>
            <a:r>
              <a:rPr lang="en-GB" sz="2400" dirty="0"/>
              <a:t>       4: return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public static void main(</a:t>
            </a:r>
            <a:r>
              <a:rPr lang="en-GB" sz="2400" dirty="0" err="1"/>
              <a:t>java.lang.String</a:t>
            </a:r>
            <a:r>
              <a:rPr lang="en-GB" sz="2400" dirty="0"/>
              <a:t>[]);</a:t>
            </a:r>
          </a:p>
          <a:p>
            <a:pPr marL="0" indent="0">
              <a:buNone/>
            </a:pPr>
            <a:r>
              <a:rPr lang="en-GB" sz="2400" dirty="0"/>
              <a:t>    Code:</a:t>
            </a:r>
          </a:p>
          <a:p>
            <a:pPr marL="0" indent="0">
              <a:buNone/>
            </a:pPr>
            <a:r>
              <a:rPr lang="en-GB" sz="2400" dirty="0"/>
              <a:t>       0: </a:t>
            </a:r>
            <a:r>
              <a:rPr lang="en-GB" sz="2400" dirty="0" err="1"/>
              <a:t>getstatic</a:t>
            </a:r>
            <a:r>
              <a:rPr lang="en-GB" sz="2400" dirty="0"/>
              <a:t> #7                 // Field java/</a:t>
            </a:r>
            <a:r>
              <a:rPr lang="en-GB" sz="2400" dirty="0" err="1"/>
              <a:t>lang</a:t>
            </a:r>
            <a:r>
              <a:rPr lang="en-GB" sz="2400" dirty="0"/>
              <a:t>/</a:t>
            </a:r>
            <a:r>
              <a:rPr lang="en-GB" sz="2400" dirty="0" err="1"/>
              <a:t>System.out:Ljava</a:t>
            </a:r>
            <a:r>
              <a:rPr lang="en-GB" sz="2400" dirty="0"/>
              <a:t>/</a:t>
            </a:r>
            <a:r>
              <a:rPr lang="en-GB" sz="2400" dirty="0" err="1"/>
              <a:t>io</a:t>
            </a:r>
            <a:r>
              <a:rPr lang="en-GB" sz="2400" dirty="0"/>
              <a:t>/</a:t>
            </a:r>
            <a:r>
              <a:rPr lang="en-GB" sz="2400" dirty="0" err="1"/>
              <a:t>PrintStream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r>
              <a:rPr lang="en-GB" sz="2400" dirty="0"/>
              <a:t>       3: </a:t>
            </a:r>
            <a:r>
              <a:rPr lang="en-GB" sz="2400" dirty="0" err="1"/>
              <a:t>ldc</a:t>
            </a:r>
            <a:r>
              <a:rPr lang="en-GB" sz="2400" dirty="0"/>
              <a:t> #13                         // String Hello, World</a:t>
            </a:r>
          </a:p>
          <a:p>
            <a:pPr marL="0" indent="0">
              <a:buNone/>
            </a:pPr>
            <a:r>
              <a:rPr lang="en-GB" sz="2400" dirty="0"/>
              <a:t>       5: </a:t>
            </a:r>
            <a:r>
              <a:rPr lang="en-GB" sz="2400" dirty="0" err="1"/>
              <a:t>invokevirtual</a:t>
            </a:r>
            <a:r>
              <a:rPr lang="en-GB" sz="2400" dirty="0"/>
              <a:t> #15       // Method java/</a:t>
            </a:r>
            <a:r>
              <a:rPr lang="en-GB" sz="2400" dirty="0" err="1"/>
              <a:t>io</a:t>
            </a:r>
            <a:r>
              <a:rPr lang="en-GB" sz="2400" dirty="0"/>
              <a:t>/</a:t>
            </a:r>
            <a:r>
              <a:rPr lang="en-GB" sz="2400" dirty="0" err="1"/>
              <a:t>PrintStream.println</a:t>
            </a:r>
            <a:r>
              <a:rPr lang="en-GB" sz="2400" dirty="0"/>
              <a:t>: …</a:t>
            </a:r>
          </a:p>
          <a:p>
            <a:pPr marL="0" indent="0">
              <a:buNone/>
            </a:pPr>
            <a:r>
              <a:rPr lang="en-GB" sz="2400" dirty="0"/>
              <a:t>       8: return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5788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0E99-C372-4996-BEA4-ACF19DBE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Stacks and 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BCD1-B789-4FA3-BBA9-D7F7A3B7A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JVM items are </a:t>
            </a:r>
            <a:r>
              <a:rPr lang="en-GB" i="1" dirty="0"/>
              <a:t>shared </a:t>
            </a:r>
            <a:r>
              <a:rPr lang="en-GB" dirty="0"/>
              <a:t>by all running code</a:t>
            </a:r>
          </a:p>
          <a:p>
            <a:pPr lvl="1"/>
            <a:r>
              <a:rPr lang="en-GB" dirty="0"/>
              <a:t>class definitions including method tables and the bytecode itself</a:t>
            </a:r>
          </a:p>
          <a:p>
            <a:pPr lvl="1"/>
            <a:r>
              <a:rPr lang="en-GB" dirty="0"/>
              <a:t>constant pools including string literals</a:t>
            </a:r>
          </a:p>
          <a:p>
            <a:pPr lvl="1"/>
            <a:r>
              <a:rPr lang="en-GB" dirty="0"/>
              <a:t>objects stored in the heap – which can change, unlike the items listed above</a:t>
            </a:r>
          </a:p>
          <a:p>
            <a:r>
              <a:rPr lang="en-GB" dirty="0"/>
              <a:t>Other items are accessible by only one thread, hence are </a:t>
            </a:r>
            <a:r>
              <a:rPr lang="en-GB" i="1" dirty="0"/>
              <a:t>non-shared</a:t>
            </a:r>
          </a:p>
          <a:p>
            <a:pPr lvl="1"/>
            <a:r>
              <a:rPr lang="en-GB" dirty="0"/>
              <a:t>the stack is made up of stack frames, each containing, for example</a:t>
            </a:r>
          </a:p>
          <a:p>
            <a:pPr lvl="2"/>
            <a:r>
              <a:rPr lang="en-GB" dirty="0"/>
              <a:t>return address, a pointer to the bytecode instruction following the method call</a:t>
            </a:r>
          </a:p>
          <a:p>
            <a:pPr lvl="2"/>
            <a:r>
              <a:rPr lang="en-GB" dirty="0"/>
              <a:t>a reference to the </a:t>
            </a:r>
            <a:r>
              <a:rPr lang="en-GB" i="1" dirty="0"/>
              <a:t>this </a:t>
            </a:r>
            <a:r>
              <a:rPr lang="en-GB" dirty="0"/>
              <a:t>object, where applicable</a:t>
            </a:r>
          </a:p>
          <a:p>
            <a:pPr lvl="2"/>
            <a:r>
              <a:rPr lang="en-GB" dirty="0"/>
              <a:t>method parameters (the value for a primitive type, </a:t>
            </a:r>
            <a:r>
              <a:rPr lang="en-GB" dirty="0" err="1"/>
              <a:t>eg</a:t>
            </a:r>
            <a:r>
              <a:rPr lang="en-GB" dirty="0"/>
              <a:t> int, or an object reference)</a:t>
            </a:r>
          </a:p>
          <a:p>
            <a:pPr lvl="2"/>
            <a:r>
              <a:rPr lang="en-GB" dirty="0"/>
              <a:t>local variables (as above)</a:t>
            </a:r>
          </a:p>
          <a:p>
            <a:pPr lvl="2"/>
            <a:r>
              <a:rPr lang="en-GB" dirty="0"/>
              <a:t>storage space for the stack based calculations</a:t>
            </a:r>
          </a:p>
        </p:txBody>
      </p:sp>
    </p:spTree>
    <p:extLst>
      <p:ext uri="{BB962C8B-B14F-4D97-AF65-F5344CB8AC3E}">
        <p14:creationId xmlns:p14="http://schemas.microsoft.com/office/powerpoint/2010/main" val="227462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957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comp1206 Topic 3 Control Flow JVM, Recursion, Static / Final, Exceptions, Threads</vt:lpstr>
      <vt:lpstr>PowerPoint Presentation</vt:lpstr>
      <vt:lpstr> Skills you need for the job interview</vt:lpstr>
      <vt:lpstr>Test Questions</vt:lpstr>
      <vt:lpstr>The Java Virtual Machine</vt:lpstr>
      <vt:lpstr>PowerPoint Presentation</vt:lpstr>
      <vt:lpstr>The Java Bytecode</vt:lpstr>
      <vt:lpstr>Javap:   class file disassembler</vt:lpstr>
      <vt:lpstr>Stacks and the Heap</vt:lpstr>
      <vt:lpstr>PowerPoint Presentation</vt:lpstr>
      <vt:lpstr>Stack and Heap Lifecycles</vt:lpstr>
      <vt:lpstr>Method Calls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COMP1206 Topic 3 Control Flow JVM, Recursion, Static / Final, Exceptions, Threads</dc:title>
  <dc:creator>Andy Gravell</dc:creator>
  <cp:lastModifiedBy>Andy Gravell</cp:lastModifiedBy>
  <cp:revision>27</cp:revision>
  <dcterms:created xsi:type="dcterms:W3CDTF">2020-03-01T14:01:35Z</dcterms:created>
  <dcterms:modified xsi:type="dcterms:W3CDTF">2020-03-06T12:54:37Z</dcterms:modified>
</cp:coreProperties>
</file>